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2" r:id="rId2"/>
    <p:sldMasterId id="2147484290" r:id="rId3"/>
    <p:sldMasterId id="2147484302" r:id="rId4"/>
    <p:sldMasterId id="2147484350" r:id="rId5"/>
    <p:sldMasterId id="2147484362" r:id="rId6"/>
    <p:sldMasterId id="2147484374" r:id="rId7"/>
    <p:sldMasterId id="2147484386" r:id="rId8"/>
    <p:sldMasterId id="2147484398" r:id="rId9"/>
    <p:sldMasterId id="2147484446" r:id="rId10"/>
    <p:sldMasterId id="2147484458" r:id="rId11"/>
    <p:sldMasterId id="2147484482" r:id="rId12"/>
  </p:sldMasterIdLst>
  <p:notesMasterIdLst>
    <p:notesMasterId r:id="rId105"/>
  </p:notesMasterIdLst>
  <p:handoutMasterIdLst>
    <p:handoutMasterId r:id="rId106"/>
  </p:handoutMasterIdLst>
  <p:sldIdLst>
    <p:sldId id="1475" r:id="rId13"/>
    <p:sldId id="1524" r:id="rId14"/>
    <p:sldId id="1518" r:id="rId15"/>
    <p:sldId id="1515" r:id="rId16"/>
    <p:sldId id="1516" r:id="rId17"/>
    <p:sldId id="1517" r:id="rId18"/>
    <p:sldId id="1489" r:id="rId19"/>
    <p:sldId id="1467" r:id="rId20"/>
    <p:sldId id="1476" r:id="rId21"/>
    <p:sldId id="1477" r:id="rId22"/>
    <p:sldId id="808" r:id="rId23"/>
    <p:sldId id="1492" r:id="rId24"/>
    <p:sldId id="1493" r:id="rId25"/>
    <p:sldId id="1434" r:id="rId26"/>
    <p:sldId id="1494" r:id="rId27"/>
    <p:sldId id="1497" r:id="rId28"/>
    <p:sldId id="1495" r:id="rId29"/>
    <p:sldId id="1499" r:id="rId30"/>
    <p:sldId id="1498" r:id="rId31"/>
    <p:sldId id="1502" r:id="rId32"/>
    <p:sldId id="1459" r:id="rId33"/>
    <p:sldId id="1500" r:id="rId34"/>
    <p:sldId id="1505" r:id="rId35"/>
    <p:sldId id="1506" r:id="rId36"/>
    <p:sldId id="1479" r:id="rId37"/>
    <p:sldId id="860" r:id="rId38"/>
    <p:sldId id="1032" r:id="rId39"/>
    <p:sldId id="1213" r:id="rId40"/>
    <p:sldId id="1491" r:id="rId41"/>
    <p:sldId id="1438" r:id="rId42"/>
    <p:sldId id="1444" r:id="rId43"/>
    <p:sldId id="1388" r:id="rId44"/>
    <p:sldId id="1389" r:id="rId45"/>
    <p:sldId id="1087" r:id="rId46"/>
    <p:sldId id="1446" r:id="rId47"/>
    <p:sldId id="1037" r:id="rId48"/>
    <p:sldId id="1038" r:id="rId49"/>
    <p:sldId id="1040" r:id="rId50"/>
    <p:sldId id="1091" r:id="rId51"/>
    <p:sldId id="1448" r:id="rId52"/>
    <p:sldId id="1086" r:id="rId53"/>
    <p:sldId id="1450" r:id="rId54"/>
    <p:sldId id="1088" r:id="rId55"/>
    <p:sldId id="1089" r:id="rId56"/>
    <p:sldId id="1090" r:id="rId57"/>
    <p:sldId id="1092" r:id="rId58"/>
    <p:sldId id="1093" r:id="rId59"/>
    <p:sldId id="1094" r:id="rId60"/>
    <p:sldId id="1503" r:id="rId61"/>
    <p:sldId id="1504" r:id="rId62"/>
    <p:sldId id="1445" r:id="rId63"/>
    <p:sldId id="1117" r:id="rId64"/>
    <p:sldId id="1454" r:id="rId65"/>
    <p:sldId id="1036" r:id="rId66"/>
    <p:sldId id="1392" r:id="rId67"/>
    <p:sldId id="1097" r:id="rId68"/>
    <p:sldId id="1098" r:id="rId69"/>
    <p:sldId id="1099" r:id="rId70"/>
    <p:sldId id="1100" r:id="rId71"/>
    <p:sldId id="1101" r:id="rId72"/>
    <p:sldId id="1447" r:id="rId73"/>
    <p:sldId id="1393" r:id="rId74"/>
    <p:sldId id="1102" r:id="rId75"/>
    <p:sldId id="1394" r:id="rId76"/>
    <p:sldId id="1395" r:id="rId77"/>
    <p:sldId id="1048" r:id="rId78"/>
    <p:sldId id="1095" r:id="rId79"/>
    <p:sldId id="1449" r:id="rId80"/>
    <p:sldId id="1118" r:id="rId81"/>
    <p:sldId id="1105" r:id="rId82"/>
    <p:sldId id="1104" r:id="rId83"/>
    <p:sldId id="1451" r:id="rId84"/>
    <p:sldId id="1119" r:id="rId85"/>
    <p:sldId id="1106" r:id="rId86"/>
    <p:sldId id="1107" r:id="rId87"/>
    <p:sldId id="1109" r:id="rId88"/>
    <p:sldId id="1108" r:id="rId89"/>
    <p:sldId id="1110" r:id="rId90"/>
    <p:sldId id="1375" r:id="rId91"/>
    <p:sldId id="1439" r:id="rId92"/>
    <p:sldId id="1519" r:id="rId93"/>
    <p:sldId id="1522" r:id="rId94"/>
    <p:sldId id="1523" r:id="rId95"/>
    <p:sldId id="1507" r:id="rId96"/>
    <p:sldId id="1513" r:id="rId97"/>
    <p:sldId id="1508" r:id="rId98"/>
    <p:sldId id="1512" r:id="rId99"/>
    <p:sldId id="1458" r:id="rId100"/>
    <p:sldId id="1457" r:id="rId101"/>
    <p:sldId id="1452" r:id="rId102"/>
    <p:sldId id="1453" r:id="rId103"/>
    <p:sldId id="1474" r:id="rId10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49" clrIdx="0"/>
  <p:cmAuthor id="1" name="Timothy" initials="T" lastIdx="3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2F"/>
    <a:srgbClr val="D8EEC0"/>
    <a:srgbClr val="FFC9DB"/>
    <a:srgbClr val="008080"/>
    <a:srgbClr val="006600"/>
    <a:srgbClr val="0000FF"/>
    <a:srgbClr val="7CBFC6"/>
    <a:srgbClr val="EF7CF8"/>
    <a:srgbClr val="FF505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32" autoAdjust="0"/>
    <p:restoredTop sz="85144" autoAdjust="0"/>
  </p:normalViewPr>
  <p:slideViewPr>
    <p:cSldViewPr>
      <p:cViewPr>
        <p:scale>
          <a:sx n="66" d="100"/>
          <a:sy n="66" d="100"/>
        </p:scale>
        <p:origin x="-821" y="-216"/>
      </p:cViewPr>
      <p:guideLst>
        <p:guide orient="horz" pos="2160"/>
        <p:guide pos="3840"/>
      </p:guideLst>
    </p:cSldViewPr>
  </p:slideViewPr>
  <p:notesTextViewPr>
    <p:cViewPr>
      <p:scale>
        <a:sx n="75" d="100"/>
        <a:sy n="75" d="100"/>
      </p:scale>
      <p:origin x="0" y="0"/>
    </p:cViewPr>
  </p:notesTextViewPr>
  <p:sorterViewPr>
    <p:cViewPr>
      <p:scale>
        <a:sx n="33" d="100"/>
        <a:sy n="33" d="100"/>
      </p:scale>
      <p:origin x="0" y="130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07" Type="http://schemas.openxmlformats.org/officeDocument/2006/relationships/commentAuthors" Target="commentAuthors.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slide" Target="slides/slide90.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viewProps" Target="viewProp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77182-300F-4A10-AB50-13BD255DF669}" type="doc">
      <dgm:prSet loTypeId="urn:microsoft.com/office/officeart/2005/8/layout/vProcess5" loCatId="process" qsTypeId="urn:microsoft.com/office/officeart/2005/8/quickstyle/3d2" qsCatId="3D" csTypeId="urn:microsoft.com/office/officeart/2005/8/colors/colorful4" csCatId="colorful" phldr="1"/>
      <dgm:spPr/>
      <dgm:t>
        <a:bodyPr/>
        <a:lstStyle/>
        <a:p>
          <a:endParaRPr lang="en-US"/>
        </a:p>
      </dgm:t>
    </dgm:pt>
    <dgm:pt modelId="{5ECB2D0B-EE5E-483B-BB55-48E73EC8BF29}">
      <dgm:prSet phldrT="[Text]" custT="1"/>
      <dgm:spPr/>
      <dgm:t>
        <a:bodyPr>
          <a:sp3d extrusionH="57150">
            <a:bevelT h="25400" prst="softRound"/>
          </a:sp3d>
        </a:bodyPr>
        <a:lstStyle/>
        <a:p>
          <a:pPr algn="l"/>
          <a:r>
            <a:rPr lang="en-US" sz="3200" b="1" dirty="0" smtClean="0">
              <a:solidFill>
                <a:srgbClr val="8E002F"/>
              </a:solidFill>
            </a:rPr>
            <a:t>Ps 81:3 </a:t>
          </a:r>
          <a:r>
            <a:rPr lang="en-US" sz="3200" b="1" dirty="0" smtClean="0">
              <a:solidFill>
                <a:srgbClr val="0070C0"/>
              </a:solidFill>
            </a:rPr>
            <a:t>– Blow the trumpet  in the </a:t>
          </a:r>
          <a:br>
            <a:rPr lang="en-US" sz="3200" b="1" dirty="0" smtClean="0">
              <a:solidFill>
                <a:srgbClr val="0070C0"/>
              </a:solidFill>
            </a:rPr>
          </a:br>
          <a:r>
            <a:rPr lang="en-US" sz="3200" b="1" u="sng" dirty="0" smtClean="0">
              <a:solidFill>
                <a:srgbClr val="C00000"/>
              </a:solidFill>
            </a:rPr>
            <a:t>new </a:t>
          </a:r>
          <a:r>
            <a:rPr lang="en-US" sz="3200" b="1" i="0" u="sng" dirty="0" smtClean="0">
              <a:solidFill>
                <a:srgbClr val="C00000"/>
              </a:solidFill>
            </a:rPr>
            <a:t>moon</a:t>
          </a:r>
          <a:r>
            <a:rPr lang="en-US" sz="3200" b="1" dirty="0" smtClean="0">
              <a:solidFill>
                <a:srgbClr val="C00000"/>
              </a:solidFill>
            </a:rPr>
            <a:t> </a:t>
          </a:r>
          <a:r>
            <a:rPr lang="en-US" sz="3200" b="1" dirty="0" smtClean="0">
              <a:solidFill>
                <a:srgbClr val="0070C0"/>
              </a:solidFill>
            </a:rPr>
            <a:t>… (H2320)</a:t>
          </a:r>
          <a:endParaRPr lang="en-US" sz="3200" b="1" dirty="0">
            <a:solidFill>
              <a:srgbClr val="0070C0"/>
            </a:solidFill>
          </a:endParaRPr>
        </a:p>
      </dgm:t>
    </dgm:pt>
    <dgm:pt modelId="{D37153C4-CBEF-4841-AB28-EB025FA15593}" type="parTrans" cxnId="{651B1534-B1F7-47F4-984C-87173A2B4912}">
      <dgm:prSet/>
      <dgm:spPr/>
      <dgm:t>
        <a:bodyPr/>
        <a:lstStyle/>
        <a:p>
          <a:endParaRPr lang="en-US"/>
        </a:p>
      </dgm:t>
    </dgm:pt>
    <dgm:pt modelId="{FA4BD710-2AB0-4AAB-A3CD-5F307026109B}" type="sibTrans" cxnId="{651B1534-B1F7-47F4-984C-87173A2B4912}">
      <dgm:prSet/>
      <dgm:spPr/>
      <dgm:t>
        <a:bodyPr/>
        <a:lstStyle/>
        <a:p>
          <a:endParaRPr lang="en-US"/>
        </a:p>
      </dgm:t>
    </dgm:pt>
    <dgm:pt modelId="{595D6ED2-F052-4373-9375-43795D793476}">
      <dgm:prSet phldrT="[Text]" custT="1"/>
      <dgm:spPr/>
      <dgm:t>
        <a:bodyPr>
          <a:sp3d extrusionH="57150">
            <a:bevelT h="25400" prst="softRound"/>
          </a:sp3d>
        </a:bodyPr>
        <a:lstStyle/>
        <a:p>
          <a:pPr algn="l"/>
          <a:r>
            <a:rPr lang="en-US" sz="3000" b="1" dirty="0" smtClean="0">
              <a:solidFill>
                <a:srgbClr val="7030A0"/>
              </a:solidFill>
            </a:rPr>
            <a:t>Num 10:10 – Blow the trumpet in the </a:t>
          </a:r>
          <a:r>
            <a:rPr lang="en-US" sz="3000" b="1" u="sng" dirty="0" smtClean="0">
              <a:solidFill>
                <a:srgbClr val="C00000"/>
              </a:solidFill>
            </a:rPr>
            <a:t>beginning of the month</a:t>
          </a:r>
          <a:r>
            <a:rPr lang="en-US" sz="3000" b="1" dirty="0" smtClean="0">
              <a:solidFill>
                <a:srgbClr val="C00000"/>
              </a:solidFill>
            </a:rPr>
            <a:t>.  </a:t>
          </a:r>
          <a:r>
            <a:rPr lang="en-US" sz="3000" b="1" dirty="0" smtClean="0">
              <a:solidFill>
                <a:srgbClr val="7030A0"/>
              </a:solidFill>
            </a:rPr>
            <a:t>(H2320)</a:t>
          </a:r>
          <a:endParaRPr lang="en-US" sz="3000" b="1" dirty="0">
            <a:solidFill>
              <a:srgbClr val="7030A0"/>
            </a:solidFill>
          </a:endParaRPr>
        </a:p>
      </dgm:t>
    </dgm:pt>
    <dgm:pt modelId="{5A3D18BE-950F-460C-9BD1-B74BE2C72DC1}" type="parTrans" cxnId="{6F9A7419-3101-4382-8707-675F59B43EEE}">
      <dgm:prSet/>
      <dgm:spPr/>
      <dgm:t>
        <a:bodyPr/>
        <a:lstStyle/>
        <a:p>
          <a:endParaRPr lang="en-US"/>
        </a:p>
      </dgm:t>
    </dgm:pt>
    <dgm:pt modelId="{CC21B72D-4A2A-4A3F-AEA1-B2E2EADC54DC}" type="sibTrans" cxnId="{6F9A7419-3101-4382-8707-675F59B43EEE}">
      <dgm:prSet/>
      <dgm:spPr/>
      <dgm:t>
        <a:bodyPr/>
        <a:lstStyle/>
        <a:p>
          <a:endParaRPr lang="en-US"/>
        </a:p>
      </dgm:t>
    </dgm:pt>
    <dgm:pt modelId="{D9EA65AC-166C-4289-8762-882B4B808C46}">
      <dgm:prSet phldrT="[Text]"/>
      <dgm:spPr/>
      <dgm:t>
        <a:bodyPr>
          <a:sp3d extrusionH="57150">
            <a:bevelT h="25400" prst="softRound"/>
          </a:sp3d>
        </a:bodyPr>
        <a:lstStyle/>
        <a:p>
          <a:r>
            <a:rPr lang="en-US" b="1" dirty="0" smtClean="0">
              <a:solidFill>
                <a:srgbClr val="8E002F"/>
              </a:solidFill>
            </a:rPr>
            <a:t>Deut 21:13 </a:t>
          </a:r>
          <a:r>
            <a:rPr lang="en-US" b="1" dirty="0" smtClean="0">
              <a:solidFill>
                <a:srgbClr val="002060"/>
              </a:solidFill>
            </a:rPr>
            <a:t>– Bewail her family for </a:t>
          </a:r>
          <a:br>
            <a:rPr lang="en-US" b="1" dirty="0" smtClean="0">
              <a:solidFill>
                <a:srgbClr val="002060"/>
              </a:solidFill>
            </a:rPr>
          </a:br>
          <a:r>
            <a:rPr lang="en-US" b="1" u="sng" dirty="0" smtClean="0">
              <a:solidFill>
                <a:srgbClr val="C00000"/>
              </a:solidFill>
            </a:rPr>
            <a:t>a full month</a:t>
          </a:r>
          <a:r>
            <a:rPr lang="en-US" b="1" dirty="0" smtClean="0">
              <a:solidFill>
                <a:srgbClr val="C00000"/>
              </a:solidFill>
            </a:rPr>
            <a:t>.  </a:t>
          </a:r>
          <a:r>
            <a:rPr lang="en-US" b="1" dirty="0" smtClean="0">
              <a:solidFill>
                <a:srgbClr val="002060"/>
              </a:solidFill>
            </a:rPr>
            <a:t>(H3391)</a:t>
          </a:r>
          <a:endParaRPr lang="en-US" b="1" dirty="0">
            <a:solidFill>
              <a:srgbClr val="002060"/>
            </a:solidFill>
          </a:endParaRPr>
        </a:p>
      </dgm:t>
    </dgm:pt>
    <dgm:pt modelId="{02A12B4B-0A29-43D3-817A-7E5214926583}" type="parTrans" cxnId="{64F7DE33-C15F-4E98-BCED-9B2D59C1830E}">
      <dgm:prSet/>
      <dgm:spPr/>
      <dgm:t>
        <a:bodyPr/>
        <a:lstStyle/>
        <a:p>
          <a:endParaRPr lang="en-US"/>
        </a:p>
      </dgm:t>
    </dgm:pt>
    <dgm:pt modelId="{A53A5ADB-FF5D-4FD4-A4AF-853029E2D5D1}" type="sibTrans" cxnId="{64F7DE33-C15F-4E98-BCED-9B2D59C1830E}">
      <dgm:prSet/>
      <dgm:spPr/>
      <dgm:t>
        <a:bodyPr/>
        <a:lstStyle/>
        <a:p>
          <a:endParaRPr lang="en-US"/>
        </a:p>
      </dgm:t>
    </dgm:pt>
    <dgm:pt modelId="{E5F4B44D-D3BB-49C2-AFD3-ACE7503802DD}" type="pres">
      <dgm:prSet presAssocID="{82977182-300F-4A10-AB50-13BD255DF669}" presName="outerComposite" presStyleCnt="0">
        <dgm:presLayoutVars>
          <dgm:chMax val="5"/>
          <dgm:dir/>
          <dgm:resizeHandles val="exact"/>
        </dgm:presLayoutVars>
      </dgm:prSet>
      <dgm:spPr/>
      <dgm:t>
        <a:bodyPr/>
        <a:lstStyle/>
        <a:p>
          <a:endParaRPr lang="en-US"/>
        </a:p>
      </dgm:t>
    </dgm:pt>
    <dgm:pt modelId="{54CDD1C9-217D-46BE-ADC5-6737A2EF03B5}" type="pres">
      <dgm:prSet presAssocID="{82977182-300F-4A10-AB50-13BD255DF669}" presName="dummyMaxCanvas" presStyleCnt="0">
        <dgm:presLayoutVars/>
      </dgm:prSet>
      <dgm:spPr/>
    </dgm:pt>
    <dgm:pt modelId="{1AED5E4D-E8A8-495A-A74E-8FD6F486C189}" type="pres">
      <dgm:prSet presAssocID="{82977182-300F-4A10-AB50-13BD255DF669}" presName="ThreeNodes_1" presStyleLbl="node1" presStyleIdx="0" presStyleCnt="3">
        <dgm:presLayoutVars>
          <dgm:bulletEnabled val="1"/>
        </dgm:presLayoutVars>
      </dgm:prSet>
      <dgm:spPr/>
      <dgm:t>
        <a:bodyPr/>
        <a:lstStyle/>
        <a:p>
          <a:endParaRPr lang="en-US"/>
        </a:p>
      </dgm:t>
    </dgm:pt>
    <dgm:pt modelId="{1900D505-76C4-4975-9722-1F02EEDFD9F4}" type="pres">
      <dgm:prSet presAssocID="{82977182-300F-4A10-AB50-13BD255DF669}" presName="ThreeNodes_2" presStyleLbl="node1" presStyleIdx="1" presStyleCnt="3">
        <dgm:presLayoutVars>
          <dgm:bulletEnabled val="1"/>
        </dgm:presLayoutVars>
      </dgm:prSet>
      <dgm:spPr/>
      <dgm:t>
        <a:bodyPr/>
        <a:lstStyle/>
        <a:p>
          <a:endParaRPr lang="en-US"/>
        </a:p>
      </dgm:t>
    </dgm:pt>
    <dgm:pt modelId="{5104E9DA-F1E9-4320-A270-EBA62717D883}" type="pres">
      <dgm:prSet presAssocID="{82977182-300F-4A10-AB50-13BD255DF669}" presName="ThreeNodes_3" presStyleLbl="node1" presStyleIdx="2" presStyleCnt="3">
        <dgm:presLayoutVars>
          <dgm:bulletEnabled val="1"/>
        </dgm:presLayoutVars>
      </dgm:prSet>
      <dgm:spPr/>
      <dgm:t>
        <a:bodyPr/>
        <a:lstStyle/>
        <a:p>
          <a:endParaRPr lang="en-US"/>
        </a:p>
      </dgm:t>
    </dgm:pt>
    <dgm:pt modelId="{DAB44473-6627-4D4F-A9C3-2AF8066DBE26}" type="pres">
      <dgm:prSet presAssocID="{82977182-300F-4A10-AB50-13BD255DF669}" presName="ThreeConn_1-2" presStyleLbl="fgAccFollowNode1" presStyleIdx="0" presStyleCnt="2">
        <dgm:presLayoutVars>
          <dgm:bulletEnabled val="1"/>
        </dgm:presLayoutVars>
      </dgm:prSet>
      <dgm:spPr/>
      <dgm:t>
        <a:bodyPr/>
        <a:lstStyle/>
        <a:p>
          <a:endParaRPr lang="en-US"/>
        </a:p>
      </dgm:t>
    </dgm:pt>
    <dgm:pt modelId="{4FBA98D5-F135-4E14-800A-109563D8B197}" type="pres">
      <dgm:prSet presAssocID="{82977182-300F-4A10-AB50-13BD255DF669}" presName="ThreeConn_2-3" presStyleLbl="fgAccFollowNode1" presStyleIdx="1" presStyleCnt="2">
        <dgm:presLayoutVars>
          <dgm:bulletEnabled val="1"/>
        </dgm:presLayoutVars>
      </dgm:prSet>
      <dgm:spPr/>
      <dgm:t>
        <a:bodyPr/>
        <a:lstStyle/>
        <a:p>
          <a:endParaRPr lang="en-US"/>
        </a:p>
      </dgm:t>
    </dgm:pt>
    <dgm:pt modelId="{F754AB41-3448-4F7C-BFF2-1238404CD3E5}" type="pres">
      <dgm:prSet presAssocID="{82977182-300F-4A10-AB50-13BD255DF669}" presName="ThreeNodes_1_text" presStyleLbl="node1" presStyleIdx="2" presStyleCnt="3">
        <dgm:presLayoutVars>
          <dgm:bulletEnabled val="1"/>
        </dgm:presLayoutVars>
      </dgm:prSet>
      <dgm:spPr/>
      <dgm:t>
        <a:bodyPr/>
        <a:lstStyle/>
        <a:p>
          <a:endParaRPr lang="en-US"/>
        </a:p>
      </dgm:t>
    </dgm:pt>
    <dgm:pt modelId="{232416BA-7B75-46DD-B055-E81590A245C8}" type="pres">
      <dgm:prSet presAssocID="{82977182-300F-4A10-AB50-13BD255DF669}" presName="ThreeNodes_2_text" presStyleLbl="node1" presStyleIdx="2" presStyleCnt="3">
        <dgm:presLayoutVars>
          <dgm:bulletEnabled val="1"/>
        </dgm:presLayoutVars>
      </dgm:prSet>
      <dgm:spPr/>
      <dgm:t>
        <a:bodyPr/>
        <a:lstStyle/>
        <a:p>
          <a:endParaRPr lang="en-US"/>
        </a:p>
      </dgm:t>
    </dgm:pt>
    <dgm:pt modelId="{89D96DCB-D357-4C79-B7AA-3849CC0169EF}" type="pres">
      <dgm:prSet presAssocID="{82977182-300F-4A10-AB50-13BD255DF669}" presName="ThreeNodes_3_text" presStyleLbl="node1" presStyleIdx="2" presStyleCnt="3">
        <dgm:presLayoutVars>
          <dgm:bulletEnabled val="1"/>
        </dgm:presLayoutVars>
      </dgm:prSet>
      <dgm:spPr/>
      <dgm:t>
        <a:bodyPr/>
        <a:lstStyle/>
        <a:p>
          <a:endParaRPr lang="en-US"/>
        </a:p>
      </dgm:t>
    </dgm:pt>
  </dgm:ptLst>
  <dgm:cxnLst>
    <dgm:cxn modelId="{D6C21BA9-8DAA-4257-B484-0A76E1929E98}" type="presOf" srcId="{D9EA65AC-166C-4289-8762-882B4B808C46}" destId="{5104E9DA-F1E9-4320-A270-EBA62717D883}" srcOrd="0" destOrd="0" presId="urn:microsoft.com/office/officeart/2005/8/layout/vProcess5"/>
    <dgm:cxn modelId="{7235BB57-A139-42FA-A1C0-2858AF38D0FC}" type="presOf" srcId="{595D6ED2-F052-4373-9375-43795D793476}" destId="{232416BA-7B75-46DD-B055-E81590A245C8}" srcOrd="1" destOrd="0" presId="urn:microsoft.com/office/officeart/2005/8/layout/vProcess5"/>
    <dgm:cxn modelId="{651B1534-B1F7-47F4-984C-87173A2B4912}" srcId="{82977182-300F-4A10-AB50-13BD255DF669}" destId="{5ECB2D0B-EE5E-483B-BB55-48E73EC8BF29}" srcOrd="0" destOrd="0" parTransId="{D37153C4-CBEF-4841-AB28-EB025FA15593}" sibTransId="{FA4BD710-2AB0-4AAB-A3CD-5F307026109B}"/>
    <dgm:cxn modelId="{6F9A7419-3101-4382-8707-675F59B43EEE}" srcId="{82977182-300F-4A10-AB50-13BD255DF669}" destId="{595D6ED2-F052-4373-9375-43795D793476}" srcOrd="1" destOrd="0" parTransId="{5A3D18BE-950F-460C-9BD1-B74BE2C72DC1}" sibTransId="{CC21B72D-4A2A-4A3F-AEA1-B2E2EADC54DC}"/>
    <dgm:cxn modelId="{0A7E7DD2-E4D1-4B9F-97FB-4825376CD959}" type="presOf" srcId="{5ECB2D0B-EE5E-483B-BB55-48E73EC8BF29}" destId="{F754AB41-3448-4F7C-BFF2-1238404CD3E5}" srcOrd="1" destOrd="0" presId="urn:microsoft.com/office/officeart/2005/8/layout/vProcess5"/>
    <dgm:cxn modelId="{A3EA7D6C-2FBA-4D38-A1AF-E1DB994A9890}" type="presOf" srcId="{82977182-300F-4A10-AB50-13BD255DF669}" destId="{E5F4B44D-D3BB-49C2-AFD3-ACE7503802DD}" srcOrd="0" destOrd="0" presId="urn:microsoft.com/office/officeart/2005/8/layout/vProcess5"/>
    <dgm:cxn modelId="{64F7DE33-C15F-4E98-BCED-9B2D59C1830E}" srcId="{82977182-300F-4A10-AB50-13BD255DF669}" destId="{D9EA65AC-166C-4289-8762-882B4B808C46}" srcOrd="2" destOrd="0" parTransId="{02A12B4B-0A29-43D3-817A-7E5214926583}" sibTransId="{A53A5ADB-FF5D-4FD4-A4AF-853029E2D5D1}"/>
    <dgm:cxn modelId="{8473C231-2087-44DF-B14A-023C22275157}" type="presOf" srcId="{D9EA65AC-166C-4289-8762-882B4B808C46}" destId="{89D96DCB-D357-4C79-B7AA-3849CC0169EF}" srcOrd="1" destOrd="0" presId="urn:microsoft.com/office/officeart/2005/8/layout/vProcess5"/>
    <dgm:cxn modelId="{B1EAF1B4-098A-4DD0-83BA-8174AD38638D}" type="presOf" srcId="{595D6ED2-F052-4373-9375-43795D793476}" destId="{1900D505-76C4-4975-9722-1F02EEDFD9F4}" srcOrd="0" destOrd="0" presId="urn:microsoft.com/office/officeart/2005/8/layout/vProcess5"/>
    <dgm:cxn modelId="{1200F5BF-8DF2-46B9-B823-EBD120983C8F}" type="presOf" srcId="{5ECB2D0B-EE5E-483B-BB55-48E73EC8BF29}" destId="{1AED5E4D-E8A8-495A-A74E-8FD6F486C189}" srcOrd="0" destOrd="0" presId="urn:microsoft.com/office/officeart/2005/8/layout/vProcess5"/>
    <dgm:cxn modelId="{06EDCF92-FF24-4C54-9836-4A1AB81B35EE}" type="presOf" srcId="{FA4BD710-2AB0-4AAB-A3CD-5F307026109B}" destId="{DAB44473-6627-4D4F-A9C3-2AF8066DBE26}" srcOrd="0" destOrd="0" presId="urn:microsoft.com/office/officeart/2005/8/layout/vProcess5"/>
    <dgm:cxn modelId="{0A05B8F3-CE2B-4C9A-BA0D-FBE5B6AF659B}" type="presOf" srcId="{CC21B72D-4A2A-4A3F-AEA1-B2E2EADC54DC}" destId="{4FBA98D5-F135-4E14-800A-109563D8B197}" srcOrd="0" destOrd="0" presId="urn:microsoft.com/office/officeart/2005/8/layout/vProcess5"/>
    <dgm:cxn modelId="{C9701B66-D503-45DF-BCBB-1BC524D7C2BD}" type="presParOf" srcId="{E5F4B44D-D3BB-49C2-AFD3-ACE7503802DD}" destId="{54CDD1C9-217D-46BE-ADC5-6737A2EF03B5}" srcOrd="0" destOrd="0" presId="urn:microsoft.com/office/officeart/2005/8/layout/vProcess5"/>
    <dgm:cxn modelId="{086CC08E-316D-401C-8F52-30644698EBE1}" type="presParOf" srcId="{E5F4B44D-D3BB-49C2-AFD3-ACE7503802DD}" destId="{1AED5E4D-E8A8-495A-A74E-8FD6F486C189}" srcOrd="1" destOrd="0" presId="urn:microsoft.com/office/officeart/2005/8/layout/vProcess5"/>
    <dgm:cxn modelId="{AF935E38-D33A-4D3E-992D-2737C6A95D72}" type="presParOf" srcId="{E5F4B44D-D3BB-49C2-AFD3-ACE7503802DD}" destId="{1900D505-76C4-4975-9722-1F02EEDFD9F4}" srcOrd="2" destOrd="0" presId="urn:microsoft.com/office/officeart/2005/8/layout/vProcess5"/>
    <dgm:cxn modelId="{9D15B5E2-CF0F-456C-948E-801B33444431}" type="presParOf" srcId="{E5F4B44D-D3BB-49C2-AFD3-ACE7503802DD}" destId="{5104E9DA-F1E9-4320-A270-EBA62717D883}" srcOrd="3" destOrd="0" presId="urn:microsoft.com/office/officeart/2005/8/layout/vProcess5"/>
    <dgm:cxn modelId="{8DBAAA36-7366-45AD-B480-86B77A3CD96B}" type="presParOf" srcId="{E5F4B44D-D3BB-49C2-AFD3-ACE7503802DD}" destId="{DAB44473-6627-4D4F-A9C3-2AF8066DBE26}" srcOrd="4" destOrd="0" presId="urn:microsoft.com/office/officeart/2005/8/layout/vProcess5"/>
    <dgm:cxn modelId="{BAC88148-2F66-4C04-BEF8-4F650A4809C1}" type="presParOf" srcId="{E5F4B44D-D3BB-49C2-AFD3-ACE7503802DD}" destId="{4FBA98D5-F135-4E14-800A-109563D8B197}" srcOrd="5" destOrd="0" presId="urn:microsoft.com/office/officeart/2005/8/layout/vProcess5"/>
    <dgm:cxn modelId="{980E03F9-FA66-42C1-8AEE-19F97AA34942}" type="presParOf" srcId="{E5F4B44D-D3BB-49C2-AFD3-ACE7503802DD}" destId="{F754AB41-3448-4F7C-BFF2-1238404CD3E5}" srcOrd="6" destOrd="0" presId="urn:microsoft.com/office/officeart/2005/8/layout/vProcess5"/>
    <dgm:cxn modelId="{61CDD31E-15C1-458C-A1FE-9317B2F56C92}" type="presParOf" srcId="{E5F4B44D-D3BB-49C2-AFD3-ACE7503802DD}" destId="{232416BA-7B75-46DD-B055-E81590A245C8}" srcOrd="7" destOrd="0" presId="urn:microsoft.com/office/officeart/2005/8/layout/vProcess5"/>
    <dgm:cxn modelId="{0A2E8D0A-EC45-444D-A6B0-46CC071D5528}" type="presParOf" srcId="{E5F4B44D-D3BB-49C2-AFD3-ACE7503802DD}" destId="{89D96DCB-D357-4C79-B7AA-3849CC0169EF}"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5"/>
            <a:ext cx="3038475" cy="465138"/>
          </a:xfrm>
          <a:prstGeom prst="rect">
            <a:avLst/>
          </a:prstGeom>
        </p:spPr>
        <p:txBody>
          <a:bodyPr vert="horz" lIns="91381" tIns="45689" rIns="91381" bIns="45689" rtlCol="0"/>
          <a:lstStyle>
            <a:lvl1pPr algn="l">
              <a:defRPr sz="1200"/>
            </a:lvl1pPr>
          </a:lstStyle>
          <a:p>
            <a:endParaRPr lang="en-US"/>
          </a:p>
        </p:txBody>
      </p:sp>
      <p:sp>
        <p:nvSpPr>
          <p:cNvPr id="3" name="Date Placeholder 2"/>
          <p:cNvSpPr>
            <a:spLocks noGrp="1"/>
          </p:cNvSpPr>
          <p:nvPr>
            <p:ph type="dt" sz="quarter" idx="1"/>
          </p:nvPr>
        </p:nvSpPr>
        <p:spPr>
          <a:xfrm>
            <a:off x="3970344" y="5"/>
            <a:ext cx="3038475" cy="465138"/>
          </a:xfrm>
          <a:prstGeom prst="rect">
            <a:avLst/>
          </a:prstGeom>
        </p:spPr>
        <p:txBody>
          <a:bodyPr vert="horz" lIns="91381" tIns="45689" rIns="91381" bIns="45689" rtlCol="0"/>
          <a:lstStyle>
            <a:lvl1pPr algn="r">
              <a:defRPr sz="1200"/>
            </a:lvl1pPr>
          </a:lstStyle>
          <a:p>
            <a:fld id="{E9EBAB40-F4A6-4117-BFA3-B941ED733B11}" type="datetimeFigureOut">
              <a:rPr lang="en-US" smtClean="0"/>
              <a:pPr/>
              <a:t>11/6/2019</a:t>
            </a:fld>
            <a:endParaRPr lang="en-US"/>
          </a:p>
        </p:txBody>
      </p:sp>
      <p:sp>
        <p:nvSpPr>
          <p:cNvPr id="4" name="Footer Placeholder 3"/>
          <p:cNvSpPr>
            <a:spLocks noGrp="1"/>
          </p:cNvSpPr>
          <p:nvPr>
            <p:ph type="ftr" sz="quarter" idx="2"/>
          </p:nvPr>
        </p:nvSpPr>
        <p:spPr>
          <a:xfrm>
            <a:off x="5" y="8829678"/>
            <a:ext cx="3038475" cy="465138"/>
          </a:xfrm>
          <a:prstGeom prst="rect">
            <a:avLst/>
          </a:prstGeom>
        </p:spPr>
        <p:txBody>
          <a:bodyPr vert="horz" lIns="91381" tIns="45689" rIns="91381" bIns="45689" rtlCol="0" anchor="b"/>
          <a:lstStyle>
            <a:lvl1pPr algn="l">
              <a:defRPr sz="1200"/>
            </a:lvl1pPr>
          </a:lstStyle>
          <a:p>
            <a:endParaRPr lang="en-US"/>
          </a:p>
        </p:txBody>
      </p:sp>
      <p:sp>
        <p:nvSpPr>
          <p:cNvPr id="5" name="Slide Number Placeholder 4"/>
          <p:cNvSpPr>
            <a:spLocks noGrp="1"/>
          </p:cNvSpPr>
          <p:nvPr>
            <p:ph type="sldNum" sz="quarter" idx="3"/>
          </p:nvPr>
        </p:nvSpPr>
        <p:spPr>
          <a:xfrm>
            <a:off x="3970344" y="8829678"/>
            <a:ext cx="3038475" cy="465138"/>
          </a:xfrm>
          <a:prstGeom prst="rect">
            <a:avLst/>
          </a:prstGeom>
        </p:spPr>
        <p:txBody>
          <a:bodyPr vert="horz" lIns="91381" tIns="45689" rIns="91381" bIns="45689" rtlCol="0" anchor="b"/>
          <a:lstStyle>
            <a:lvl1pPr algn="r">
              <a:defRPr sz="1200"/>
            </a:lvl1pPr>
          </a:lstStyle>
          <a:p>
            <a:fld id="{D0633F5D-5A8E-46F9-A509-FA79CE3BB845}" type="slidenum">
              <a:rPr lang="en-US" smtClean="0"/>
              <a:pPr/>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16" tIns="46561" rIns="93116" bIns="46561" rtlCol="0"/>
          <a:lstStyle>
            <a:lvl1pPr algn="l">
              <a:defRPr sz="1200"/>
            </a:lvl1pPr>
          </a:lstStyle>
          <a:p>
            <a:endParaRPr lang="en-US"/>
          </a:p>
        </p:txBody>
      </p:sp>
      <p:sp>
        <p:nvSpPr>
          <p:cNvPr id="3" name="Date Placeholder 2"/>
          <p:cNvSpPr>
            <a:spLocks noGrp="1"/>
          </p:cNvSpPr>
          <p:nvPr>
            <p:ph type="dt" idx="1"/>
          </p:nvPr>
        </p:nvSpPr>
        <p:spPr>
          <a:xfrm>
            <a:off x="3970941" y="0"/>
            <a:ext cx="3037840" cy="464820"/>
          </a:xfrm>
          <a:prstGeom prst="rect">
            <a:avLst/>
          </a:prstGeom>
        </p:spPr>
        <p:txBody>
          <a:bodyPr vert="horz" lIns="93116" tIns="46561" rIns="93116" bIns="46561" rtlCol="0"/>
          <a:lstStyle>
            <a:lvl1pPr algn="r">
              <a:defRPr sz="1200"/>
            </a:lvl1pPr>
          </a:lstStyle>
          <a:p>
            <a:fld id="{11EDA49C-D616-4389-92D6-539FE563DE9A}" type="datetimeFigureOut">
              <a:rPr lang="en-US" smtClean="0"/>
              <a:pPr/>
              <a:t>11/6/2019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16" tIns="46561" rIns="93116" bIns="46561"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16" tIns="46561" rIns="93116" bIns="4656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16" tIns="46561" rIns="93116" bIns="46561" rtlCol="0" anchor="b"/>
          <a:lstStyle>
            <a:lvl1pPr algn="l">
              <a:defRPr sz="1200"/>
            </a:lvl1pPr>
          </a:lstStyle>
          <a:p>
            <a:endParaRPr lang="en-US"/>
          </a:p>
        </p:txBody>
      </p:sp>
      <p:sp>
        <p:nvSpPr>
          <p:cNvPr id="7" name="Slide Number Placeholder 6"/>
          <p:cNvSpPr>
            <a:spLocks noGrp="1"/>
          </p:cNvSpPr>
          <p:nvPr>
            <p:ph type="sldNum" sz="quarter" idx="5"/>
          </p:nvPr>
        </p:nvSpPr>
        <p:spPr>
          <a:xfrm>
            <a:off x="3970941" y="8829967"/>
            <a:ext cx="3037840" cy="464820"/>
          </a:xfrm>
          <a:prstGeom prst="rect">
            <a:avLst/>
          </a:prstGeom>
        </p:spPr>
        <p:txBody>
          <a:bodyPr vert="horz" lIns="93116" tIns="46561" rIns="93116" bIns="46561" rtlCol="0" anchor="b"/>
          <a:lstStyle>
            <a:lvl1pPr algn="r">
              <a:defRPr sz="1200"/>
            </a:lvl1pPr>
          </a:lstStyle>
          <a:p>
            <a:fld id="{1E3BB627-F75A-47EE-93B6-91C05A5D7029}" type="slidenum">
              <a:rPr lang="en-US" smtClean="0"/>
              <a:pPr/>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arthsky.org/moon-phases/full-mo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ritannica.com/topic/chronology" TargetMode="External"/><Relationship Id="rId7" Type="http://schemas.openxmlformats.org/officeDocument/2006/relationships/hyperlink" Target="https://www.britannica.com/biography/Meton"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britannica.com/science/year" TargetMode="External"/><Relationship Id="rId5" Type="http://schemas.openxmlformats.org/officeDocument/2006/relationships/hyperlink" Target="https://www.britannica.com/science/synodic-month" TargetMode="External"/><Relationship Id="rId4" Type="http://schemas.openxmlformats.org/officeDocument/2006/relationships/hyperlink" Target="https://www.britannica.com/science/period-geologic-tim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blia.com/bible/esv/Mark%2015.25"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biblia.com/bible/esv/Acts%202.15"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ritannica.com/topic/chronology" TargetMode="External"/><Relationship Id="rId7" Type="http://schemas.openxmlformats.org/officeDocument/2006/relationships/hyperlink" Target="https://www.britannica.com/biography/Met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britannica.com/science/year" TargetMode="External"/><Relationship Id="rId5" Type="http://schemas.openxmlformats.org/officeDocument/2006/relationships/hyperlink" Target="https://www.britannica.com/science/synodic-month" TargetMode="External"/><Relationship Id="rId4" Type="http://schemas.openxmlformats.org/officeDocument/2006/relationships/hyperlink" Target="https://www.britannica.com/science/period-geologic-time"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108n  June 21st</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9480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It’s only the </a:t>
            </a:r>
            <a:r>
              <a:rPr lang="en-US" dirty="0" smtClean="0">
                <a:effectLst/>
                <a:hlinkClick r:id="rId3"/>
              </a:rPr>
              <a:t>full moon</a:t>
            </a:r>
            <a:r>
              <a:rPr lang="en-US" dirty="0" smtClean="0">
                <a:effectLst/>
              </a:rPr>
              <a:t> that that rises in the east as the sun is setting in the west and reigns in the sky all night long. That means </a:t>
            </a:r>
            <a:r>
              <a:rPr lang="en-US" i="1" dirty="0" smtClean="0">
                <a:effectLst/>
              </a:rPr>
              <a:t>the moon is up all night long only one night each month.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25</a:t>
            </a:fld>
            <a:endParaRPr lang="en-US"/>
          </a:p>
        </p:txBody>
      </p:sp>
    </p:spTree>
    <p:extLst>
      <p:ext uri="{BB962C8B-B14F-4D97-AF65-F5344CB8AC3E}">
        <p14:creationId xmlns:p14="http://schemas.microsoft.com/office/powerpoint/2010/main" val="373715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19/17</a:t>
            </a:r>
          </a:p>
          <a:p>
            <a:r>
              <a:rPr lang="en-US" dirty="0" smtClean="0"/>
              <a:t>47</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6390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28</a:t>
            </a:fld>
            <a:endParaRPr lang="en-US"/>
          </a:p>
        </p:txBody>
      </p:sp>
    </p:spTree>
    <p:extLst>
      <p:ext uri="{BB962C8B-B14F-4D97-AF65-F5344CB8AC3E}">
        <p14:creationId xmlns:p14="http://schemas.microsoft.com/office/powerpoint/2010/main" val="615061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29</a:t>
            </a:fld>
            <a:endParaRPr lang="en-US"/>
          </a:p>
        </p:txBody>
      </p:sp>
    </p:spTree>
    <p:extLst>
      <p:ext uri="{BB962C8B-B14F-4D97-AF65-F5344CB8AC3E}">
        <p14:creationId xmlns:p14="http://schemas.microsoft.com/office/powerpoint/2010/main" val="61506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32</a:t>
            </a:fld>
            <a:endParaRPr lang="en-US"/>
          </a:p>
        </p:txBody>
      </p:sp>
    </p:spTree>
    <p:extLst>
      <p:ext uri="{BB962C8B-B14F-4D97-AF65-F5344CB8AC3E}">
        <p14:creationId xmlns:p14="http://schemas.microsoft.com/office/powerpoint/2010/main" val="2654439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33</a:t>
            </a:fld>
            <a:endParaRPr lang="en-US"/>
          </a:p>
        </p:txBody>
      </p:sp>
    </p:spTree>
    <p:extLst>
      <p:ext uri="{BB962C8B-B14F-4D97-AF65-F5344CB8AC3E}">
        <p14:creationId xmlns:p14="http://schemas.microsoft.com/office/powerpoint/2010/main" val="265443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6443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5202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57205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Aug 16  730 pm</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06387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Job 25:5   Behold even to the moon, and it </a:t>
            </a:r>
            <a:r>
              <a:rPr lang="en-US" dirty="0" err="1" smtClean="0"/>
              <a:t>shineth</a:t>
            </a:r>
            <a:r>
              <a:rPr lang="en-US" dirty="0" smtClean="0"/>
              <a:t> not; yea, the stars are not pure in his sight.</a:t>
            </a:r>
          </a:p>
          <a:p>
            <a:endParaRPr lang="en-US" dirty="0" smtClean="0"/>
          </a:p>
          <a:p>
            <a:r>
              <a:rPr lang="en-US" dirty="0" smtClean="0"/>
              <a:t>[Behold even to the moon, and it </a:t>
            </a:r>
            <a:r>
              <a:rPr lang="en-US" dirty="0" err="1" smtClean="0"/>
              <a:t>shineth</a:t>
            </a:r>
            <a:r>
              <a:rPr lang="en-US" dirty="0" smtClean="0"/>
              <a:t> not] Or, behold even the moon </a:t>
            </a:r>
            <a:r>
              <a:rPr lang="en-US" dirty="0" err="1" smtClean="0"/>
              <a:t>shineth</a:t>
            </a:r>
            <a:r>
              <a:rPr lang="en-US" dirty="0" smtClean="0"/>
              <a:t> not. That is, in comparison with God it is dark and obscure. The idea is, that the most beautiful and glorious objects become dim and fade away when compared with him. So Jerome renders it, Ecce </a:t>
            </a:r>
            <a:r>
              <a:rPr lang="en-US" dirty="0" err="1" smtClean="0"/>
              <a:t>luna</a:t>
            </a:r>
            <a:r>
              <a:rPr lang="en-US" dirty="0" smtClean="0"/>
              <a:t> </a:t>
            </a:r>
            <a:r>
              <a:rPr lang="en-US" dirty="0" err="1" smtClean="0"/>
              <a:t>etiam</a:t>
            </a:r>
            <a:r>
              <a:rPr lang="en-US" dirty="0" smtClean="0"/>
              <a:t> non </a:t>
            </a:r>
            <a:r>
              <a:rPr lang="en-US" dirty="0" err="1" smtClean="0"/>
              <a:t>splendet</a:t>
            </a:r>
            <a:r>
              <a:rPr lang="en-US" dirty="0" smtClean="0"/>
              <a:t>. The word here rendered "</a:t>
            </a:r>
            <a:r>
              <a:rPr lang="en-US" dirty="0" err="1" smtClean="0"/>
              <a:t>shineth</a:t>
            </a:r>
            <a:r>
              <a:rPr lang="en-US" dirty="0" smtClean="0"/>
              <a:t>" </a:t>
            </a:r>
            <a:r>
              <a:rPr lang="en-US" dirty="0" err="1" smtClean="0"/>
              <a:t>ya'ahiyl</a:t>
            </a:r>
            <a:r>
              <a:rPr lang="en-US" dirty="0" smtClean="0"/>
              <a:t> (OT:166) frequently means to pitch or remove a tent, and is a form of the word '</a:t>
            </a:r>
            <a:r>
              <a:rPr lang="en-US" dirty="0" err="1" smtClean="0"/>
              <a:t>ohel</a:t>
            </a:r>
            <a:r>
              <a:rPr lang="en-US" dirty="0" smtClean="0"/>
              <a:t> (OT:168) uniformly rendered tent or tabernacle. Some have supposed that the meaning here is, that even the moon and the stars of heaven-the bright canopy above-were not fit to furnish a tent or dwelling for God. But the parallelism seems to demand the usual interpretation, as meaning that the moon and stars faded away before God. The word '</a:t>
            </a:r>
            <a:r>
              <a:rPr lang="en-US" dirty="0" err="1" smtClean="0"/>
              <a:t>ohel</a:t>
            </a:r>
            <a:r>
              <a:rPr lang="en-US" dirty="0" smtClean="0"/>
              <a:t> (OT:168) derives this meaning, according to </a:t>
            </a:r>
            <a:r>
              <a:rPr lang="en-US" dirty="0" err="1" smtClean="0"/>
              <a:t>Gesenius</a:t>
            </a:r>
            <a:r>
              <a:rPr lang="en-US" dirty="0" smtClean="0"/>
              <a:t>, from its relation to the word </a:t>
            </a:r>
            <a:r>
              <a:rPr lang="en-US" dirty="0" err="1" smtClean="0"/>
              <a:t>haalal</a:t>
            </a:r>
            <a:r>
              <a:rPr lang="en-US" dirty="0" smtClean="0"/>
              <a:t> (OT:1984), to be clear or brilliant, from the mutual relation of the </a:t>
            </a:r>
            <a:r>
              <a:rPr lang="en-US" dirty="0" err="1" smtClean="0"/>
              <a:t>pe</a:t>
            </a:r>
            <a:r>
              <a:rPr lang="en-US" dirty="0" smtClean="0"/>
              <a:t>-'aleph and '</a:t>
            </a:r>
            <a:r>
              <a:rPr lang="en-US" dirty="0" err="1" smtClean="0"/>
              <a:t>ayin</a:t>
            </a:r>
            <a:r>
              <a:rPr lang="en-US" dirty="0" smtClean="0"/>
              <a:t>-`</a:t>
            </a:r>
            <a:r>
              <a:rPr lang="en-US" dirty="0" err="1" smtClean="0"/>
              <a:t>ayin</a:t>
            </a:r>
            <a:r>
              <a:rPr lang="en-US" dirty="0" smtClean="0"/>
              <a:t> verbs. The Arabic has the same meaning.</a:t>
            </a:r>
          </a:p>
          <a:p>
            <a:endParaRPr lang="en-US" dirty="0" smtClean="0"/>
          </a:p>
          <a:p>
            <a:r>
              <a:rPr lang="en-US" dirty="0" smtClean="0"/>
              <a:t>[Yea, the stars are not pure in his sight] That is, they are not bright in comparison with him. The design is to show the glory of the Most High and that nothing could be compared with him; see the notes at Job 4:18.      (from Barnes' Notes, Electronic Database. Copyright (c) 1997 by </a:t>
            </a:r>
            <a:r>
              <a:rPr lang="en-US" dirty="0" err="1" smtClean="0"/>
              <a:t>Biblesoft</a:t>
            </a:r>
            <a:r>
              <a:rPr lang="en-US" dirty="0" smtClean="0"/>
              <a:t>)</a:t>
            </a:r>
          </a:p>
          <a:p>
            <a:endParaRPr lang="en-US" dirty="0" smtClean="0"/>
          </a:p>
          <a:p>
            <a:r>
              <a:rPr lang="en-US" dirty="0" smtClean="0"/>
              <a:t>Job 25:1-6  God exalted and man abased </a:t>
            </a:r>
          </a:p>
          <a:p>
            <a:endParaRPr lang="en-US" dirty="0" smtClean="0"/>
          </a:p>
          <a:p>
            <a:r>
              <a:rPr lang="en-US" dirty="0" err="1" smtClean="0"/>
              <a:t>Bildad</a:t>
            </a:r>
            <a:r>
              <a:rPr lang="en-US" dirty="0" smtClean="0"/>
              <a:t> is to be commended here for two things:-</a:t>
            </a:r>
          </a:p>
          <a:p>
            <a:endParaRPr lang="en-US" dirty="0" smtClean="0"/>
          </a:p>
          <a:p>
            <a:r>
              <a:rPr lang="en-US" dirty="0" smtClean="0"/>
              <a:t>1. For speaking no more on the subject about which Job and he differed. Perhaps he began to think Job was in the right, and then it was justice to say no more concerning it, as one that contended for truth, not for victory, and therefore, for the finding of truth, would be content to lose the victory; or, if he still thought himself in the right, yet he knew when he had said enough, and would not wrangle endlessly for the last word. Perhaps indeed one reason why he and the rest of them let fall this debate was because they perceived that Job and they did not differ so much in opinion as they thought: they owned that wicked people might prosper a while, and Job owned they would be destroyed at last; how little then was the difference! If disputants would understand one another better, perhaps they would find themselves nearer one another than they imagined.</a:t>
            </a:r>
          </a:p>
          <a:p>
            <a:endParaRPr lang="en-US" dirty="0" smtClean="0"/>
          </a:p>
          <a:p>
            <a:r>
              <a:rPr lang="en-US" dirty="0" smtClean="0"/>
              <a:t>2. For speaking so well on the matter about which Job and he were agreed. If we would all get our hearts filled with awful thoughts of God and humble thoughts of ourselves, we should not be so apt as we are to fall out about matters of doubtful disputation, which are trifling or intricate.</a:t>
            </a:r>
          </a:p>
          <a:p>
            <a:endParaRPr lang="en-US" dirty="0" smtClean="0"/>
          </a:p>
          <a:p>
            <a:r>
              <a:rPr lang="en-US" dirty="0" smtClean="0"/>
              <a:t>Two ways </a:t>
            </a:r>
            <a:r>
              <a:rPr lang="en-US" dirty="0" err="1" smtClean="0"/>
              <a:t>Bildad</a:t>
            </a:r>
            <a:r>
              <a:rPr lang="en-US" dirty="0" smtClean="0"/>
              <a:t> takes here to exalt God and abase man:-</a:t>
            </a:r>
          </a:p>
          <a:p>
            <a:endParaRPr lang="en-US" dirty="0" smtClean="0"/>
          </a:p>
          <a:p>
            <a:r>
              <a:rPr lang="en-US" dirty="0" smtClean="0"/>
              <a:t>I. He shows how glorious God is, and thence infers how guilty and impure man is before him, v. 2-4. Let us see then,</a:t>
            </a:r>
          </a:p>
          <a:p>
            <a:endParaRPr lang="en-US" dirty="0" smtClean="0"/>
          </a:p>
          <a:p>
            <a:r>
              <a:rPr lang="en-US" dirty="0" smtClean="0"/>
              <a:t>1. What great things are here said of God, designed to possess Job with a reverence of him, and to check his reflections upon him and upon his dealings with him:</a:t>
            </a:r>
          </a:p>
          <a:p>
            <a:endParaRPr lang="en-US" dirty="0" smtClean="0"/>
          </a:p>
          <a:p>
            <a:r>
              <a:rPr lang="en-US" dirty="0" smtClean="0"/>
              <a:t>(1.) God is the sovereign Lord of all, and with him is terrible majesty. Dominion and fear are with him, v. 2. He that gave being has an incontestable authority to give laws, and can enforce the laws he gives. He that made all has a right to dispose of all according to his own will, with an absolute sovereignty. Whatever he will do he does, and may do; and none can say unto him, What </a:t>
            </a:r>
            <a:r>
              <a:rPr lang="en-US" dirty="0" err="1" smtClean="0"/>
              <a:t>doest</a:t>
            </a:r>
            <a:r>
              <a:rPr lang="en-US" dirty="0" smtClean="0"/>
              <a:t> thou? or Why </a:t>
            </a:r>
            <a:r>
              <a:rPr lang="en-US" dirty="0" err="1" smtClean="0"/>
              <a:t>doest</a:t>
            </a:r>
            <a:r>
              <a:rPr lang="en-US" dirty="0" smtClean="0"/>
              <a:t> thou so? Dan 4:35. His having dominion (or being Dominus - Lord) bespeaks him both owner and ruler of all the creatures. They are all his, and they are all under his direction and at his disposal. Hence it follows that he is to be feared (that is, reverenced and obeyed), that he is feared by all that know him (the seraphim cover their faces before him), and that, first or last, all will be made to fear him. Men's dominion is often despicable, often despised, but God is always terrible.</a:t>
            </a:r>
          </a:p>
          <a:p>
            <a:endParaRPr lang="en-US" dirty="0" smtClean="0"/>
          </a:p>
          <a:p>
            <a:r>
              <a:rPr lang="en-US" dirty="0" smtClean="0"/>
              <a:t>(2.) The glorious inhabitants of the upper world are all perfectly observant of him and entirely acquiesce in his will: He </a:t>
            </a:r>
            <a:r>
              <a:rPr lang="en-US" dirty="0" err="1" smtClean="0"/>
              <a:t>maketh</a:t>
            </a:r>
            <a:r>
              <a:rPr lang="en-US" dirty="0" smtClean="0"/>
              <a:t> peace in his high places. He enjoys himself in a perfect </a:t>
            </a:r>
            <a:r>
              <a:rPr lang="en-US" dirty="0" err="1" smtClean="0"/>
              <a:t>tranquillity</a:t>
            </a:r>
            <a:r>
              <a:rPr lang="en-US" dirty="0" smtClean="0"/>
              <a:t>. The holy angels never quarrel with him, nor with one another, but entirely acquiesce in his will, and unanimously execute it without murmuring or disputing. Thus the will of God is done in heaven; and thus we pray that it may be done by us and others on earth. The sun, moon, and stars, keep their courses, and never clash with one another: nay, even in this lower region, which is often disturbed with storms and tempests, yet when God pleases he commands peace, by making the storm a calm, Ps 107:29; 65:7. Observe, The high places are his high places; for the heaven, even the heavens, are the Lord's (Ps 115:16) in a peculiar manner. Peace is God's work; where it is made it is he that makes it, Isa 57:19. In heaven there is perfect peace; for there is perfect holiness, and there is God, who is love.</a:t>
            </a:r>
          </a:p>
          <a:p>
            <a:endParaRPr lang="en-US" dirty="0" smtClean="0"/>
          </a:p>
          <a:p>
            <a:r>
              <a:rPr lang="en-US" dirty="0" smtClean="0"/>
              <a:t>(3.) He is a God of irresistible power: Is there any number of his armies? v. 3. The greatness and power of princes are judged of by their armies. God is not only himself almighty, but he has numberless numbers of armies at his beck and disposal,-standing armies that are never disbanded,-regular troops, and well disciplined, that are never to seek, never at a loss, that never mutiny,-veteran troops, that have been long in his service,-victorious troops, that never failed of success nor were ever foiled. All the creatures are his hosts, angels especially. He is Lord of all, Lord of hosts. He has numberless armies, and yet makes peace. He could make war upon us, but is willing to be at peace with us; and even the heavenly hosts were sent to proclaim peace on earth and good will towards men, Luke 2:14.</a:t>
            </a:r>
          </a:p>
          <a:p>
            <a:endParaRPr lang="en-US" dirty="0" smtClean="0"/>
          </a:p>
          <a:p>
            <a:r>
              <a:rPr lang="en-US" dirty="0" smtClean="0"/>
              <a:t>(4.) His providence extends itself to all: Upon whom does not his light arise? The light of the sun is communicated to all parts of the world, and, take the year round, to all equally. See Ps 19:6. That is a faint resemblance of the universal cognizance and care God takes of the whole creation, Matt 5:45. All are under the light of his knowledge and are naked and open before him. All partake of the light of his goodness: it seems especially to be meant of that. He is good to all; the earth is full of his goodness. He is Deus </a:t>
            </a:r>
            <a:r>
              <a:rPr lang="en-US" dirty="0" err="1" smtClean="0"/>
              <a:t>optimus</a:t>
            </a:r>
            <a:r>
              <a:rPr lang="en-US" dirty="0" smtClean="0"/>
              <a:t>-God, the best of beings, as well as </a:t>
            </a:r>
            <a:r>
              <a:rPr lang="en-US" dirty="0" err="1" smtClean="0"/>
              <a:t>maximus</a:t>
            </a:r>
            <a:r>
              <a:rPr lang="en-US" dirty="0" smtClean="0"/>
              <a:t>-the greatest: he has power to destroy; but his pleasure is to show mercy. All the creatures live upon his bounty</a:t>
            </a:r>
          </a:p>
          <a:p>
            <a:r>
              <a:rPr lang="en-US" dirty="0" smtClean="0"/>
              <a:t>(from Matthew Henry's Commentary on the Whole Bible: New Modern Edition, Electronic Database. Copyright (c) 1991 by Hendrickson Publishers, Inc.)</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73n June 20</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85"/>
            <a:r>
              <a:rPr lang="en-US" dirty="0" smtClean="0"/>
              <a:t>Gen 1 Pattern:  </a:t>
            </a:r>
            <a:r>
              <a:rPr lang="en-US" sz="1000" dirty="0" err="1"/>
              <a:t>vs</a:t>
            </a:r>
            <a:r>
              <a:rPr lang="en-US" sz="1000" dirty="0"/>
              <a:t> 1:</a:t>
            </a:r>
            <a:r>
              <a:rPr lang="en-US" dirty="0" smtClean="0"/>
              <a:t> Perfection; </a:t>
            </a:r>
            <a:r>
              <a:rPr lang="en-US" sz="1000" dirty="0" err="1"/>
              <a:t>vs</a:t>
            </a:r>
            <a:r>
              <a:rPr lang="en-US" sz="1000" dirty="0"/>
              <a:t> 2:</a:t>
            </a:r>
            <a:r>
              <a:rPr lang="en-US" dirty="0" smtClean="0"/>
              <a:t> Devastation; </a:t>
            </a:r>
            <a:r>
              <a:rPr lang="en-US" sz="1000" dirty="0" err="1"/>
              <a:t>vs</a:t>
            </a:r>
            <a:r>
              <a:rPr lang="en-US" sz="1000" dirty="0"/>
              <a:t> 3:</a:t>
            </a:r>
            <a:r>
              <a:rPr lang="en-US" dirty="0" smtClean="0"/>
              <a:t> Restoration.</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14</a:t>
            </a:fld>
            <a:endParaRPr lang="en-US"/>
          </a:p>
        </p:txBody>
      </p:sp>
    </p:spTree>
    <p:extLst>
      <p:ext uri="{BB962C8B-B14F-4D97-AF65-F5344CB8AC3E}">
        <p14:creationId xmlns:p14="http://schemas.microsoft.com/office/powerpoint/2010/main" val="2679731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4164430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04640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55</a:t>
            </a:fld>
            <a:endParaRPr lang="en-US"/>
          </a:p>
        </p:txBody>
      </p:sp>
    </p:spTree>
    <p:extLst>
      <p:ext uri="{BB962C8B-B14F-4D97-AF65-F5344CB8AC3E}">
        <p14:creationId xmlns:p14="http://schemas.microsoft.com/office/powerpoint/2010/main" val="2654439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64n  June 20</a:t>
            </a:r>
            <a:r>
              <a:rPr lang="en-US" baseline="30000" dirty="0" smtClean="0"/>
              <a:t>th</a:t>
            </a:r>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700054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62</a:t>
            </a:fld>
            <a:endParaRPr lang="en-US"/>
          </a:p>
        </p:txBody>
      </p:sp>
    </p:spTree>
    <p:extLst>
      <p:ext uri="{BB962C8B-B14F-4D97-AF65-F5344CB8AC3E}">
        <p14:creationId xmlns:p14="http://schemas.microsoft.com/office/powerpoint/2010/main" val="2381837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51">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64</a:t>
            </a:fld>
            <a:endParaRPr lang="en-US"/>
          </a:p>
        </p:txBody>
      </p:sp>
    </p:spTree>
    <p:extLst>
      <p:ext uri="{BB962C8B-B14F-4D97-AF65-F5344CB8AC3E}">
        <p14:creationId xmlns:p14="http://schemas.microsoft.com/office/powerpoint/2010/main" val="3824856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Feb 17/17:  </a:t>
            </a:r>
            <a:r>
              <a:rPr lang="en-US" dirty="0" err="1" smtClean="0"/>
              <a:t>Zech</a:t>
            </a:r>
            <a:r>
              <a:rPr lang="en-US" dirty="0" smtClean="0"/>
              <a:t> 11 is the only verse that is after 700 BC.</a:t>
            </a:r>
            <a:r>
              <a:rPr lang="en-US" baseline="0" dirty="0" smtClean="0"/>
              <a:t>  (at 457 BC)  July 18/18:  however, the context is about idol worshippers, or false shepherds in </a:t>
            </a:r>
            <a:r>
              <a:rPr lang="en-US" baseline="0" dirty="0" err="1" smtClean="0"/>
              <a:t>vs</a:t>
            </a:r>
            <a:r>
              <a:rPr lang="en-US" baseline="0" dirty="0" smtClean="0"/>
              <a:t> 17 … obviously they were following the lunar month … this verse has reference to Hos 5:11 (780 BC) before the sundial event and scattering of the northern kingdom. </a:t>
            </a:r>
            <a:endParaRPr lang="en-US" dirty="0" smtClean="0"/>
          </a:p>
        </p:txBody>
      </p:sp>
      <p:sp>
        <p:nvSpPr>
          <p:cNvPr id="4" name="Slide Number Placeholder 3"/>
          <p:cNvSpPr>
            <a:spLocks noGrp="1"/>
          </p:cNvSpPr>
          <p:nvPr>
            <p:ph type="sldNum" sz="quarter" idx="10"/>
          </p:nvPr>
        </p:nvSpPr>
        <p:spPr/>
        <p:txBody>
          <a:bodyPr/>
          <a:lstStyle/>
          <a:p>
            <a:fld id="{1E3BB627-F75A-47EE-93B6-91C05A5D7029}" type="slidenum">
              <a:rPr lang="en-US" smtClean="0"/>
              <a:t>65</a:t>
            </a:fld>
            <a:endParaRPr lang="en-US"/>
          </a:p>
        </p:txBody>
      </p:sp>
    </p:spTree>
    <p:extLst>
      <p:ext uri="{BB962C8B-B14F-4D97-AF65-F5344CB8AC3E}">
        <p14:creationId xmlns:p14="http://schemas.microsoft.com/office/powerpoint/2010/main" val="3824856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51955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#3:  Man’s stretching the synodic month from the sidereal month can be researched through the </a:t>
            </a:r>
            <a:r>
              <a:rPr lang="en-US" dirty="0" err="1" smtClean="0"/>
              <a:t>Metonic</a:t>
            </a:r>
            <a:r>
              <a:rPr lang="en-US" dirty="0" smtClean="0"/>
              <a:t> cycle – per Tim – Aug 1/18</a:t>
            </a:r>
          </a:p>
          <a:p>
            <a:r>
              <a:rPr lang="en-US" dirty="0" smtClean="0"/>
              <a:t>For astronomy and calendar studies, the </a:t>
            </a:r>
            <a:r>
              <a:rPr lang="en-US" b="1" dirty="0" err="1" smtClean="0"/>
              <a:t>Metonic</a:t>
            </a:r>
            <a:r>
              <a:rPr lang="en-US" b="1" dirty="0" smtClean="0"/>
              <a:t> cycle</a:t>
            </a:r>
            <a:r>
              <a:rPr lang="en-US" dirty="0" smtClean="0"/>
              <a:t> or </a:t>
            </a:r>
            <a:r>
              <a:rPr lang="en-US" dirty="0" err="1" smtClean="0"/>
              <a:t>Enneadecaeteris</a:t>
            </a:r>
            <a:r>
              <a:rPr lang="en-US" dirty="0" smtClean="0"/>
              <a:t> (from Ancient Greek: </a:t>
            </a:r>
            <a:r>
              <a:rPr lang="en-US" dirty="0" err="1" smtClean="0"/>
              <a:t>ἐννε</a:t>
            </a:r>
            <a:r>
              <a:rPr lang="en-US" dirty="0" smtClean="0"/>
              <a:t>ακαιδεκαετηρίς, "nineteen years") is a period of very close to 19 years that is nearly a common multiple of the solar year and the synodic (lunar) month. (</a:t>
            </a:r>
            <a:r>
              <a:rPr lang="en-US" dirty="0" err="1" smtClean="0"/>
              <a:t>wikipedia</a:t>
            </a:r>
            <a:r>
              <a:rPr lang="en-US" dirty="0" smtClean="0"/>
              <a:t>)</a:t>
            </a:r>
          </a:p>
          <a:p>
            <a:r>
              <a:rPr lang="en-US" dirty="0" smtClean="0"/>
              <a:t>    </a:t>
            </a:r>
            <a:r>
              <a:rPr lang="en-US" b="1" dirty="0" err="1" smtClean="0"/>
              <a:t>Metonic</a:t>
            </a:r>
            <a:r>
              <a:rPr lang="en-US" b="1" dirty="0" smtClean="0"/>
              <a:t> cycle</a:t>
            </a:r>
            <a:r>
              <a:rPr lang="en-US" dirty="0" smtClean="0"/>
              <a:t>, in </a:t>
            </a:r>
            <a:r>
              <a:rPr lang="en-US" dirty="0" smtClean="0">
                <a:hlinkClick r:id="rId3"/>
              </a:rPr>
              <a:t>chronology</a:t>
            </a:r>
            <a:r>
              <a:rPr lang="en-US" dirty="0" smtClean="0"/>
              <a:t>, a </a:t>
            </a:r>
            <a:r>
              <a:rPr lang="en-US" dirty="0" smtClean="0">
                <a:hlinkClick r:id="rId4"/>
              </a:rPr>
              <a:t>period</a:t>
            </a:r>
            <a:r>
              <a:rPr lang="en-US" dirty="0" smtClean="0"/>
              <a:t> of 19 years in which there are 235 lunations, or </a:t>
            </a:r>
            <a:r>
              <a:rPr lang="en-US" dirty="0" smtClean="0">
                <a:hlinkClick r:id="rId5"/>
              </a:rPr>
              <a:t>synodic months</a:t>
            </a:r>
            <a:r>
              <a:rPr lang="en-US" dirty="0" smtClean="0"/>
              <a:t>, after which the Moon’s phases recur on the same days of the solar </a:t>
            </a:r>
            <a:r>
              <a:rPr lang="en-US" dirty="0" smtClean="0">
                <a:hlinkClick r:id="rId6"/>
              </a:rPr>
              <a:t>year</a:t>
            </a:r>
            <a:r>
              <a:rPr lang="en-US" dirty="0" smtClean="0"/>
              <a:t>, or year of the seasons. The cycle was discovered by </a:t>
            </a:r>
            <a:r>
              <a:rPr lang="en-US" dirty="0" err="1" smtClean="0">
                <a:hlinkClick r:id="rId7"/>
              </a:rPr>
              <a:t>Meton</a:t>
            </a:r>
            <a:r>
              <a:rPr lang="en-US" dirty="0" smtClean="0"/>
              <a:t> (fl. 432 </a:t>
            </a:r>
            <a:r>
              <a:rPr lang="en-US" dirty="0" err="1" smtClean="0"/>
              <a:t>bc</a:t>
            </a:r>
            <a:r>
              <a:rPr lang="en-US" dirty="0" smtClean="0"/>
              <a:t>), an Athenian astronomer. Computation from modern data shows that 235 lunations are 6,939 days, 16.5 hours; and 19 solar years, 6,939 days, 14.5 hours.</a:t>
            </a:r>
          </a:p>
          <a:p>
            <a:r>
              <a:rPr lang="en-US" dirty="0" smtClean="0"/>
              <a:t>    This 19-year lunar cycle became known as the </a:t>
            </a:r>
            <a:r>
              <a:rPr lang="en-US" b="1" dirty="0" err="1" smtClean="0"/>
              <a:t>Metonic</a:t>
            </a:r>
            <a:r>
              <a:rPr lang="en-US" dirty="0" smtClean="0"/>
              <a:t> cycle, and </a:t>
            </a:r>
            <a:r>
              <a:rPr lang="en-US" b="1" u="sng" dirty="0" smtClean="0"/>
              <a:t>was the basis for the Greek calendar until the Julian calendar was introduced in 46 BC</a:t>
            </a:r>
            <a:r>
              <a:rPr lang="en-US" dirty="0" smtClean="0"/>
              <a:t>. Since 12 lunar months equal 354.367 days, about 11 days less than a solar year, an additional lunar months were added to synchronize the cycle.</a:t>
            </a:r>
          </a:p>
          <a:p>
            <a:r>
              <a:rPr lang="en-US" dirty="0" smtClean="0"/>
              <a:t>    </a:t>
            </a:r>
            <a:r>
              <a:rPr lang="en-US" u="sng" dirty="0" smtClean="0"/>
              <a:t>Who came up with 365 days/year</a:t>
            </a:r>
            <a:r>
              <a:rPr lang="en-US" u="none" dirty="0" smtClean="0"/>
              <a:t>? </a:t>
            </a:r>
            <a:r>
              <a:rPr lang="en-US" dirty="0" smtClean="0"/>
              <a:t>Certain difficulties arose, however, because of the inherent incompatibility of lunar and solar years. To solve this problem </a:t>
            </a:r>
            <a:r>
              <a:rPr lang="en-US" b="1" u="sng" dirty="0" smtClean="0"/>
              <a:t>the Egyptians invented a schematized civil year of 365 days divided into three seasons, each of which consisted of four months of 30 days each</a:t>
            </a:r>
            <a:r>
              <a:rPr lang="en-US" dirty="0" smtClean="0"/>
              <a:t>.</a:t>
            </a:r>
          </a:p>
          <a:p>
            <a:r>
              <a:rPr lang="en-US" dirty="0" smtClean="0"/>
              <a:t>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51">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http://applygodsword.com/what-does-the-number-three-mean-in-the-bible/</a:t>
            </a:r>
          </a:p>
          <a:p>
            <a:pPr marL="171450" indent="-171450">
              <a:buFont typeface="Arial" pitchFamily="34" charset="0"/>
              <a:buChar char="•"/>
            </a:pPr>
            <a:r>
              <a:rPr lang="en-US" dirty="0" smtClean="0"/>
              <a:t>prophesying what’s going to happen and using specific numbers repeatedly, such as the number three; The number three in relation to the gospel of Jesus Christ at minimum proves that God is in control of all these events that took place which resulted in our salvation.</a:t>
            </a:r>
          </a:p>
          <a:p>
            <a:pPr marL="171450" indent="-171450">
              <a:buFont typeface="Arial" pitchFamily="34" charset="0"/>
              <a:buChar char="•"/>
            </a:pPr>
            <a:r>
              <a:rPr lang="en-US" dirty="0" smtClean="0"/>
              <a:t>Jesus was 30 years old when he started his public ministry.</a:t>
            </a:r>
            <a:br>
              <a:rPr lang="en-US" dirty="0" smtClean="0"/>
            </a:br>
            <a:r>
              <a:rPr lang="en-US" dirty="0" smtClean="0"/>
              <a:t>• Jesus was tempted 3 times in the desert by Satan.</a:t>
            </a:r>
            <a:br>
              <a:rPr lang="en-US" dirty="0" smtClean="0"/>
            </a:br>
            <a:r>
              <a:rPr lang="en-US" dirty="0" smtClean="0"/>
              <a:t>• Peter, James, and John were the three disciples with Jesus in the Garden of Gethsemane who were in his inner circle.</a:t>
            </a:r>
            <a:br>
              <a:rPr lang="en-US" dirty="0" smtClean="0"/>
            </a:br>
            <a:r>
              <a:rPr lang="en-US" dirty="0" smtClean="0"/>
              <a:t>• The disciples failed to stay awake three times in the Garden of Gethsemane.</a:t>
            </a:r>
            <a:br>
              <a:rPr lang="en-US" dirty="0" smtClean="0"/>
            </a:br>
            <a:r>
              <a:rPr lang="en-US" dirty="0" smtClean="0"/>
              <a:t>• Peter denied Jesus three times.</a:t>
            </a:r>
            <a:br>
              <a:rPr lang="en-US" dirty="0" smtClean="0"/>
            </a:br>
            <a:r>
              <a:rPr lang="en-US" dirty="0" smtClean="0"/>
              <a:t>• In John 21 when Jesus reinstates Peter, he asks him 3 times if Peter loves him.</a:t>
            </a:r>
            <a:br>
              <a:rPr lang="en-US" dirty="0" smtClean="0"/>
            </a:br>
            <a:r>
              <a:rPr lang="en-US" dirty="0" smtClean="0"/>
              <a:t>• It says in </a:t>
            </a:r>
            <a:r>
              <a:rPr lang="en-US" dirty="0" smtClean="0">
                <a:hlinkClick r:id="rId3"/>
              </a:rPr>
              <a:t>Mark 15:25</a:t>
            </a:r>
            <a:r>
              <a:rPr lang="en-US" dirty="0" smtClean="0"/>
              <a:t> that it was the third hour of the day when Jesus was crucified.</a:t>
            </a:r>
            <a:br>
              <a:rPr lang="en-US" dirty="0" smtClean="0"/>
            </a:br>
            <a:r>
              <a:rPr lang="en-US" dirty="0" smtClean="0"/>
              <a:t>• The Holy Spirit’s anointing at Pentecost according to </a:t>
            </a:r>
            <a:r>
              <a:rPr lang="en-US" dirty="0" smtClean="0">
                <a:hlinkClick r:id="rId4"/>
              </a:rPr>
              <a:t>Acts 2:15</a:t>
            </a:r>
            <a:r>
              <a:rPr lang="en-US" dirty="0" smtClean="0"/>
              <a:t> happened at the third hour of the day.</a:t>
            </a:r>
            <a:br>
              <a:rPr lang="en-US" dirty="0" smtClean="0"/>
            </a:br>
            <a:r>
              <a:rPr lang="en-US" dirty="0" smtClean="0"/>
              <a:t>• Jesus rose from dead on the third day.</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18</a:t>
            </a:fld>
            <a:endParaRPr lang="en-US"/>
          </a:p>
        </p:txBody>
      </p:sp>
    </p:spTree>
    <p:extLst>
      <p:ext uri="{BB962C8B-B14F-4D97-AF65-F5344CB8AC3E}">
        <p14:creationId xmlns:p14="http://schemas.microsoft.com/office/powerpoint/2010/main" val="3568604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73</a:t>
            </a:fld>
            <a:endParaRPr lang="en-US"/>
          </a:p>
        </p:txBody>
      </p:sp>
    </p:spTree>
    <p:extLst>
      <p:ext uri="{BB962C8B-B14F-4D97-AF65-F5344CB8AC3E}">
        <p14:creationId xmlns:p14="http://schemas.microsoft.com/office/powerpoint/2010/main" val="1249372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428156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51">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520471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51">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520471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89</a:t>
            </a:fld>
            <a:endParaRPr lang="en-US"/>
          </a:p>
        </p:txBody>
      </p:sp>
    </p:spTree>
    <p:extLst>
      <p:ext uri="{BB962C8B-B14F-4D97-AF65-F5344CB8AC3E}">
        <p14:creationId xmlns:p14="http://schemas.microsoft.com/office/powerpoint/2010/main" val="4867043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90</a:t>
            </a:fld>
            <a:endParaRPr lang="en-US"/>
          </a:p>
        </p:txBody>
      </p:sp>
    </p:spTree>
    <p:extLst>
      <p:ext uri="{BB962C8B-B14F-4D97-AF65-F5344CB8AC3E}">
        <p14:creationId xmlns:p14="http://schemas.microsoft.com/office/powerpoint/2010/main" val="113818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18/18:  The sidereal month is the time it takes to make one complete orbit </a:t>
            </a:r>
            <a:r>
              <a:rPr lang="en-US" b="1" dirty="0" smtClean="0"/>
              <a:t>around Earth</a:t>
            </a:r>
            <a:r>
              <a:rPr lang="en-US" dirty="0" smtClean="0"/>
              <a:t> with respect to the fixed stars. It is about 27.32 days. The synodic month is the time it takes the </a:t>
            </a:r>
            <a:r>
              <a:rPr lang="en-US" b="1" dirty="0" smtClean="0"/>
              <a:t>Moon</a:t>
            </a:r>
            <a:r>
              <a:rPr lang="en-US" dirty="0" smtClean="0"/>
              <a:t> to reach the same visual </a:t>
            </a:r>
            <a:r>
              <a:rPr lang="en-US" b="1" dirty="0" smtClean="0"/>
              <a:t>phase</a:t>
            </a:r>
            <a:r>
              <a:rPr lang="en-US" dirty="0" smtClean="0"/>
              <a:t>. This varies notably throughout the year, but averages </a:t>
            </a:r>
            <a:r>
              <a:rPr lang="en-US" b="1" dirty="0" smtClean="0"/>
              <a:t>around</a:t>
            </a:r>
            <a:r>
              <a:rPr lang="en-US" dirty="0" smtClean="0"/>
              <a:t> 29.53 days.</a:t>
            </a:r>
          </a:p>
          <a:p>
            <a:endParaRPr lang="en-US" dirty="0" smtClean="0"/>
          </a:p>
          <a:p>
            <a:r>
              <a:rPr lang="en-US" dirty="0" smtClean="0"/>
              <a:t>Bullet #3:  Man’s stretching the synodic month from the sidereal month can be researched through the </a:t>
            </a:r>
            <a:r>
              <a:rPr lang="en-US" dirty="0" err="1" smtClean="0"/>
              <a:t>Metonic</a:t>
            </a:r>
            <a:r>
              <a:rPr lang="en-US" dirty="0" smtClean="0"/>
              <a:t> cycle – per Tim – Aug 1/18</a:t>
            </a:r>
          </a:p>
          <a:p>
            <a:r>
              <a:rPr lang="en-US" dirty="0" smtClean="0"/>
              <a:t>For astronomy and calendar studies, the </a:t>
            </a:r>
            <a:r>
              <a:rPr lang="en-US" b="1" dirty="0" err="1" smtClean="0"/>
              <a:t>Metonic</a:t>
            </a:r>
            <a:r>
              <a:rPr lang="en-US" b="1" dirty="0" smtClean="0"/>
              <a:t> cycle</a:t>
            </a:r>
            <a:r>
              <a:rPr lang="en-US" dirty="0" smtClean="0"/>
              <a:t> or </a:t>
            </a:r>
            <a:r>
              <a:rPr lang="en-US" dirty="0" err="1" smtClean="0"/>
              <a:t>Enneadecaeteris</a:t>
            </a:r>
            <a:r>
              <a:rPr lang="en-US" dirty="0" smtClean="0"/>
              <a:t> (from Ancient Greek: </a:t>
            </a:r>
            <a:r>
              <a:rPr lang="en-US" dirty="0" err="1" smtClean="0"/>
              <a:t>ἐννε</a:t>
            </a:r>
            <a:r>
              <a:rPr lang="en-US" dirty="0" smtClean="0"/>
              <a:t>ακαιδεκαετηρίς, "nineteen years") is a period of very close to 19 years that is nearly a common multiple of the solar year and the synodic (lunar) month. (</a:t>
            </a:r>
            <a:r>
              <a:rPr lang="en-US" dirty="0" err="1" smtClean="0"/>
              <a:t>wikipedia</a:t>
            </a:r>
            <a:r>
              <a:rPr lang="en-US" dirty="0" smtClean="0"/>
              <a:t>)</a:t>
            </a:r>
          </a:p>
          <a:p>
            <a:r>
              <a:rPr lang="en-US" dirty="0" smtClean="0"/>
              <a:t>    </a:t>
            </a:r>
            <a:r>
              <a:rPr lang="en-US" b="1" dirty="0" err="1" smtClean="0"/>
              <a:t>Metonic</a:t>
            </a:r>
            <a:r>
              <a:rPr lang="en-US" b="1" dirty="0" smtClean="0"/>
              <a:t> cycle</a:t>
            </a:r>
            <a:r>
              <a:rPr lang="en-US" dirty="0" smtClean="0"/>
              <a:t>, in </a:t>
            </a:r>
            <a:r>
              <a:rPr lang="en-US" dirty="0" smtClean="0">
                <a:hlinkClick r:id="rId3"/>
              </a:rPr>
              <a:t>chronology</a:t>
            </a:r>
            <a:r>
              <a:rPr lang="en-US" dirty="0" smtClean="0"/>
              <a:t>, a </a:t>
            </a:r>
            <a:r>
              <a:rPr lang="en-US" dirty="0" smtClean="0">
                <a:hlinkClick r:id="rId4"/>
              </a:rPr>
              <a:t>period</a:t>
            </a:r>
            <a:r>
              <a:rPr lang="en-US" dirty="0" smtClean="0"/>
              <a:t> of 19 years in which there are 235 lunations, or </a:t>
            </a:r>
            <a:r>
              <a:rPr lang="en-US" dirty="0" smtClean="0">
                <a:hlinkClick r:id="rId5"/>
              </a:rPr>
              <a:t>synodic months</a:t>
            </a:r>
            <a:r>
              <a:rPr lang="en-US" dirty="0" smtClean="0"/>
              <a:t>, after which the Moon’s phases recur on the same days of the solar </a:t>
            </a:r>
            <a:r>
              <a:rPr lang="en-US" dirty="0" smtClean="0">
                <a:hlinkClick r:id="rId6"/>
              </a:rPr>
              <a:t>year</a:t>
            </a:r>
            <a:r>
              <a:rPr lang="en-US" dirty="0" smtClean="0"/>
              <a:t>, or year of the seasons. The cycle was discovered by </a:t>
            </a:r>
            <a:r>
              <a:rPr lang="en-US" dirty="0" err="1" smtClean="0">
                <a:hlinkClick r:id="rId7"/>
              </a:rPr>
              <a:t>Meton</a:t>
            </a:r>
            <a:r>
              <a:rPr lang="en-US" dirty="0" smtClean="0"/>
              <a:t> (fl. 432 </a:t>
            </a:r>
            <a:r>
              <a:rPr lang="en-US" dirty="0" err="1" smtClean="0"/>
              <a:t>bc</a:t>
            </a:r>
            <a:r>
              <a:rPr lang="en-US" dirty="0" smtClean="0"/>
              <a:t>), an Athenian astronomer. Computation from modern data shows that 235 lunations are 6,939 days, 16.5 hours; and 19 solar years, 6,939 days, 14.5 hours.</a:t>
            </a:r>
          </a:p>
          <a:p>
            <a:r>
              <a:rPr lang="en-US" dirty="0" smtClean="0"/>
              <a:t>    This 19-year lunar cycle became known as the </a:t>
            </a:r>
            <a:r>
              <a:rPr lang="en-US" b="1" dirty="0" err="1" smtClean="0"/>
              <a:t>Metonic</a:t>
            </a:r>
            <a:r>
              <a:rPr lang="en-US" dirty="0" smtClean="0"/>
              <a:t> cycle, and </a:t>
            </a:r>
            <a:r>
              <a:rPr lang="en-US" b="1" u="sng" dirty="0" smtClean="0"/>
              <a:t>was the basis for the Greek calendar until the Julian calendar was introduced in 46 BC</a:t>
            </a:r>
            <a:r>
              <a:rPr lang="en-US" dirty="0" smtClean="0"/>
              <a:t>. Since 12 lunar months equal 354.367 days, about 11 days less than a solar year, an additional lunar months were added to synchronize the cycle.</a:t>
            </a:r>
          </a:p>
          <a:p>
            <a:r>
              <a:rPr lang="en-US" dirty="0" smtClean="0"/>
              <a:t>    </a:t>
            </a:r>
            <a:r>
              <a:rPr lang="en-US" u="sng" dirty="0" smtClean="0"/>
              <a:t>Who came up with 365 days/year</a:t>
            </a:r>
            <a:r>
              <a:rPr lang="en-US" u="none" dirty="0" smtClean="0"/>
              <a:t>? </a:t>
            </a:r>
            <a:r>
              <a:rPr lang="en-US" dirty="0" smtClean="0"/>
              <a:t>Certain difficulties arose, however, because of the inherent incompatibility of lunar and solar years. To solve this problem </a:t>
            </a:r>
            <a:r>
              <a:rPr lang="en-US" b="1" u="sng" dirty="0" smtClean="0"/>
              <a:t>the Egyptians invented a schematized civil year of 365 days divided into three seasons, each of which consisted of four months of 30 days each</a:t>
            </a:r>
            <a:r>
              <a:rPr lang="en-US" dirty="0" smtClean="0"/>
              <a:t>.</a:t>
            </a:r>
          </a:p>
          <a:p>
            <a:r>
              <a:rPr lang="en-US" dirty="0" smtClean="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E3BB627-F75A-47EE-93B6-91C05A5D702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932194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91</a:t>
            </a:fld>
            <a:endParaRPr lang="en-US"/>
          </a:p>
        </p:txBody>
      </p:sp>
    </p:spTree>
    <p:extLst>
      <p:ext uri="{BB962C8B-B14F-4D97-AF65-F5344CB8AC3E}">
        <p14:creationId xmlns:p14="http://schemas.microsoft.com/office/powerpoint/2010/main" val="113818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22</a:t>
            </a:fld>
            <a:endParaRPr lang="en-US"/>
          </a:p>
        </p:txBody>
      </p:sp>
    </p:spTree>
    <p:extLst>
      <p:ext uri="{BB962C8B-B14F-4D97-AF65-F5344CB8AC3E}">
        <p14:creationId xmlns:p14="http://schemas.microsoft.com/office/powerpoint/2010/main" val="182188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Metonic</a:t>
            </a:r>
            <a:r>
              <a:rPr lang="en-US" sz="1200" b="1" kern="1200" dirty="0" smtClean="0">
                <a:solidFill>
                  <a:schemeClr val="tx1"/>
                </a:solidFill>
                <a:effectLst/>
                <a:latin typeface="+mn-lt"/>
                <a:ea typeface="+mn-ea"/>
                <a:cs typeface="+mn-cs"/>
              </a:rPr>
              <a:t> cycle</a:t>
            </a:r>
            <a:r>
              <a:rPr lang="en-US" sz="1200" kern="1200" dirty="0" smtClean="0">
                <a:solidFill>
                  <a:schemeClr val="tx1"/>
                </a:solidFill>
                <a:effectLst/>
                <a:latin typeface="+mn-lt"/>
                <a:ea typeface="+mn-ea"/>
                <a:cs typeface="+mn-cs"/>
              </a:rPr>
              <a:t> (or </a:t>
            </a:r>
            <a:r>
              <a:rPr lang="en-US" sz="1200" b="1" kern="1200" dirty="0" err="1" smtClean="0">
                <a:solidFill>
                  <a:schemeClr val="tx1"/>
                </a:solidFill>
                <a:effectLst/>
                <a:latin typeface="+mn-lt"/>
                <a:ea typeface="+mn-ea"/>
                <a:cs typeface="+mn-cs"/>
              </a:rPr>
              <a:t>Enneadecaeteris</a:t>
            </a:r>
            <a:r>
              <a:rPr lang="en-US" sz="1200" kern="1200" dirty="0" smtClean="0">
                <a:solidFill>
                  <a:schemeClr val="tx1"/>
                </a:solidFill>
                <a:effectLst/>
                <a:latin typeface="+mn-lt"/>
                <a:ea typeface="+mn-ea"/>
                <a:cs typeface="+mn-cs"/>
              </a:rPr>
              <a:t> from Ancient Greek: ακα</a:t>
            </a:r>
            <a:r>
              <a:rPr lang="en-US" sz="1200" kern="1200" dirty="0" err="1" smtClean="0">
                <a:solidFill>
                  <a:schemeClr val="tx1"/>
                </a:solidFill>
                <a:effectLst/>
                <a:latin typeface="+mn-lt"/>
                <a:ea typeface="+mn-ea"/>
                <a:cs typeface="+mn-cs"/>
              </a:rPr>
              <a:t>ιδεκ</a:t>
            </a:r>
            <a:r>
              <a:rPr lang="en-US" sz="1200" kern="1200" dirty="0" smtClean="0">
                <a:solidFill>
                  <a:schemeClr val="tx1"/>
                </a:solidFill>
                <a:effectLst/>
                <a:latin typeface="+mn-lt"/>
                <a:ea typeface="+mn-ea"/>
                <a:cs typeface="+mn-cs"/>
              </a:rPr>
              <a:t>αετηρίς, "nineteen years") is a period of very close to 19 years that is nearly a common multiple of the solar year and the synodic (lunar) month.  The Greek astronomer, </a:t>
            </a:r>
            <a:r>
              <a:rPr lang="en-US" sz="1200" kern="1200" dirty="0" err="1" smtClean="0">
                <a:solidFill>
                  <a:schemeClr val="tx1"/>
                </a:solidFill>
                <a:effectLst/>
                <a:latin typeface="+mn-lt"/>
                <a:ea typeface="+mn-ea"/>
                <a:cs typeface="+mn-cs"/>
              </a:rPr>
              <a:t>Meton</a:t>
            </a:r>
            <a:r>
              <a:rPr lang="en-US" sz="1200" kern="1200" dirty="0" smtClean="0">
                <a:solidFill>
                  <a:schemeClr val="tx1"/>
                </a:solidFill>
                <a:effectLst/>
                <a:latin typeface="+mn-lt"/>
                <a:ea typeface="+mn-ea"/>
                <a:cs typeface="+mn-cs"/>
              </a:rPr>
              <a:t> of Athens, (fifth century BC) observed that a period of 19 years is almost exactly equal to 235 synodic months.  The difference between the two periods of 19 years and 235 synodic months is only a few hours… </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23</a:t>
            </a:fld>
            <a:endParaRPr lang="en-US"/>
          </a:p>
        </p:txBody>
      </p:sp>
    </p:spTree>
    <p:extLst>
      <p:ext uri="{BB962C8B-B14F-4D97-AF65-F5344CB8AC3E}">
        <p14:creationId xmlns:p14="http://schemas.microsoft.com/office/powerpoint/2010/main" val="101950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years have 13 months.</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pPr/>
              <a:t>24</a:t>
            </a:fld>
            <a:endParaRPr lang="en-US"/>
          </a:p>
        </p:txBody>
      </p:sp>
    </p:spTree>
    <p:extLst>
      <p:ext uri="{BB962C8B-B14F-4D97-AF65-F5344CB8AC3E}">
        <p14:creationId xmlns:p14="http://schemas.microsoft.com/office/powerpoint/2010/main" val="83230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64083555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17312541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4526148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0146122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498915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9780331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7618307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7642342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8873576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7346808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pPr/>
              <a:t>11/6/2019</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5963919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281544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1634854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9982805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5422841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94100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086999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8911749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8107568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7917298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F42F2B-AED1-4D8A-84DE-C49A7808E283}"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6546275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621633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5589163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2047668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419068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22927601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18136916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8364648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1024799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3078523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0294469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142F89-F1A1-4B0C-847A-EFCD9CB80DCE}"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95296204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976999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2362395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827587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3361125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167192-48AF-48E0-98A1-8E9034283859}"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7319531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924842-74D9-44E0-A927-F531F7FEAC29}"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5147583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6467FA-9F49-4741-8645-A4655A6742EE}"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756159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68547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7679732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A4C6552-42F6-43F2-A3FB-E92E8C09004E}"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3810423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2EADD-2D7A-4F74-9AFB-DF0A22682A1C}"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489434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4DC9F-60EB-45E7-89E8-951AAA4B3BB6}" type="datetime1">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6072856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185398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489383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988097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8874314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09075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654106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3076961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pPr/>
              <a:t>11/6/2019</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chemeClr val="tx1"/>
                </a:solidFill>
              </a:defRPr>
            </a:lvl1pPr>
          </a:lstStyle>
          <a:p>
            <a:fld id="{AA4C6552-42F6-43F2-A3FB-E92E8C09004E}"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1290507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589506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21524291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647394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1989975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64080045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chemeClr val="tx2"/>
                </a:solidFill>
              </a:defRPr>
            </a:lvl1pPr>
          </a:lstStyle>
          <a:p>
            <a:fld id="{AA4C6552-42F6-43F2-A3FB-E92E8C09004E}"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701979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61393715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26704475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41887961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pPr/>
              <a:t>‹#›</a:t>
            </a:fld>
            <a:endParaRPr lang="en-US" dirty="0"/>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8911527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83265109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4094525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35672166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0403143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5494184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1693158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7512811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35112111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1222775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pPr/>
              <a:t>‹#›</a:t>
            </a:fld>
            <a:endParaRPr lang="en-US" dirty="0"/>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2412997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83097191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0539329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06677192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60982606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1339009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4802551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92164664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8493454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5931434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pPr/>
              <a:t>‹#›</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208627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7530449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42118239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0888871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1876195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1868724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38697276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06780694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906906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86002820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pPr/>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1"/>
                </a:solidFill>
              </a:defRPr>
            </a:lvl1pPr>
          </a:lstStyle>
          <a:p>
            <a:fld id="{AA4C6552-42F6-43F2-A3FB-E92E8C0900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11118651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74665294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6060598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360086613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53347804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27011107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2002915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0546367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2267504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5340067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42532198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lvl1pPr>
              <a:defRPr>
                <a:solidFill>
                  <a:schemeClr val="tx2"/>
                </a:solidFill>
              </a:defRPr>
            </a:lvl1pPr>
          </a:lstStyle>
          <a:p>
            <a:fld id="{AA4C6552-42F6-43F2-A3FB-E92E8C09004E}"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2605098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34055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11774363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71455598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228424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95617784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32640647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66779889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pPr/>
              <a:t>11/6/2019</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46465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26037487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pPr/>
              <a:t>‹#›</a:t>
            </a:fld>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E142F89-F1A1-4B0C-847A-EFCD9CB80DCE}"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2793239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75E8978-ED33-4ACB-8CC5-7CE0531DC42B}" type="datetime1">
              <a:rPr lang="en-US" smtClean="0">
                <a:solidFill>
                  <a:srgbClr val="464653"/>
                </a:solidFill>
              </a:rPr>
              <a:pPr/>
              <a:t>11/6/2019</a:t>
            </a:fld>
            <a:endParaRPr lang="en-US">
              <a:solidFill>
                <a:srgbClr val="464653"/>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464653"/>
              </a:solidFill>
            </a:endParaRPr>
          </a:p>
        </p:txBody>
      </p:sp>
    </p:spTree>
    <p:extLst>
      <p:ext uri="{BB962C8B-B14F-4D97-AF65-F5344CB8AC3E}">
        <p14:creationId xmlns:p14="http://schemas.microsoft.com/office/powerpoint/2010/main" val="18291162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solidFill>
                  <a:srgbClr val="464653"/>
                </a:solidFill>
              </a:rPr>
              <a:pPr/>
              <a:t>‹#›</a:t>
            </a:fld>
            <a:endParaRPr lang="en-US" dirty="0">
              <a:solidFill>
                <a:srgbClr val="464653"/>
              </a:solidFill>
            </a:endParaRPr>
          </a:p>
        </p:txBody>
      </p:sp>
      <p:sp>
        <p:nvSpPr>
          <p:cNvPr id="10" name="Slide Number Placeholder 9"/>
          <p:cNvSpPr>
            <a:spLocks noGrp="1"/>
          </p:cNvSpPr>
          <p:nvPr>
            <p:ph type="sldNum" sz="quarter" idx="16"/>
          </p:nvPr>
        </p:nvSpPr>
        <p:spPr/>
        <p:txBody>
          <a:bodyPr rtlCol="0"/>
          <a:lstStyle/>
          <a:p>
            <a:fld id="{AA4C6552-42F6-43F2-A3FB-E92E8C09004E}"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464653"/>
              </a:solidFill>
            </a:endParaRPr>
          </a:p>
        </p:txBody>
      </p:sp>
    </p:spTree>
    <p:extLst>
      <p:ext uri="{BB962C8B-B14F-4D97-AF65-F5344CB8AC3E}">
        <p14:creationId xmlns:p14="http://schemas.microsoft.com/office/powerpoint/2010/main" val="22440030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solidFill>
                  <a:srgbClr val="464653"/>
                </a:solidFill>
              </a:rPr>
              <a:pPr/>
              <a:t>‹#›</a:t>
            </a:fld>
            <a:endParaRPr lang="en-US" dirty="0">
              <a:solidFill>
                <a:srgbClr val="464653"/>
              </a:solidFill>
            </a:endParaRPr>
          </a:p>
        </p:txBody>
      </p:sp>
      <p:sp>
        <p:nvSpPr>
          <p:cNvPr id="12" name="Slide Number Placeholder 11"/>
          <p:cNvSpPr>
            <a:spLocks noGrp="1"/>
          </p:cNvSpPr>
          <p:nvPr>
            <p:ph type="sldNum" sz="quarter" idx="16"/>
          </p:nvPr>
        </p:nvSpPr>
        <p:spPr/>
        <p:txBody>
          <a:bodyPr rtlCol="0"/>
          <a:lstStyle/>
          <a:p>
            <a:fld id="{AA4C6552-42F6-43F2-A3FB-E92E8C09004E}"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464653"/>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16386608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946467FA-9F49-4741-8645-A4655A6742EE}" type="slidenum">
              <a:rPr lang="en-US" smtClean="0">
                <a:solidFill>
                  <a:srgbClr val="464653"/>
                </a:solidFill>
              </a:rPr>
              <a:pPr/>
              <a:t>‹#›</a:t>
            </a:fld>
            <a:endParaRPr lang="en-US" dirty="0">
              <a:solidFill>
                <a:srgbClr val="464653"/>
              </a:solidFill>
            </a:endParaRPr>
          </a:p>
        </p:txBody>
      </p:sp>
      <p:sp>
        <p:nvSpPr>
          <p:cNvPr id="7" name="Footer Placeholder 6"/>
          <p:cNvSpPr>
            <a:spLocks noGrp="1"/>
          </p:cNvSpPr>
          <p:nvPr>
            <p:ph type="ftr" sz="quarter" idx="11"/>
          </p:nvPr>
        </p:nvSpPr>
        <p:spPr/>
        <p:txBody>
          <a:bodyPr/>
          <a:lstStyle/>
          <a:p>
            <a:endParaRPr lang="en-US">
              <a:solidFill>
                <a:srgbClr val="464653"/>
              </a:solidFill>
            </a:endParaRPr>
          </a:p>
        </p:txBody>
      </p:sp>
      <p:sp>
        <p:nvSpPr>
          <p:cNvPr id="8" name="Slide Number Placeholder 7"/>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24541280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solidFill>
                  <a:srgbClr val="464653"/>
                </a:solidFill>
              </a:rPr>
              <a:pPr/>
              <a:t>‹#›</a:t>
            </a:fld>
            <a:endParaRPr lang="en-US" dirty="0">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54525108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6A2341E-A9D5-4793-9ED7-44DBBC03E021}" type="slidenum">
              <a:rPr lang="en-US" smtClean="0">
                <a:solidFill>
                  <a:srgbClr val="464653"/>
                </a:solidFill>
              </a:rPr>
              <a:pPr/>
              <a:t>‹#›</a:t>
            </a:fld>
            <a:endParaRPr lang="en-US" dirty="0">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7841985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solidFill>
                  <a:srgbClr val="464653"/>
                </a:solidFill>
              </a:rPr>
              <a:pPr/>
              <a:t>‹#›</a:t>
            </a:fld>
            <a:endParaRPr lang="en-US" dirty="0">
              <a:solidFill>
                <a:srgbClr val="464653"/>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464653"/>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73166685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6781966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solidFill>
                  <a:srgbClr val="464653"/>
                </a:solidFill>
              </a:rPr>
              <a:pPr/>
              <a:t>11/6/2019</a:t>
            </a:fld>
            <a:endParaRPr lang="en-US">
              <a:solidFill>
                <a:srgbClr val="464653"/>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464653"/>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pPr/>
              <a:t>‹#›</a:t>
            </a:fld>
            <a:endParaRPr lang="en-US"/>
          </a:p>
        </p:txBody>
      </p:sp>
    </p:spTree>
    <p:extLst>
      <p:ext uri="{BB962C8B-B14F-4D97-AF65-F5344CB8AC3E}">
        <p14:creationId xmlns:p14="http://schemas.microsoft.com/office/powerpoint/2010/main" val="66093995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pPr/>
              <a:t>11/6/2019</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chemeClr val="tx1"/>
                </a:solidFill>
              </a:defRPr>
            </a:lvl1pPr>
          </a:lstStyle>
          <a:p>
            <a:fld id="{AA4C6552-42F6-43F2-A3FB-E92E8C09004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721138550"/>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504019334"/>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510338772"/>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pPr/>
              <a:t>11/6/2019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37725492"/>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574957834"/>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736616427"/>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4075186201"/>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2859611534"/>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3560595965"/>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solidFill>
                  <a:srgbClr val="464653"/>
                </a:solidFill>
              </a:rPr>
              <a:pPr/>
              <a:t>11/6/2019</a:t>
            </a:fld>
            <a:endParaRPr lang="en-US">
              <a:solidFill>
                <a:srgbClr val="464653"/>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464653"/>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pPr/>
              <a:t>‹#›</a:t>
            </a:fld>
            <a:endParaRPr lang="en-US"/>
          </a:p>
        </p:txBody>
      </p:sp>
    </p:spTree>
    <p:extLst>
      <p:ext uri="{BB962C8B-B14F-4D97-AF65-F5344CB8AC3E}">
        <p14:creationId xmlns:p14="http://schemas.microsoft.com/office/powerpoint/2010/main" val="1419607763"/>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7.jp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0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8" Type="http://schemas.openxmlformats.org/officeDocument/2006/relationships/hyperlink" Target="http://www.biblestudy.org/bibleref/meaning-of-numbers-in-bible/5.html" TargetMode="External"/><Relationship Id="rId13" Type="http://schemas.openxmlformats.org/officeDocument/2006/relationships/hyperlink" Target="http://www.biblestudy.org/bibleref/meaning-of-numbers-in-bible/10.html" TargetMode="External"/><Relationship Id="rId18" Type="http://schemas.openxmlformats.org/officeDocument/2006/relationships/hyperlink" Target="http://www.biblestudy.org/bibleref/meaning-of-numbers-in-bible/15.html" TargetMode="External"/><Relationship Id="rId26" Type="http://schemas.openxmlformats.org/officeDocument/2006/relationships/hyperlink" Target="http://www.biblestudy.org/bibleref/meaning-of-numbers-in-bible/24.html" TargetMode="External"/><Relationship Id="rId39" Type="http://schemas.openxmlformats.org/officeDocument/2006/relationships/hyperlink" Target="http://www.biblestudy.org/bibleref/meaning-of-numbers-in-bible/666.html" TargetMode="External"/><Relationship Id="rId3" Type="http://schemas.openxmlformats.org/officeDocument/2006/relationships/image" Target="../media/image32.jpg"/><Relationship Id="rId21" Type="http://schemas.openxmlformats.org/officeDocument/2006/relationships/hyperlink" Target="http://www.biblestudy.org/bibleref/meaning-of-numbers-in-bible/18.html" TargetMode="External"/><Relationship Id="rId34" Type="http://schemas.openxmlformats.org/officeDocument/2006/relationships/hyperlink" Target="http://www.biblestudy.org/bibleref/meaning-of-numbers-in-bible/120.html" TargetMode="External"/><Relationship Id="rId7" Type="http://schemas.openxmlformats.org/officeDocument/2006/relationships/hyperlink" Target="http://www.biblestudy.org/bibleref/meaning-of-numbers-in-bible/4.html" TargetMode="External"/><Relationship Id="rId12" Type="http://schemas.openxmlformats.org/officeDocument/2006/relationships/hyperlink" Target="http://www.biblestudy.org/bibleref/meaning-of-numbers-in-bible/9.html" TargetMode="External"/><Relationship Id="rId17" Type="http://schemas.openxmlformats.org/officeDocument/2006/relationships/hyperlink" Target="http://www.biblestudy.org/bibleref/meaning-of-numbers-in-bible/14.html" TargetMode="External"/><Relationship Id="rId25" Type="http://schemas.openxmlformats.org/officeDocument/2006/relationships/hyperlink" Target="http://www.biblestudy.org/bibleref/meaning-of-numbers-in-bible/hidden-numbers.html" TargetMode="External"/><Relationship Id="rId33" Type="http://schemas.openxmlformats.org/officeDocument/2006/relationships/hyperlink" Target="http://www.biblestudy.org/bibleref/meaning-of-numbers-in-bible/70.html" TargetMode="External"/><Relationship Id="rId38" Type="http://schemas.openxmlformats.org/officeDocument/2006/relationships/hyperlink" Target="http://www.biblestudy.org/bibleref/meaning-of-numbers-in-bible/490.html" TargetMode="External"/><Relationship Id="rId2" Type="http://schemas.openxmlformats.org/officeDocument/2006/relationships/notesSlide" Target="../notesSlides/notesSlide5.xml"/><Relationship Id="rId16" Type="http://schemas.openxmlformats.org/officeDocument/2006/relationships/hyperlink" Target="http://www.biblestudy.org/bibleref/meaning-of-numbers-in-bible/13.html" TargetMode="External"/><Relationship Id="rId20" Type="http://schemas.openxmlformats.org/officeDocument/2006/relationships/hyperlink" Target="http://www.biblestudy.org/bibleref/meaning-of-numbers-in-bible/17.html" TargetMode="External"/><Relationship Id="rId29" Type="http://schemas.openxmlformats.org/officeDocument/2006/relationships/hyperlink" Target="http://www.biblestudy.org/bibleref/meaning-of-numbers-in-bible/33-and-34.html" TargetMode="External"/><Relationship Id="rId1" Type="http://schemas.openxmlformats.org/officeDocument/2006/relationships/slideLayout" Target="../slideLayouts/slideLayout112.xml"/><Relationship Id="rId6" Type="http://schemas.openxmlformats.org/officeDocument/2006/relationships/hyperlink" Target="http://www.biblestudy.org/bibleref/meaning-of-numbers-in-bible/3.html" TargetMode="External"/><Relationship Id="rId11" Type="http://schemas.openxmlformats.org/officeDocument/2006/relationships/hyperlink" Target="http://www.biblestudy.org/bibleref/meaning-of-numbers-in-bible/8.html" TargetMode="External"/><Relationship Id="rId24" Type="http://schemas.openxmlformats.org/officeDocument/2006/relationships/hyperlink" Target="http://www.biblestudy.org/bibleref/meaning-of-numbers-in-bible/22.html" TargetMode="External"/><Relationship Id="rId32" Type="http://schemas.openxmlformats.org/officeDocument/2006/relationships/hyperlink" Target="http://www.biblestudy.org/bibleref/meaning-of-numbers-in-bible/50.html" TargetMode="External"/><Relationship Id="rId37" Type="http://schemas.openxmlformats.org/officeDocument/2006/relationships/hyperlink" Target="http://www.biblestudy.org/bibleref/meaning-of-numbers-in-bible/400.html" TargetMode="External"/><Relationship Id="rId40" Type="http://schemas.openxmlformats.org/officeDocument/2006/relationships/image" Target="../media/image33.png"/><Relationship Id="rId5" Type="http://schemas.openxmlformats.org/officeDocument/2006/relationships/hyperlink" Target="http://www.biblestudy.org/bibleref/meaning-of-numbers-in-bible/2.html" TargetMode="External"/><Relationship Id="rId15" Type="http://schemas.openxmlformats.org/officeDocument/2006/relationships/hyperlink" Target="http://www.biblestudy.org/bibleref/meaning-of-numbers-in-bible/12.html" TargetMode="External"/><Relationship Id="rId23" Type="http://schemas.openxmlformats.org/officeDocument/2006/relationships/hyperlink" Target="http://www.biblestudy.org/bibleref/meaning-of-numbers-in-bible/21.html" TargetMode="External"/><Relationship Id="rId28" Type="http://schemas.openxmlformats.org/officeDocument/2006/relationships/hyperlink" Target="http://www.biblestudy.org/bibleref/meaning-of-numbers-in-bible/30.html" TargetMode="External"/><Relationship Id="rId36" Type="http://schemas.openxmlformats.org/officeDocument/2006/relationships/hyperlink" Target="http://www.biblestudy.org/bibleref/meaning-of-numbers-in-bible/200.html" TargetMode="External"/><Relationship Id="rId10" Type="http://schemas.openxmlformats.org/officeDocument/2006/relationships/hyperlink" Target="http://www.biblestudy.org/bibleref/meaning-of-numbers-in-bible/7.html" TargetMode="External"/><Relationship Id="rId19" Type="http://schemas.openxmlformats.org/officeDocument/2006/relationships/hyperlink" Target="http://www.biblestudy.org/bibleref/meaning-of-numbers-in-bible/16.html" TargetMode="External"/><Relationship Id="rId31" Type="http://schemas.openxmlformats.org/officeDocument/2006/relationships/hyperlink" Target="http://www.biblestudy.org/bibleref/meaning-of-numbers-in-bible/42.html" TargetMode="External"/><Relationship Id="rId4" Type="http://schemas.openxmlformats.org/officeDocument/2006/relationships/hyperlink" Target="http://www.biblestudy.org/bibleref/meaning-of-numbers-in-bible/1.html" TargetMode="External"/><Relationship Id="rId9" Type="http://schemas.openxmlformats.org/officeDocument/2006/relationships/hyperlink" Target="http://www.biblestudy.org/bibleref/meaning-of-numbers-in-bible/6.html" TargetMode="External"/><Relationship Id="rId14" Type="http://schemas.openxmlformats.org/officeDocument/2006/relationships/hyperlink" Target="http://www.biblestudy.org/bibleref/meaning-of-numbers-in-bible/11.html" TargetMode="External"/><Relationship Id="rId22" Type="http://schemas.openxmlformats.org/officeDocument/2006/relationships/hyperlink" Target="http://www.biblestudy.org/bibleref/meaning-of-numbers-in-bible/19.html" TargetMode="External"/><Relationship Id="rId27" Type="http://schemas.openxmlformats.org/officeDocument/2006/relationships/hyperlink" Target="http://www.biblestudy.org/bibleref/meaning-of-numbers-in-bible/25.html" TargetMode="External"/><Relationship Id="rId30" Type="http://schemas.openxmlformats.org/officeDocument/2006/relationships/hyperlink" Target="http://www.biblestudy.org/bibleref/meaning-of-numbers-in-bible/40.html" TargetMode="External"/><Relationship Id="rId35" Type="http://schemas.openxmlformats.org/officeDocument/2006/relationships/hyperlink" Target="http://www.biblestudy.org/bibleref/meaning-of-numbers-in-bible/153.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84.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0.jp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7.jpeg"/><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2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81.xml"/><Relationship Id="rId5" Type="http://schemas.openxmlformats.org/officeDocument/2006/relationships/image" Target="../media/image54.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81.xml"/><Relationship Id="rId5" Type="http://schemas.openxmlformats.org/officeDocument/2006/relationships/image" Target="../media/image56.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7.jp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25.xml"/><Relationship Id="rId6" Type="http://schemas.openxmlformats.org/officeDocument/2006/relationships/image" Target="../media/image4.jpeg"/><Relationship Id="rId5" Type="http://schemas.openxmlformats.org/officeDocument/2006/relationships/image" Target="../media/image54.jpeg"/><Relationship Id="rId10" Type="http://schemas.openxmlformats.org/officeDocument/2006/relationships/image" Target="../media/image8.jpeg"/><Relationship Id="rId4" Type="http://schemas.openxmlformats.org/officeDocument/2006/relationships/image" Target="../media/image56.jpeg"/><Relationship Id="rId9" Type="http://schemas.openxmlformats.org/officeDocument/2006/relationships/image" Target="../media/image7.jpeg"/></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7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9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5.jpeg"/><Relationship Id="rId7"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2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66.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25.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25.xml"/><Relationship Id="rId6" Type="http://schemas.openxmlformats.org/officeDocument/2006/relationships/image" Target="../media/image72.jpeg"/><Relationship Id="rId5" Type="http://schemas.openxmlformats.org/officeDocument/2006/relationships/image" Target="../media/image2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25.xml"/><Relationship Id="rId5" Type="http://schemas.openxmlformats.org/officeDocument/2006/relationships/image" Target="../media/image72.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25.xml"/><Relationship Id="rId5" Type="http://schemas.openxmlformats.org/officeDocument/2006/relationships/image" Target="../media/image75.jpeg"/><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25.xml"/><Relationship Id="rId6" Type="http://schemas.openxmlformats.org/officeDocument/2006/relationships/image" Target="../media/image66.jpeg"/><Relationship Id="rId5" Type="http://schemas.openxmlformats.org/officeDocument/2006/relationships/image" Target="../media/image56.jpe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125.xml"/><Relationship Id="rId6" Type="http://schemas.openxmlformats.org/officeDocument/2006/relationships/image" Target="../media/image66.jpeg"/><Relationship Id="rId5" Type="http://schemas.openxmlformats.org/officeDocument/2006/relationships/image" Target="../media/image78.jpe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6.jpeg"/><Relationship Id="rId7"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25.xml"/><Relationship Id="rId6" Type="http://schemas.openxmlformats.org/officeDocument/2006/relationships/image" Target="../media/image4.jpeg"/><Relationship Id="rId5" Type="http://schemas.openxmlformats.org/officeDocument/2006/relationships/image" Target="../media/image66.jpeg"/><Relationship Id="rId10" Type="http://schemas.openxmlformats.org/officeDocument/2006/relationships/image" Target="../media/image8.jpeg"/><Relationship Id="rId4" Type="http://schemas.openxmlformats.org/officeDocument/2006/relationships/image" Target="../media/image56.jpeg"/><Relationship Id="rId9" Type="http://schemas.openxmlformats.org/officeDocument/2006/relationships/image" Target="../media/image7.jpeg"/></Relationships>
</file>

<file path=ppt/slides/_rels/slide4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microsoft.com/office/2007/relationships/hdphoto" Target="../media/hdphoto4.wdp"/><Relationship Id="rId2" Type="http://schemas.openxmlformats.org/officeDocument/2006/relationships/notesSlide" Target="../notesSlides/notesSlide29.xml"/><Relationship Id="rId1" Type="http://schemas.openxmlformats.org/officeDocument/2006/relationships/slideLayout" Target="../slideLayouts/slideLayout125.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7.jpe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125.xml"/><Relationship Id="rId6" Type="http://schemas.openxmlformats.org/officeDocument/2006/relationships/image" Target="../media/image65.jpeg"/><Relationship Id="rId5" Type="http://schemas.microsoft.com/office/2007/relationships/hdphoto" Target="../media/hdphoto5.wdp"/><Relationship Id="rId10" Type="http://schemas.openxmlformats.org/officeDocument/2006/relationships/image" Target="../media/image85.jpeg"/><Relationship Id="rId4" Type="http://schemas.openxmlformats.org/officeDocument/2006/relationships/image" Target="../media/image82.png"/><Relationship Id="rId9" Type="http://schemas.openxmlformats.org/officeDocument/2006/relationships/image" Target="../media/image6.jpeg"/></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25.xml"/><Relationship Id="rId4" Type="http://schemas.openxmlformats.org/officeDocument/2006/relationships/image" Target="../media/image22.jpeg"/></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48.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2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25.xml"/><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125.xml"/><Relationship Id="rId6" Type="http://schemas.openxmlformats.org/officeDocument/2006/relationships/image" Target="../media/image66.jpeg"/><Relationship Id="rId5" Type="http://schemas.openxmlformats.org/officeDocument/2006/relationships/image" Target="../media/image89.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25.xml"/><Relationship Id="rId5" Type="http://schemas.openxmlformats.org/officeDocument/2006/relationships/image" Target="../media/image88.jpeg"/><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7.xml"/><Relationship Id="rId1" Type="http://schemas.openxmlformats.org/officeDocument/2006/relationships/slideLayout" Target="../slideLayouts/slideLayout125.xml"/><Relationship Id="rId6" Type="http://schemas.microsoft.com/office/2007/relationships/hdphoto" Target="../media/hdphoto6.wdp"/><Relationship Id="rId5" Type="http://schemas.openxmlformats.org/officeDocument/2006/relationships/image" Target="../media/image93.pn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8.xml"/><Relationship Id="rId1" Type="http://schemas.openxmlformats.org/officeDocument/2006/relationships/slideLayout" Target="../slideLayouts/slideLayout125.xml"/><Relationship Id="rId6" Type="http://schemas.microsoft.com/office/2007/relationships/hdphoto" Target="../media/hdphoto7.wdp"/><Relationship Id="rId5" Type="http://schemas.openxmlformats.org/officeDocument/2006/relationships/image" Target="../media/image94.jpe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1.jpg"/><Relationship Id="rId7"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25.xml"/><Relationship Id="rId6" Type="http://schemas.openxmlformats.org/officeDocument/2006/relationships/image" Target="../media/image97.jpg"/><Relationship Id="rId11" Type="http://schemas.openxmlformats.org/officeDocument/2006/relationships/image" Target="../media/image8.jpeg"/><Relationship Id="rId5" Type="http://schemas.openxmlformats.org/officeDocument/2006/relationships/image" Target="../media/image96.jpeg"/><Relationship Id="rId10" Type="http://schemas.openxmlformats.org/officeDocument/2006/relationships/image" Target="../media/image7.jpeg"/><Relationship Id="rId4" Type="http://schemas.openxmlformats.org/officeDocument/2006/relationships/image" Target="../media/image95.jpeg"/><Relationship Id="rId9" Type="http://schemas.openxmlformats.org/officeDocument/2006/relationships/image" Target="../media/image6.jpeg"/></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1.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0.xml"/><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2.xml"/><Relationship Id="rId1" Type="http://schemas.openxmlformats.org/officeDocument/2006/relationships/slideLayout" Target="../slideLayouts/slideLayout125.xml"/></Relationships>
</file>

<file path=ppt/slides/_rels/slide6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01.jpg"/><Relationship Id="rId7"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12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2.jpg"/><Relationship Id="rId7"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125.xml"/><Relationship Id="rId5" Type="http://schemas.microsoft.com/office/2007/relationships/hdphoto" Target="../media/hdphoto8.wdp"/><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1.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123.xml"/><Relationship Id="rId5" Type="http://schemas.microsoft.com/office/2007/relationships/hdphoto" Target="../media/hdphoto6.wdp"/><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3.jpeg"/><Relationship Id="rId7" Type="http://schemas.openxmlformats.org/officeDocument/2006/relationships/diagramColors" Target="../diagrams/colors1.xml"/><Relationship Id="rId2" Type="http://schemas.openxmlformats.org/officeDocument/2006/relationships/notesSlide" Target="../notesSlides/notesSlide47.xml"/><Relationship Id="rId1" Type="http://schemas.openxmlformats.org/officeDocument/2006/relationships/slideLayout" Target="../slideLayouts/slideLayout1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8.xml"/><Relationship Id="rId1" Type="http://schemas.openxmlformats.org/officeDocument/2006/relationships/slideLayout" Target="../slideLayouts/slideLayout125.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125.xml"/><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0.xml"/><Relationship Id="rId1" Type="http://schemas.openxmlformats.org/officeDocument/2006/relationships/slideLayout" Target="../slideLayouts/slideLayout126.xml"/><Relationship Id="rId5" Type="http://schemas.openxmlformats.org/officeDocument/2006/relationships/image" Target="../media/image111.jpeg"/><Relationship Id="rId4" Type="http://schemas.openxmlformats.org/officeDocument/2006/relationships/image" Target="../media/image110.jpeg"/></Relationships>
</file>

<file path=ppt/slides/_rels/slide7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9.jpg"/><Relationship Id="rId7"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125.xml"/><Relationship Id="rId6" Type="http://schemas.openxmlformats.org/officeDocument/2006/relationships/image" Target="../media/image4.jpeg"/><Relationship Id="rId5" Type="http://schemas.openxmlformats.org/officeDocument/2006/relationships/image" Target="../media/image113.jpeg"/><Relationship Id="rId10" Type="http://schemas.openxmlformats.org/officeDocument/2006/relationships/image" Target="../media/image8.jpeg"/><Relationship Id="rId4" Type="http://schemas.openxmlformats.org/officeDocument/2006/relationships/image" Target="../media/image112.jpeg"/><Relationship Id="rId9" Type="http://schemas.openxmlformats.org/officeDocument/2006/relationships/image" Target="../media/image7.jpeg"/></Relationships>
</file>

<file path=ppt/slides/_rels/slide7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2.xml"/><Relationship Id="rId1" Type="http://schemas.openxmlformats.org/officeDocument/2006/relationships/slideLayout" Target="../slideLayouts/slideLayout126.xml"/><Relationship Id="rId5" Type="http://schemas.openxmlformats.org/officeDocument/2006/relationships/image" Target="../media/image115.jpeg"/><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3.xml"/><Relationship Id="rId1" Type="http://schemas.openxmlformats.org/officeDocument/2006/relationships/slideLayout" Target="../slideLayouts/slideLayout125.xml"/><Relationship Id="rId5" Type="http://schemas.openxmlformats.org/officeDocument/2006/relationships/image" Target="../media/image118.jpeg"/><Relationship Id="rId4" Type="http://schemas.openxmlformats.org/officeDocument/2006/relationships/image" Target="../media/image117.jpeg"/></Relationships>
</file>

<file path=ppt/slides/_rels/slide7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4.xml"/><Relationship Id="rId1" Type="http://schemas.openxmlformats.org/officeDocument/2006/relationships/slideLayout" Target="../slideLayouts/slideLayout126.xml"/><Relationship Id="rId5" Type="http://schemas.openxmlformats.org/officeDocument/2006/relationships/image" Target="../media/image119.jpeg"/><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14.jpg"/><Relationship Id="rId7" Type="http://schemas.openxmlformats.org/officeDocument/2006/relationships/image" Target="../media/image4.jpeg"/><Relationship Id="rId12" Type="http://schemas.openxmlformats.org/officeDocument/2006/relationships/image" Target="../media/image8.jpeg"/><Relationship Id="rId2" Type="http://schemas.openxmlformats.org/officeDocument/2006/relationships/notesSlide" Target="../notesSlides/notesSlide55.xml"/><Relationship Id="rId1" Type="http://schemas.openxmlformats.org/officeDocument/2006/relationships/slideLayout" Target="../slideLayouts/slideLayout125.xml"/><Relationship Id="rId6" Type="http://schemas.microsoft.com/office/2007/relationships/hdphoto" Target="../media/hdphoto9.wdp"/><Relationship Id="rId11" Type="http://schemas.openxmlformats.org/officeDocument/2006/relationships/image" Target="../media/image7.jpeg"/><Relationship Id="rId5" Type="http://schemas.openxmlformats.org/officeDocument/2006/relationships/image" Target="../media/image120.png"/><Relationship Id="rId10" Type="http://schemas.microsoft.com/office/2007/relationships/hdphoto" Target="../media/hdphoto8.wdp"/><Relationship Id="rId4" Type="http://schemas.openxmlformats.org/officeDocument/2006/relationships/image" Target="../media/image117.jpeg"/><Relationship Id="rId9" Type="http://schemas.openxmlformats.org/officeDocument/2006/relationships/image" Target="../media/image102.png"/></Relationships>
</file>

<file path=ppt/slides/_rels/slide7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9.jpeg"/><Relationship Id="rId7"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21.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9.jpeg"/><Relationship Id="rId7"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21.jpeg"/><Relationship Id="rId9" Type="http://schemas.openxmlformats.org/officeDocument/2006/relationships/image" Target="../media/image8.jpe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8.xml"/><Relationship Id="rId5" Type="http://schemas.openxmlformats.org/officeDocument/2006/relationships/image" Target="../media/image124.png"/><Relationship Id="rId4" Type="http://schemas.microsoft.com/office/2007/relationships/hdphoto" Target="../media/hdphoto10.wdp"/></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26.jpeg"/><Relationship Id="rId1" Type="http://schemas.openxmlformats.org/officeDocument/2006/relationships/slideLayout" Target="../slideLayouts/slideLayout28.xml"/><Relationship Id="rId4" Type="http://schemas.microsoft.com/office/2007/relationships/hdphoto" Target="../media/hdphoto8.wdp"/></Relationships>
</file>

<file path=ppt/slides/_rels/slide8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9.xml"/><Relationship Id="rId5" Type="http://schemas.openxmlformats.org/officeDocument/2006/relationships/image" Target="../media/image132.jpeg"/><Relationship Id="rId4" Type="http://schemas.openxmlformats.org/officeDocument/2006/relationships/image" Target="../media/image131.jpeg"/></Relationships>
</file>

<file path=ppt/slides/_rels/slide87.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4.png"/><Relationship Id="rId7"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135.jp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40.jpeg"/><Relationship Id="rId3" Type="http://schemas.openxmlformats.org/officeDocument/2006/relationships/image" Target="../media/image137.jpg"/><Relationship Id="rId7" Type="http://schemas.openxmlformats.org/officeDocument/2006/relationships/image" Target="../media/image7.jpeg"/><Relationship Id="rId12" Type="http://schemas.microsoft.com/office/2007/relationships/hdphoto" Target="../media/hdphoto12.wdp"/><Relationship Id="rId2" Type="http://schemas.openxmlformats.org/officeDocument/2006/relationships/notesSlide" Target="../notesSlides/notesSlide59.xml"/><Relationship Id="rId1" Type="http://schemas.openxmlformats.org/officeDocument/2006/relationships/slideLayout" Target="../slideLayouts/slideLayout123.xml"/><Relationship Id="rId6" Type="http://schemas.openxmlformats.org/officeDocument/2006/relationships/image" Target="../media/image6.jpeg"/><Relationship Id="rId11" Type="http://schemas.openxmlformats.org/officeDocument/2006/relationships/image" Target="../media/image139.jpeg"/><Relationship Id="rId5" Type="http://schemas.openxmlformats.org/officeDocument/2006/relationships/image" Target="../media/image5.jpeg"/><Relationship Id="rId10" Type="http://schemas.microsoft.com/office/2007/relationships/hdphoto" Target="../media/hdphoto11.wdp"/><Relationship Id="rId4" Type="http://schemas.openxmlformats.org/officeDocument/2006/relationships/image" Target="../media/image4.jpeg"/><Relationship Id="rId9" Type="http://schemas.openxmlformats.org/officeDocument/2006/relationships/image" Target="../media/image138.jpeg"/><Relationship Id="rId14" Type="http://schemas.microsoft.com/office/2007/relationships/hdphoto" Target="../media/hdphoto13.wdp"/></Relationships>
</file>

<file path=ppt/slides/_rels/slide9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1.jpg"/><Relationship Id="rId7" Type="http://schemas.openxmlformats.org/officeDocument/2006/relationships/image" Target="../media/image7.jpeg"/><Relationship Id="rId2" Type="http://schemas.openxmlformats.org/officeDocument/2006/relationships/notesSlide" Target="../notesSlides/notesSlide60.xml"/><Relationship Id="rId1" Type="http://schemas.openxmlformats.org/officeDocument/2006/relationships/slideLayout" Target="../slideLayouts/slideLayout12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42.jpeg"/></Relationships>
</file>

<file path=ppt/slides/_rels/slide92.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hyperlink" Target="mailto:charlene@torahtothetribes.com" TargetMode="Externa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7086600"/>
            <a:ext cx="2743200" cy="365125"/>
          </a:xfrm>
        </p:spPr>
        <p:txBody>
          <a:bodyPr/>
          <a:lstStyle/>
          <a:p>
            <a:fld id="{AA4C6552-42F6-43F2-A3FB-E92E8C09004E}" type="slidenum">
              <a:rPr lang="en-US" smtClean="0"/>
              <a:pPr/>
              <a:t>1</a:t>
            </a:fld>
            <a:endParaRPr lang="en-US"/>
          </a:p>
        </p:txBody>
      </p:sp>
      <p:sp>
        <p:nvSpPr>
          <p:cNvPr id="3" name="Content Placeholder 3"/>
          <p:cNvSpPr txBox="1">
            <a:spLocks/>
          </p:cNvSpPr>
          <p:nvPr/>
        </p:nvSpPr>
        <p:spPr>
          <a:xfrm>
            <a:off x="-228600" y="5181600"/>
            <a:ext cx="12340390" cy="16764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smtClean="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smtClean="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smtClean="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4</a:t>
            </a:r>
            <a:endParaRPr lang="en-US" sz="10000" b="1" dirty="0" smtClean="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4" name="Picture 7" descr="C:\Users\Rae\Desktop\flowers snow yellow pur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4495" y="10321647"/>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5" name="Picture 4"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1044" y="1022689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6" name="Picture 2" descr="C:\Users\Rae\Desktop\flowers snow pi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5687" y="9548561"/>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3" descr="C:\Users\Rae\Desktop\flowers snow yel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5969" y="1033123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4" descr="C:\Users\Rae\Desktop\flowers snow mt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614" y="1013460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728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A4C6552-42F6-43F2-A3FB-E92E8C09004E}" type="slidenum">
              <a:rPr lang="en-US" smtClean="0"/>
              <a:pPr/>
              <a:t>10</a:t>
            </a:fld>
            <a:endParaRPr lang="en-US"/>
          </a:p>
        </p:txBody>
      </p:sp>
      <p:sp>
        <p:nvSpPr>
          <p:cNvPr id="5" name="Title 2"/>
          <p:cNvSpPr>
            <a:spLocks noGrp="1"/>
          </p:cNvSpPr>
          <p:nvPr>
            <p:ph type="title"/>
          </p:nvPr>
        </p:nvSpPr>
        <p:spPr>
          <a:xfrm>
            <a:off x="1905000" y="1600200"/>
            <a:ext cx="10134600" cy="990600"/>
          </a:xfrm>
        </p:spPr>
        <p:txBody>
          <a:bodyPr>
            <a:normAutofit/>
            <a:scene3d>
              <a:camera prst="orthographicFront"/>
              <a:lightRig rig="threePt" dir="t"/>
            </a:scene3d>
            <a:sp3d extrusionH="57150">
              <a:bevelT w="38100" h="38100"/>
            </a:sp3d>
          </a:bodyPr>
          <a:lstStyle/>
          <a:p>
            <a:pPr algn="ctr"/>
            <a:r>
              <a:rPr lang="en-US" dirty="0" smtClean="0"/>
              <a:t> [</a:t>
            </a:r>
            <a:r>
              <a:rPr lang="en-US" dirty="0" smtClean="0">
                <a:latin typeface="Arial Rounded MT Bold" pitchFamily="34" charset="0"/>
              </a:rPr>
              <a:t>#</a:t>
            </a:r>
            <a:r>
              <a:rPr lang="en-US" dirty="0" smtClean="0">
                <a:solidFill>
                  <a:schemeClr val="accent4">
                    <a:lumMod val="75000"/>
                  </a:schemeClr>
                </a:solidFill>
                <a:latin typeface="Arial Rounded MT Bold" pitchFamily="34" charset="0"/>
              </a:rPr>
              <a:t>3</a:t>
            </a:r>
            <a:r>
              <a:rPr lang="en-US" dirty="0" smtClean="0">
                <a:latin typeface="Arial Rounded MT Bold" pitchFamily="34" charset="0"/>
              </a:rPr>
              <a:t>]   </a:t>
            </a:r>
            <a:r>
              <a:rPr lang="en-US" dirty="0" smtClean="0">
                <a:effectLst>
                  <a:glow rad="228600">
                    <a:schemeClr val="accent3">
                      <a:satMod val="175000"/>
                      <a:alpha val="40000"/>
                    </a:schemeClr>
                  </a:glow>
                </a:effectLst>
                <a:latin typeface="Arial Rounded MT Bold" pitchFamily="34" charset="0"/>
              </a:rPr>
              <a:t>H3842</a:t>
            </a:r>
            <a:r>
              <a:rPr lang="en-US" dirty="0" smtClean="0">
                <a:latin typeface="Arial Rounded MT Bold" pitchFamily="34" charset="0"/>
              </a:rPr>
              <a:t>  </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Rounded MT Bold" pitchFamily="34" charset="0"/>
              </a:rPr>
              <a:t>MOON  </a:t>
            </a:r>
            <a:r>
              <a:rPr lang="en-US" dirty="0" smtClean="0">
                <a:latin typeface="Arial Rounded MT Bold" pitchFamily="34" charset="0"/>
              </a:rPr>
              <a:t> </a:t>
            </a:r>
            <a:r>
              <a:rPr lang="en-US" dirty="0" smtClean="0">
                <a:effectLst>
                  <a:glow rad="228600">
                    <a:schemeClr val="accent3">
                      <a:satMod val="175000"/>
                      <a:alpha val="40000"/>
                    </a:schemeClr>
                  </a:glow>
                </a:effectLst>
                <a:latin typeface="Arial Rounded MT Bold" pitchFamily="34" charset="0"/>
              </a:rPr>
              <a:t>&lt;</a:t>
            </a:r>
            <a:r>
              <a:rPr lang="en-US" dirty="0" err="1">
                <a:effectLst>
                  <a:glow rad="228600">
                    <a:schemeClr val="accent3">
                      <a:satMod val="175000"/>
                      <a:alpha val="40000"/>
                    </a:schemeClr>
                  </a:glow>
                </a:effectLst>
                <a:latin typeface="Arial Rounded MT Bold" pitchFamily="34" charset="0"/>
              </a:rPr>
              <a:t>l</a:t>
            </a:r>
            <a:r>
              <a:rPr lang="en-US" dirty="0" err="1" smtClean="0">
                <a:effectLst>
                  <a:glow rad="228600">
                    <a:schemeClr val="accent3">
                      <a:satMod val="175000"/>
                      <a:alpha val="40000"/>
                    </a:schemeClr>
                  </a:glow>
                </a:effectLst>
                <a:latin typeface="Arial Rounded MT Bold" pitchFamily="34" charset="0"/>
              </a:rPr>
              <a:t>ebanah</a:t>
            </a:r>
            <a:r>
              <a:rPr lang="en-US" dirty="0" smtClean="0">
                <a:effectLst>
                  <a:glow rad="228600">
                    <a:schemeClr val="accent3">
                      <a:satMod val="175000"/>
                      <a:alpha val="40000"/>
                    </a:schemeClr>
                  </a:glow>
                </a:effectLst>
                <a:latin typeface="Arial Rounded MT Bold" pitchFamily="34" charset="0"/>
              </a:rPr>
              <a:t>&gt;</a:t>
            </a:r>
            <a:endParaRPr lang="en-US" dirty="0">
              <a:effectLst>
                <a:glow rad="228600">
                  <a:schemeClr val="accent3">
                    <a:satMod val="175000"/>
                    <a:alpha val="40000"/>
                  </a:schemeClr>
                </a:glow>
              </a:effectLst>
              <a:latin typeface="Arial Rounded MT Bold" pitchFamily="34" charset="0"/>
            </a:endParaRPr>
          </a:p>
        </p:txBody>
      </p:sp>
      <p:pic>
        <p:nvPicPr>
          <p:cNvPr id="6" name="Picture 2" descr="C:\Users\Rae\Desktop\white mo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400" y="3117850"/>
            <a:ext cx="5130800" cy="320675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idx="1"/>
          </p:nvPr>
        </p:nvSpPr>
        <p:spPr>
          <a:xfrm>
            <a:off x="1092199" y="2895600"/>
            <a:ext cx="4927601" cy="3810000"/>
          </a:xfrm>
        </p:spPr>
        <p:txBody>
          <a:bodyPr>
            <a:normAutofit/>
            <a:scene3d>
              <a:camera prst="orthographicFront"/>
              <a:lightRig rig="threePt" dir="t"/>
            </a:scene3d>
            <a:sp3d extrusionH="57150">
              <a:bevelT h="25400" prst="softRound"/>
            </a:sp3d>
          </a:bodyPr>
          <a:lstStyle/>
          <a:p>
            <a:pPr algn="ctr"/>
            <a:r>
              <a:rPr lang="en-US" sz="3600" b="1" dirty="0" smtClean="0">
                <a:solidFill>
                  <a:srgbClr val="002060"/>
                </a:solidFill>
              </a:rPr>
              <a:t>The color or </a:t>
            </a:r>
            <a:r>
              <a:rPr lang="en-US" sz="3600" b="1" u="sng" dirty="0" smtClean="0">
                <a:solidFill>
                  <a:srgbClr val="002060"/>
                </a:solidFill>
              </a:rPr>
              <a:t>whiteness</a:t>
            </a:r>
            <a:r>
              <a:rPr lang="en-US" sz="3600" b="1" dirty="0" smtClean="0">
                <a:solidFill>
                  <a:srgbClr val="002060"/>
                </a:solidFill>
              </a:rPr>
              <a:t> </a:t>
            </a:r>
            <a:br>
              <a:rPr lang="en-US" sz="3600" b="1" dirty="0" smtClean="0">
                <a:solidFill>
                  <a:srgbClr val="002060"/>
                </a:solidFill>
              </a:rPr>
            </a:br>
            <a:r>
              <a:rPr lang="en-US" sz="3600" b="1" dirty="0" smtClean="0">
                <a:solidFill>
                  <a:srgbClr val="002060"/>
                </a:solidFill>
              </a:rPr>
              <a:t>of the moon.</a:t>
            </a:r>
          </a:p>
          <a:p>
            <a:pPr algn="ctr"/>
            <a:r>
              <a:rPr lang="en-US" sz="4000" b="1" dirty="0" smtClean="0">
                <a:ln>
                  <a:solidFill>
                    <a:srgbClr val="002060"/>
                  </a:solidFill>
                </a:ln>
                <a:solidFill>
                  <a:schemeClr val="bg1"/>
                </a:solidFill>
              </a:rPr>
              <a:t>The moon as white!</a:t>
            </a:r>
          </a:p>
          <a:p>
            <a:pPr algn="ctr"/>
            <a:r>
              <a:rPr lang="en-US" sz="3200" b="1" dirty="0">
                <a:solidFill>
                  <a:srgbClr val="002060"/>
                </a:solidFill>
              </a:rPr>
              <a:t>References Found:</a:t>
            </a:r>
          </a:p>
          <a:p>
            <a:pPr algn="ctr"/>
            <a:r>
              <a:rPr lang="en-US" sz="3600" b="1" i="1" dirty="0">
                <a:solidFill>
                  <a:srgbClr val="006600"/>
                </a:solidFill>
              </a:rPr>
              <a:t>Strong’s:</a:t>
            </a:r>
            <a:r>
              <a:rPr lang="en-US" sz="3600" dirty="0" smtClean="0"/>
              <a:t>  </a:t>
            </a:r>
            <a:r>
              <a:rPr lang="en-US" sz="3600" b="1" dirty="0" smtClean="0"/>
              <a:t>3</a:t>
            </a:r>
            <a:r>
              <a:rPr lang="en-US" sz="3600" dirty="0" smtClean="0"/>
              <a:t> </a:t>
            </a:r>
            <a:endParaRPr lang="en-US" sz="3600" dirty="0"/>
          </a:p>
          <a:p>
            <a:pPr algn="ctr"/>
            <a:r>
              <a:rPr lang="en-US" sz="3600" b="1" i="1" dirty="0">
                <a:solidFill>
                  <a:schemeClr val="accent5">
                    <a:lumMod val="75000"/>
                  </a:schemeClr>
                </a:solidFill>
              </a:rPr>
              <a:t>Englishman’s</a:t>
            </a:r>
            <a:r>
              <a:rPr lang="en-US" sz="3600" b="1" dirty="0" smtClean="0">
                <a:solidFill>
                  <a:schemeClr val="accent5">
                    <a:lumMod val="75000"/>
                  </a:schemeClr>
                </a:solidFill>
              </a:rPr>
              <a:t>:  </a:t>
            </a:r>
            <a:r>
              <a:rPr lang="en-US" sz="3600" b="1" dirty="0" smtClean="0"/>
              <a:t>3</a:t>
            </a:r>
            <a:endParaRPr lang="en-US" sz="3600" b="1" dirty="0"/>
          </a:p>
          <a:p>
            <a:pPr algn="ctr"/>
            <a:endParaRPr lang="en-US" dirty="0"/>
          </a:p>
        </p:txBody>
      </p:sp>
      <p:pic>
        <p:nvPicPr>
          <p:cNvPr id="8" name="Picture 2" descr="C:\Users\Rae\Desktop\Flat Earth\3dwm mag glas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02536"/>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0" y="233016"/>
            <a:ext cx="8839200" cy="110799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70C0"/>
                </a:solidFill>
                <a:effectLst>
                  <a:outerShdw blurRad="50800" dist="39000" dir="5460000" algn="tl">
                    <a:srgbClr val="000000">
                      <a:alpha val="38000"/>
                    </a:srgbClr>
                  </a:outerShdw>
                </a:effectLst>
              </a:rPr>
              <a:t>Taking a Closer </a:t>
            </a:r>
            <a:r>
              <a:rPr lang="en-US" sz="6600" b="1" dirty="0" smtClean="0">
                <a:ln w="11430"/>
                <a:solidFill>
                  <a:srgbClr val="0070C0"/>
                </a:solidFill>
                <a:effectLst>
                  <a:outerShdw blurRad="50800" dist="39000" dir="5460000" algn="tl">
                    <a:srgbClr val="000000">
                      <a:alpha val="38000"/>
                    </a:srgbClr>
                  </a:outerShdw>
                </a:effectLst>
              </a:rPr>
              <a:t>Look</a:t>
            </a:r>
            <a:endParaRPr lang="en-US" sz="6600" b="1" dirty="0">
              <a:ln w="11430"/>
              <a:solidFill>
                <a:srgbClr val="0070C0"/>
              </a:solidFill>
              <a:effectLst>
                <a:outerShdw blurRad="50800" dist="39000" dir="5460000" algn="tl">
                  <a:srgbClr val="000000">
                    <a:alpha val="38000"/>
                  </a:srgbClr>
                </a:outerShdw>
              </a:effectLst>
            </a:endParaRPr>
          </a:p>
        </p:txBody>
      </p:sp>
      <p:sp>
        <p:nvSpPr>
          <p:cNvPr id="10" name="Rectangle 9"/>
          <p:cNvSpPr/>
          <p:nvPr/>
        </p:nvSpPr>
        <p:spPr>
          <a:xfrm>
            <a:off x="7315200" y="5327650"/>
            <a:ext cx="333828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Adjective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11" name="TextBox 10"/>
          <p:cNvSpPr txBox="1"/>
          <p:nvPr/>
        </p:nvSpPr>
        <p:spPr>
          <a:xfrm>
            <a:off x="304800" y="2590800"/>
            <a:ext cx="685800" cy="4154984"/>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400" b="1" dirty="0" smtClean="0">
                <a:ln w="11430"/>
                <a:solidFill>
                  <a:srgbClr val="FFC9DB"/>
                </a:solidFill>
                <a:effectLst>
                  <a:outerShdw blurRad="50800" dist="39000" dir="5460000" algn="tl">
                    <a:srgbClr val="000000">
                      <a:alpha val="38000"/>
                    </a:srgbClr>
                  </a:outerShdw>
                </a:effectLst>
              </a:rPr>
              <a:t>R</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E</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V</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I</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E</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W</a:t>
            </a:r>
            <a:endParaRPr lang="en-US" sz="4400" b="1" dirty="0">
              <a:ln w="11430"/>
              <a:solidFill>
                <a:srgbClr val="FFC9DB"/>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742042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81200" y="1600200"/>
            <a:ext cx="10007600" cy="990600"/>
          </a:xfrm>
        </p:spPr>
        <p:txBody>
          <a:bodyPr>
            <a:normAutofit/>
            <a:scene3d>
              <a:camera prst="orthographicFront"/>
              <a:lightRig rig="threePt" dir="t"/>
            </a:scene3d>
            <a:sp3d extrusionH="57150">
              <a:bevelT w="38100" h="38100"/>
            </a:sp3d>
          </a:bodyPr>
          <a:lstStyle/>
          <a:p>
            <a:pPr algn="ctr"/>
            <a:r>
              <a:rPr lang="en-US" dirty="0" smtClean="0">
                <a:latin typeface="Arial Rounded MT Bold" pitchFamily="34" charset="0"/>
              </a:rPr>
              <a:t>[#</a:t>
            </a:r>
            <a:r>
              <a:rPr lang="en-US" dirty="0" smtClean="0">
                <a:solidFill>
                  <a:schemeClr val="accent4">
                    <a:lumMod val="75000"/>
                  </a:schemeClr>
                </a:solidFill>
                <a:latin typeface="Arial Rounded MT Bold" pitchFamily="34" charset="0"/>
              </a:rPr>
              <a:t>4</a:t>
            </a:r>
            <a:r>
              <a:rPr lang="en-US" dirty="0" smtClean="0">
                <a:latin typeface="Arial Rounded MT Bold" pitchFamily="34" charset="0"/>
              </a:rPr>
              <a:t>]   </a:t>
            </a:r>
            <a:r>
              <a:rPr lang="en-US" dirty="0" smtClean="0">
                <a:effectLst>
                  <a:glow rad="228600">
                    <a:schemeClr val="accent5">
                      <a:satMod val="175000"/>
                      <a:alpha val="40000"/>
                    </a:schemeClr>
                  </a:glow>
                </a:effectLst>
                <a:latin typeface="Arial Rounded MT Bold" pitchFamily="34" charset="0"/>
              </a:rPr>
              <a:t>H7720</a:t>
            </a:r>
            <a:r>
              <a:rPr lang="en-US" dirty="0" smtClean="0">
                <a:latin typeface="Arial Rounded MT Bold" pitchFamily="34" charset="0"/>
              </a:rPr>
              <a:t>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Rounded MT Bold" pitchFamily="34" charset="0"/>
              </a:rPr>
              <a:t>MOON</a:t>
            </a:r>
            <a:r>
              <a:rPr lang="en-US" dirty="0" smtClean="0">
                <a:latin typeface="Arial Rounded MT Bold" pitchFamily="34" charset="0"/>
              </a:rPr>
              <a:t> &lt;</a:t>
            </a:r>
            <a:r>
              <a:rPr lang="en-US" dirty="0" err="1" smtClean="0">
                <a:effectLst>
                  <a:glow rad="228600">
                    <a:schemeClr val="accent5">
                      <a:satMod val="175000"/>
                      <a:alpha val="40000"/>
                    </a:schemeClr>
                  </a:glow>
                </a:effectLst>
                <a:latin typeface="Arial Rounded MT Bold" pitchFamily="34" charset="0"/>
              </a:rPr>
              <a:t>saharon</a:t>
            </a:r>
            <a:r>
              <a:rPr lang="en-US" dirty="0" smtClean="0">
                <a:latin typeface="Arial Rounded MT Bold" pitchFamily="34" charset="0"/>
              </a:rPr>
              <a:t>&gt;</a:t>
            </a:r>
            <a:endParaRPr lang="en-US" dirty="0">
              <a:latin typeface="Arial Rounded MT Bold" pitchFamily="34" charset="0"/>
            </a:endParaRPr>
          </a:p>
        </p:txBody>
      </p:sp>
      <p:sp>
        <p:nvSpPr>
          <p:cNvPr id="5" name="Text Placeholder 1"/>
          <p:cNvSpPr>
            <a:spLocks noGrp="1"/>
          </p:cNvSpPr>
          <p:nvPr>
            <p:ph type="body" idx="1"/>
          </p:nvPr>
        </p:nvSpPr>
        <p:spPr>
          <a:xfrm>
            <a:off x="838200" y="3048000"/>
            <a:ext cx="5715000" cy="3581400"/>
          </a:xfrm>
        </p:spPr>
        <p:txBody>
          <a:bodyPr>
            <a:normAutofit/>
            <a:scene3d>
              <a:camera prst="orthographicFront"/>
              <a:lightRig rig="threePt" dir="t"/>
            </a:scene3d>
            <a:sp3d extrusionH="57150">
              <a:bevelT h="25400" prst="softRound"/>
            </a:sp3d>
          </a:bodyPr>
          <a:lstStyle/>
          <a:p>
            <a:pPr algn="ctr"/>
            <a:r>
              <a:rPr lang="en-US" b="1" dirty="0" smtClean="0">
                <a:solidFill>
                  <a:srgbClr val="002060"/>
                </a:solidFill>
              </a:rPr>
              <a:t>A simile/comparison </a:t>
            </a:r>
            <a:br>
              <a:rPr lang="en-US" b="1" dirty="0" smtClean="0">
                <a:solidFill>
                  <a:srgbClr val="002060"/>
                </a:solidFill>
              </a:rPr>
            </a:br>
            <a:r>
              <a:rPr lang="en-US" dirty="0" smtClean="0">
                <a:solidFill>
                  <a:srgbClr val="002060"/>
                </a:solidFill>
              </a:rPr>
              <a:t>[using the words “like” or “as”] </a:t>
            </a:r>
            <a:r>
              <a:rPr lang="en-US" b="1" dirty="0" smtClean="0">
                <a:solidFill>
                  <a:srgbClr val="002060"/>
                </a:solidFill>
              </a:rPr>
              <a:t/>
            </a:r>
            <a:br>
              <a:rPr lang="en-US" b="1" dirty="0" smtClean="0">
                <a:solidFill>
                  <a:srgbClr val="002060"/>
                </a:solidFill>
              </a:rPr>
            </a:br>
            <a:r>
              <a:rPr lang="en-US" b="1" dirty="0" smtClean="0">
                <a:solidFill>
                  <a:srgbClr val="002060"/>
                </a:solidFill>
              </a:rPr>
              <a:t>of something that is round </a:t>
            </a:r>
            <a:br>
              <a:rPr lang="en-US" b="1" dirty="0" smtClean="0">
                <a:solidFill>
                  <a:srgbClr val="002060"/>
                </a:solidFill>
              </a:rPr>
            </a:br>
            <a:r>
              <a:rPr lang="en-US" b="1" dirty="0" smtClean="0">
                <a:solidFill>
                  <a:srgbClr val="002060"/>
                </a:solidFill>
              </a:rPr>
              <a:t>like the moon.</a:t>
            </a:r>
          </a:p>
          <a:p>
            <a:pPr algn="ctr"/>
            <a:r>
              <a:rPr lang="en-US" sz="2600" b="1" dirty="0"/>
              <a:t>References Found:</a:t>
            </a:r>
          </a:p>
          <a:p>
            <a:pPr algn="ctr"/>
            <a:r>
              <a:rPr lang="en-US" sz="3600" b="1" i="1" dirty="0">
                <a:solidFill>
                  <a:srgbClr val="006600"/>
                </a:solidFill>
              </a:rPr>
              <a:t>Strong’s</a:t>
            </a:r>
            <a:r>
              <a:rPr lang="en-US" sz="3600" b="1" i="1" dirty="0" smtClean="0">
                <a:solidFill>
                  <a:srgbClr val="006600"/>
                </a:solidFill>
              </a:rPr>
              <a:t>:</a:t>
            </a:r>
            <a:r>
              <a:rPr lang="en-US" sz="3600" dirty="0" smtClean="0"/>
              <a:t>  </a:t>
            </a:r>
            <a:r>
              <a:rPr lang="en-US" sz="3600" b="1" dirty="0" smtClean="0"/>
              <a:t>1</a:t>
            </a:r>
            <a:r>
              <a:rPr lang="en-US" sz="3600" dirty="0" smtClean="0"/>
              <a:t> </a:t>
            </a:r>
            <a:endParaRPr lang="en-US" sz="3600" dirty="0"/>
          </a:p>
          <a:p>
            <a:pPr algn="ctr"/>
            <a:r>
              <a:rPr lang="en-US" sz="3600" b="1" i="1" dirty="0">
                <a:solidFill>
                  <a:schemeClr val="accent5">
                    <a:lumMod val="75000"/>
                  </a:schemeClr>
                </a:solidFill>
              </a:rPr>
              <a:t>Englishman’s: </a:t>
            </a:r>
            <a:r>
              <a:rPr lang="en-US" sz="3600" b="1" i="1" dirty="0" smtClean="0">
                <a:solidFill>
                  <a:schemeClr val="accent5">
                    <a:lumMod val="75000"/>
                  </a:schemeClr>
                </a:solidFill>
              </a:rPr>
              <a:t> </a:t>
            </a:r>
            <a:r>
              <a:rPr lang="en-US" sz="3600" b="1" dirty="0" smtClean="0"/>
              <a:t>3</a:t>
            </a:r>
            <a:endParaRPr lang="en-US" sz="3600" b="1" dirty="0"/>
          </a:p>
          <a:p>
            <a:pPr algn="ctr"/>
            <a:endParaRPr lang="en-US" dirty="0"/>
          </a:p>
        </p:txBody>
      </p:sp>
      <p:pic>
        <p:nvPicPr>
          <p:cNvPr id="6"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2291" name="Picture 3" descr="C:\Users\Rae\Desktop\moon penda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460" y="4038601"/>
            <a:ext cx="2537102" cy="24181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a:extLst>
            <a:ext uri="{909E8E84-426E-40DD-AFC4-6F175D3DCCD1}">
              <a14:hiddenFill xmlns:a14="http://schemas.microsoft.com/office/drawing/2010/main">
                <a:solidFill>
                  <a:srgbClr val="FFFFFF"/>
                </a:solidFill>
              </a14:hiddenFill>
            </a:ext>
          </a:extLst>
        </p:spPr>
      </p:pic>
      <p:pic>
        <p:nvPicPr>
          <p:cNvPr id="12290" name="Picture 2" descr="C:\Users\Rae\Desktop\pendant crescent mo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2660" y="2914260"/>
            <a:ext cx="2343540" cy="23435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relaxedInset"/>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fld id="{AA4C6552-42F6-43F2-A3FB-E92E8C09004E}" type="slidenum">
              <a:rPr lang="en-US" smtClean="0"/>
              <a:pPr/>
              <a:t>11</a:t>
            </a:fld>
            <a:endParaRPr lang="en-US"/>
          </a:p>
        </p:txBody>
      </p:sp>
      <p:sp>
        <p:nvSpPr>
          <p:cNvPr id="9" name="Rectangle 8"/>
          <p:cNvSpPr/>
          <p:nvPr/>
        </p:nvSpPr>
        <p:spPr>
          <a:xfrm>
            <a:off x="9217777" y="5533446"/>
            <a:ext cx="223330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Simile</a:t>
            </a:r>
            <a:endParaRPr lang="en-US" sz="5400" b="1" cap="none" spc="0" dirty="0">
              <a:ln w="11430"/>
              <a:solidFill>
                <a:srgbClr val="0070C0"/>
              </a:solidFill>
              <a:effectLst>
                <a:outerShdw blurRad="50800" dist="39000" dir="5460000" algn="tl">
                  <a:srgbClr val="000000">
                    <a:alpha val="38000"/>
                  </a:srgbClr>
                </a:outerShdw>
              </a:effectLst>
              <a:latin typeface="Arial Rounded MT Bold" pitchFamily="34" charset="0"/>
            </a:endParaRPr>
          </a:p>
        </p:txBody>
      </p:sp>
      <p:sp>
        <p:nvSpPr>
          <p:cNvPr id="10" name="Rectangle 9"/>
          <p:cNvSpPr/>
          <p:nvPr/>
        </p:nvSpPr>
        <p:spPr>
          <a:xfrm>
            <a:off x="2895600" y="233016"/>
            <a:ext cx="8839200" cy="110799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70C0"/>
                </a:solidFill>
                <a:effectLst>
                  <a:outerShdw blurRad="50800" dist="39000" dir="5460000" algn="tl">
                    <a:srgbClr val="000000">
                      <a:alpha val="38000"/>
                    </a:srgbClr>
                  </a:outerShdw>
                </a:effectLst>
              </a:rPr>
              <a:t>Taking a Closer </a:t>
            </a:r>
            <a:r>
              <a:rPr lang="en-US" sz="6600" b="1" dirty="0" smtClean="0">
                <a:ln w="11430"/>
                <a:solidFill>
                  <a:srgbClr val="0070C0"/>
                </a:solidFill>
                <a:effectLst>
                  <a:outerShdw blurRad="50800" dist="39000" dir="5460000" algn="tl">
                    <a:srgbClr val="000000">
                      <a:alpha val="38000"/>
                    </a:srgbClr>
                  </a:outerShdw>
                </a:effectLst>
              </a:rPr>
              <a:t>Look</a:t>
            </a:r>
            <a:endParaRPr lang="en-US" sz="6600" b="1" dirty="0">
              <a:ln w="11430"/>
              <a:solidFill>
                <a:srgbClr val="0070C0"/>
              </a:solidFill>
              <a:effectLst>
                <a:outerShdw blurRad="50800" dist="39000" dir="5460000" algn="tl">
                  <a:srgbClr val="000000">
                    <a:alpha val="38000"/>
                  </a:srgbClr>
                </a:outerShdw>
              </a:effectLst>
            </a:endParaRPr>
          </a:p>
        </p:txBody>
      </p:sp>
      <p:sp>
        <p:nvSpPr>
          <p:cNvPr id="13" name="TextBox 12"/>
          <p:cNvSpPr txBox="1"/>
          <p:nvPr/>
        </p:nvSpPr>
        <p:spPr>
          <a:xfrm>
            <a:off x="304800" y="2590800"/>
            <a:ext cx="685800" cy="4154984"/>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400" b="1" dirty="0" smtClean="0">
                <a:ln w="11430"/>
                <a:solidFill>
                  <a:srgbClr val="FFC9DB"/>
                </a:solidFill>
                <a:effectLst>
                  <a:outerShdw blurRad="50800" dist="39000" dir="5460000" algn="tl">
                    <a:srgbClr val="000000">
                      <a:alpha val="38000"/>
                    </a:srgbClr>
                  </a:outerShdw>
                </a:effectLst>
              </a:rPr>
              <a:t>R</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E</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V</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I</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E</a:t>
            </a:r>
            <a:br>
              <a:rPr lang="en-US" sz="4400" b="1" dirty="0" smtClean="0">
                <a:ln w="11430"/>
                <a:solidFill>
                  <a:srgbClr val="FFC9DB"/>
                </a:solidFill>
                <a:effectLst>
                  <a:outerShdw blurRad="50800" dist="39000" dir="5460000" algn="tl">
                    <a:srgbClr val="000000">
                      <a:alpha val="38000"/>
                    </a:srgbClr>
                  </a:outerShdw>
                </a:effectLst>
              </a:rPr>
            </a:br>
            <a:r>
              <a:rPr lang="en-US" sz="4400" b="1" dirty="0" smtClean="0">
                <a:ln w="11430"/>
                <a:solidFill>
                  <a:srgbClr val="FFC9DB"/>
                </a:solidFill>
                <a:effectLst>
                  <a:outerShdw blurRad="50800" dist="39000" dir="5460000" algn="tl">
                    <a:srgbClr val="000000">
                      <a:alpha val="38000"/>
                    </a:srgbClr>
                  </a:outerShdw>
                </a:effectLst>
              </a:rPr>
              <a:t>W</a:t>
            </a:r>
            <a:endParaRPr lang="en-US" sz="4400" b="1" dirty="0">
              <a:ln w="11430"/>
              <a:solidFill>
                <a:srgbClr val="FFC9DB"/>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2477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8872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smtClean="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smtClean="0">
                <a:ln w="11430"/>
                <a:solidFill>
                  <a:srgbClr val="8E002F"/>
                </a:solidFill>
                <a:effectLst>
                  <a:outerShdw blurRad="50800" dist="39000" dir="5460000" algn="tl">
                    <a:srgbClr val="000000">
                      <a:alpha val="38000"/>
                    </a:srgbClr>
                  </a:outerShdw>
                </a:effectLst>
                <a:latin typeface="Arial Rounded MT Bold" pitchFamily="34" charset="0"/>
              </a:rPr>
              <a:t>H3391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Part 1</a:t>
            </a:r>
            <a:endParaRPr lang="en-US" sz="4800" b="1" dirty="0">
              <a:ln w="11430"/>
              <a:solidFill>
                <a:srgbClr val="8E002F"/>
              </a:solidFill>
              <a:effectLst>
                <a:outerShdw blurRad="50800" dist="39000" dir="5460000" algn="tl">
                  <a:srgbClr val="000000">
                    <a:alpha val="38000"/>
                  </a:srgbClr>
                </a:outerShdw>
              </a:effectLst>
              <a:latin typeface="Arial Rounded MT Bold" pitchFamily="34" charset="0"/>
            </a:endParaRPr>
          </a:p>
        </p:txBody>
      </p:sp>
      <p:sp>
        <p:nvSpPr>
          <p:cNvPr id="3" name="Content Placeholder 2"/>
          <p:cNvSpPr>
            <a:spLocks noGrp="1"/>
          </p:cNvSpPr>
          <p:nvPr>
            <p:ph sz="quarter" idx="2"/>
          </p:nvPr>
        </p:nvSpPr>
        <p:spPr>
          <a:xfrm>
            <a:off x="863600" y="1646705"/>
            <a:ext cx="4592320" cy="822960"/>
          </a:xfrm>
        </p:spPr>
        <p:txBody>
          <a:bodyPr>
            <a:normAutofit/>
          </a:bodyPr>
          <a:lstStyle/>
          <a:p>
            <a:pPr marL="0" indent="0" algn="ctr">
              <a:buNone/>
            </a:pPr>
            <a:r>
              <a:rPr lang="en-US" sz="2400" dirty="0" smtClean="0"/>
              <a:t>Perfection, Devastation, Restoration</a:t>
            </a:r>
            <a:endParaRPr lang="en-US" sz="2400" dirty="0"/>
          </a:p>
        </p:txBody>
      </p:sp>
      <p:sp>
        <p:nvSpPr>
          <p:cNvPr id="5" name="Slide Number Placeholder 4"/>
          <p:cNvSpPr>
            <a:spLocks noGrp="1"/>
          </p:cNvSpPr>
          <p:nvPr>
            <p:ph type="sldNum" sz="quarter" idx="16"/>
          </p:nvPr>
        </p:nvSpPr>
        <p:spPr>
          <a:xfrm>
            <a:off x="11389360" y="6447304"/>
            <a:ext cx="838200" cy="373698"/>
          </a:xfrm>
        </p:spPr>
        <p:txBody>
          <a:bodyPr>
            <a:normAutofit/>
          </a:bodyPr>
          <a:lstStyle/>
          <a:p>
            <a:fld id="{AA4C6552-42F6-43F2-A3FB-E92E8C09004E}" type="slidenum">
              <a:rPr lang="en-US" smtClean="0">
                <a:solidFill>
                  <a:schemeClr val="tx1">
                    <a:lumMod val="75000"/>
                    <a:lumOff val="25000"/>
                  </a:schemeClr>
                </a:solidFill>
              </a:rPr>
              <a:pPr/>
              <a:t>12</a:t>
            </a:fld>
            <a:endParaRPr lang="en-US" dirty="0">
              <a:solidFill>
                <a:schemeClr val="tx1">
                  <a:lumMod val="75000"/>
                  <a:lumOff val="25000"/>
                </a:schemeClr>
              </a:solidFill>
            </a:endParaRPr>
          </a:p>
        </p:txBody>
      </p:sp>
      <p:sp>
        <p:nvSpPr>
          <p:cNvPr id="8" name="TextBox 7"/>
          <p:cNvSpPr txBox="1"/>
          <p:nvPr/>
        </p:nvSpPr>
        <p:spPr>
          <a:xfrm>
            <a:off x="838200" y="1037104"/>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Creation Patterns</a:t>
            </a:r>
            <a:endParaRPr lang="en-US" sz="3600" dirty="0"/>
          </a:p>
        </p:txBody>
      </p:sp>
      <p:sp>
        <p:nvSpPr>
          <p:cNvPr id="9" name="TextBox 8"/>
          <p:cNvSpPr txBox="1"/>
          <p:nvPr/>
        </p:nvSpPr>
        <p:spPr>
          <a:xfrm>
            <a:off x="838200" y="244426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Creation Months</a:t>
            </a:r>
            <a:endParaRPr lang="en-US" sz="3600" dirty="0"/>
          </a:p>
        </p:txBody>
      </p:sp>
      <p:sp>
        <p:nvSpPr>
          <p:cNvPr id="10" name="TextBox 9"/>
          <p:cNvSpPr txBox="1"/>
          <p:nvPr/>
        </p:nvSpPr>
        <p:spPr>
          <a:xfrm>
            <a:off x="850900" y="400890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Lunar Months</a:t>
            </a:r>
            <a:endParaRPr lang="en-US" sz="3600" dirty="0"/>
          </a:p>
        </p:txBody>
      </p:sp>
      <p:sp>
        <p:nvSpPr>
          <p:cNvPr id="11" name="TextBox 10"/>
          <p:cNvSpPr txBox="1"/>
          <p:nvPr/>
        </p:nvSpPr>
        <p:spPr>
          <a:xfrm>
            <a:off x="6736080" y="102694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600" dirty="0"/>
          </a:p>
        </p:txBody>
      </p:sp>
      <p:sp>
        <p:nvSpPr>
          <p:cNvPr id="12" name="TextBox 11"/>
          <p:cNvSpPr txBox="1"/>
          <p:nvPr/>
        </p:nvSpPr>
        <p:spPr>
          <a:xfrm>
            <a:off x="848360" y="5588000"/>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a:t>
            </a:r>
            <a:endParaRPr lang="en-US" sz="3600" dirty="0"/>
          </a:p>
        </p:txBody>
      </p:sp>
      <p:sp>
        <p:nvSpPr>
          <p:cNvPr id="13" name="TextBox 12"/>
          <p:cNvSpPr txBox="1"/>
          <p:nvPr/>
        </p:nvSpPr>
        <p:spPr>
          <a:xfrm>
            <a:off x="6753352" y="3170704"/>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  </a:t>
            </a:r>
            <a:endParaRPr lang="en-US" sz="3600" dirty="0"/>
          </a:p>
        </p:txBody>
      </p:sp>
      <p:sp>
        <p:nvSpPr>
          <p:cNvPr id="14" name="Content Placeholder 2"/>
          <p:cNvSpPr txBox="1">
            <a:spLocks/>
          </p:cNvSpPr>
          <p:nvPr/>
        </p:nvSpPr>
        <p:spPr>
          <a:xfrm>
            <a:off x="850900" y="3094504"/>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1</a:t>
            </a:r>
            <a:r>
              <a:rPr lang="en-US" sz="2400" baseline="30000" dirty="0" smtClean="0"/>
              <a:t>st</a:t>
            </a:r>
            <a:r>
              <a:rPr lang="en-US" sz="2400" dirty="0" smtClean="0"/>
              <a:t> Day – 30 day month</a:t>
            </a:r>
          </a:p>
          <a:p>
            <a:pPr marL="0" indent="0" algn="ctr">
              <a:buFont typeface="Wingdings"/>
              <a:buNone/>
            </a:pPr>
            <a:r>
              <a:rPr lang="en-US" sz="2400" dirty="0" smtClean="0"/>
              <a:t>4</a:t>
            </a:r>
            <a:r>
              <a:rPr lang="en-US" sz="2400" baseline="30000" dirty="0" smtClean="0"/>
              <a:t>th</a:t>
            </a:r>
            <a:r>
              <a:rPr lang="en-US" sz="2400" dirty="0" smtClean="0"/>
              <a:t> Day – 30 day month</a:t>
            </a:r>
            <a:endParaRPr lang="en-US" sz="2400" dirty="0"/>
          </a:p>
        </p:txBody>
      </p:sp>
      <p:sp>
        <p:nvSpPr>
          <p:cNvPr id="15" name="Content Placeholder 2"/>
          <p:cNvSpPr txBox="1">
            <a:spLocks/>
          </p:cNvSpPr>
          <p:nvPr/>
        </p:nvSpPr>
        <p:spPr>
          <a:xfrm>
            <a:off x="863600" y="4673600"/>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Sidereal – 27.3 day month</a:t>
            </a:r>
          </a:p>
          <a:p>
            <a:pPr marL="0" indent="0" algn="ctr">
              <a:buFont typeface="Wingdings"/>
              <a:buNone/>
            </a:pPr>
            <a:r>
              <a:rPr lang="en-US" sz="2400" dirty="0" smtClean="0"/>
              <a:t>Synodic – 29.5 day month</a:t>
            </a:r>
            <a:endParaRPr lang="en-US" sz="2400" dirty="0"/>
          </a:p>
        </p:txBody>
      </p:sp>
      <p:sp>
        <p:nvSpPr>
          <p:cNvPr id="19" name="TextBox 18"/>
          <p:cNvSpPr txBox="1"/>
          <p:nvPr/>
        </p:nvSpPr>
        <p:spPr>
          <a:xfrm>
            <a:off x="6745224" y="443620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2800" dirty="0"/>
          </a:p>
        </p:txBody>
      </p:sp>
      <p:sp>
        <p:nvSpPr>
          <p:cNvPr id="21" name="TextBox 20"/>
          <p:cNvSpPr txBox="1"/>
          <p:nvPr/>
        </p:nvSpPr>
        <p:spPr>
          <a:xfrm>
            <a:off x="6750812" y="221058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a:t>
            </a:r>
            <a:endParaRPr lang="en-US" sz="3600" dirty="0"/>
          </a:p>
        </p:txBody>
      </p:sp>
      <p:sp>
        <p:nvSpPr>
          <p:cNvPr id="22" name="TextBox 21"/>
          <p:cNvSpPr txBox="1"/>
          <p:nvPr/>
        </p:nvSpPr>
        <p:spPr>
          <a:xfrm>
            <a:off x="6751320" y="560910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3600" dirty="0"/>
          </a:p>
        </p:txBody>
      </p:sp>
      <p:sp>
        <p:nvSpPr>
          <p:cNvPr id="24" name="TextBox 23"/>
          <p:cNvSpPr txBox="1"/>
          <p:nvPr/>
        </p:nvSpPr>
        <p:spPr>
          <a:xfrm>
            <a:off x="152400" y="1360269"/>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815935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20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750"/>
                                        <p:tgtEl>
                                          <p:spTgt spid="9">
                                            <p:txEl>
                                              <p:pRg st="0" end="0"/>
                                            </p:txEl>
                                          </p:spTgt>
                                        </p:tgtEl>
                                      </p:cBhvr>
                                    </p:animEffect>
                                  </p:childTnLst>
                                </p:cTn>
                              </p:par>
                            </p:childTnLst>
                          </p:cTn>
                        </p:par>
                        <p:par>
                          <p:cTn id="13" fill="hold">
                            <p:stCondLst>
                              <p:cond delay="1750"/>
                            </p:stCondLst>
                            <p:childTnLst>
                              <p:par>
                                <p:cTn id="14" presetID="22" presetClass="entr" presetSubtype="8" fill="hold"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1750"/>
                                        <p:tgtEl>
                                          <p:spTgt spid="14">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175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1750"/>
                                        <p:tgtEl>
                                          <p:spTgt spid="10">
                                            <p:txEl>
                                              <p:pRg st="0" end="0"/>
                                            </p:txEl>
                                          </p:spTgt>
                                        </p:tgtEl>
                                      </p:cBhvr>
                                    </p:animEffect>
                                  </p:childTnLst>
                                </p:cTn>
                              </p:par>
                            </p:childTnLst>
                          </p:cTn>
                        </p:par>
                        <p:par>
                          <p:cTn id="25" fill="hold">
                            <p:stCondLst>
                              <p:cond delay="1750"/>
                            </p:stCondLst>
                            <p:childTnLst>
                              <p:par>
                                <p:cTn id="26" presetID="22" presetClass="entr" presetSubtype="8"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left)">
                                      <p:cBhvr>
                                        <p:cTn id="28" dur="1750"/>
                                        <p:tgtEl>
                                          <p:spTgt spid="15">
                                            <p:txEl>
                                              <p:pRg st="0" end="0"/>
                                            </p:txEl>
                                          </p:spTgt>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left)">
                                      <p:cBhvr>
                                        <p:cTn id="32" dur="1750"/>
                                        <p:tgtEl>
                                          <p:spTgt spid="15">
                                            <p:txEl>
                                              <p:pRg st="1" end="1"/>
                                            </p:txEl>
                                          </p:spTgt>
                                        </p:tgtEl>
                                      </p:cBhvr>
                                    </p:animEffect>
                                  </p:childTnLst>
                                </p:cTn>
                              </p:par>
                            </p:childTnLst>
                          </p:cTn>
                        </p:par>
                        <p:par>
                          <p:cTn id="33" fill="hold">
                            <p:stCondLst>
                              <p:cond delay="5250"/>
                            </p:stCondLst>
                            <p:childTnLst>
                              <p:par>
                                <p:cTn id="34" presetID="42" presetClass="entr" presetSubtype="0" fill="hold" nodeType="after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750"/>
                                        <p:tgtEl>
                                          <p:spTgt spid="12">
                                            <p:txEl>
                                              <p:pRg st="0" end="0"/>
                                            </p:txEl>
                                          </p:spTgt>
                                        </p:tgtEl>
                                      </p:cBhvr>
                                    </p:animEffect>
                                    <p:anim calcmode="lin" valueType="num">
                                      <p:cBhvr>
                                        <p:cTn id="37"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750"/>
                                        <p:tgtEl>
                                          <p:spTgt spid="11">
                                            <p:txEl>
                                              <p:pRg st="0" end="0"/>
                                            </p:txEl>
                                          </p:spTgt>
                                        </p:tgtEl>
                                      </p:cBhvr>
                                    </p:animEffect>
                                    <p:anim calcmode="lin" valueType="num">
                                      <p:cBhvr>
                                        <p:cTn id="43"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4"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6750"/>
                            </p:stCondLst>
                            <p:childTnLst>
                              <p:par>
                                <p:cTn id="46" presetID="42" presetClass="entr" presetSubtype="0" fill="hold" nodeType="after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fade">
                                      <p:cBhvr>
                                        <p:cTn id="48" dur="750"/>
                                        <p:tgtEl>
                                          <p:spTgt spid="21">
                                            <p:txEl>
                                              <p:pRg st="0" end="0"/>
                                            </p:txEl>
                                          </p:spTgt>
                                        </p:tgtEl>
                                      </p:cBhvr>
                                    </p:animEffect>
                                    <p:anim calcmode="lin" valueType="num">
                                      <p:cBhvr>
                                        <p:cTn id="49"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0"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2" presetClass="entr" presetSubtype="0" fill="hold" nodeType="after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fade">
                                      <p:cBhvr>
                                        <p:cTn id="54" dur="750"/>
                                        <p:tgtEl>
                                          <p:spTgt spid="13">
                                            <p:txEl>
                                              <p:pRg st="0" end="0"/>
                                            </p:txEl>
                                          </p:spTgt>
                                        </p:tgtEl>
                                      </p:cBhvr>
                                    </p:animEffect>
                                    <p:anim calcmode="lin" valueType="num">
                                      <p:cBhvr>
                                        <p:cTn id="55"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6" dur="7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57" fill="hold">
                            <p:stCondLst>
                              <p:cond delay="8250"/>
                            </p:stCondLst>
                            <p:childTnLst>
                              <p:par>
                                <p:cTn id="58" presetID="42" presetClass="entr" presetSubtype="0" fill="hold" nodeType="afterEffect">
                                  <p:stCondLst>
                                    <p:cond delay="0"/>
                                  </p:stCondLst>
                                  <p:childTnLst>
                                    <p:set>
                                      <p:cBhvr>
                                        <p:cTn id="59" dur="1" fill="hold">
                                          <p:stCondLst>
                                            <p:cond delay="0"/>
                                          </p:stCondLst>
                                        </p:cTn>
                                        <p:tgtEl>
                                          <p:spTgt spid="19">
                                            <p:txEl>
                                              <p:pRg st="0" end="0"/>
                                            </p:txEl>
                                          </p:spTgt>
                                        </p:tgtEl>
                                        <p:attrNameLst>
                                          <p:attrName>style.visibility</p:attrName>
                                        </p:attrNameLst>
                                      </p:cBhvr>
                                      <p:to>
                                        <p:strVal val="visible"/>
                                      </p:to>
                                    </p:set>
                                    <p:animEffect transition="in" filter="fade">
                                      <p:cBhvr>
                                        <p:cTn id="60" dur="750"/>
                                        <p:tgtEl>
                                          <p:spTgt spid="19">
                                            <p:txEl>
                                              <p:pRg st="0" end="0"/>
                                            </p:txEl>
                                          </p:spTgt>
                                        </p:tgtEl>
                                      </p:cBhvr>
                                    </p:animEffect>
                                    <p:anim calcmode="lin" valueType="num">
                                      <p:cBhvr>
                                        <p:cTn id="61" dur="75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62" dur="75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63" fill="hold">
                            <p:stCondLst>
                              <p:cond delay="9000"/>
                            </p:stCondLst>
                            <p:childTnLst>
                              <p:par>
                                <p:cTn id="64" presetID="42" presetClass="entr" presetSubtype="0" fill="hold" nodeType="afterEffect">
                                  <p:stCondLst>
                                    <p:cond delay="0"/>
                                  </p:stCondLst>
                                  <p:childTnLst>
                                    <p:set>
                                      <p:cBhvr>
                                        <p:cTn id="65" dur="1" fill="hold">
                                          <p:stCondLst>
                                            <p:cond delay="0"/>
                                          </p:stCondLst>
                                        </p:cTn>
                                        <p:tgtEl>
                                          <p:spTgt spid="22">
                                            <p:txEl>
                                              <p:pRg st="0" end="0"/>
                                            </p:txEl>
                                          </p:spTgt>
                                        </p:tgtEl>
                                        <p:attrNameLst>
                                          <p:attrName>style.visibility</p:attrName>
                                        </p:attrNameLst>
                                      </p:cBhvr>
                                      <p:to>
                                        <p:strVal val="visible"/>
                                      </p:to>
                                    </p:set>
                                    <p:animEffect transition="in" filter="fade">
                                      <p:cBhvr>
                                        <p:cTn id="66" dur="750"/>
                                        <p:tgtEl>
                                          <p:spTgt spid="22">
                                            <p:txEl>
                                              <p:pRg st="0" end="0"/>
                                            </p:txEl>
                                          </p:spTgt>
                                        </p:tgtEl>
                                      </p:cBhvr>
                                    </p:animEffect>
                                    <p:anim calcmode="lin" valueType="num">
                                      <p:cBhvr>
                                        <p:cTn id="67" dur="75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68" dur="75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2133600" y="2895600"/>
            <a:ext cx="8040983" cy="1828800"/>
          </a:xfrm>
        </p:spPr>
        <p:txBody>
          <a:bodyPr>
            <a:normAutofit fontScale="90000"/>
            <a:scene3d>
              <a:camera prst="orthographicFront"/>
              <a:lightRig rig="threePt" dir="t"/>
            </a:scene3d>
            <a:sp3d extrusionH="57150">
              <a:bevelT w="38100" h="38100" prst="angle"/>
            </a:sp3d>
          </a:bodyPr>
          <a:lstStyle/>
          <a:p>
            <a:pPr algn="ctr"/>
            <a:r>
              <a:rPr lang="en-US" b="1" dirty="0" smtClean="0">
                <a:solidFill>
                  <a:schemeClr val="accent1"/>
                </a:solidFill>
              </a:rPr>
              <a:t>Perfection</a:t>
            </a:r>
            <a:br>
              <a:rPr lang="en-US" b="1" dirty="0" smtClean="0">
                <a:solidFill>
                  <a:schemeClr val="accent1"/>
                </a:solidFill>
              </a:rPr>
            </a:br>
            <a:r>
              <a:rPr lang="en-US" b="1" dirty="0" smtClean="0">
                <a:solidFill>
                  <a:schemeClr val="accent1"/>
                </a:solidFill>
              </a:rPr>
              <a:t>devastation </a:t>
            </a:r>
            <a:br>
              <a:rPr lang="en-US" b="1" dirty="0" smtClean="0">
                <a:solidFill>
                  <a:schemeClr val="accent1"/>
                </a:solidFill>
              </a:rPr>
            </a:br>
            <a:r>
              <a:rPr lang="en-US" b="1" dirty="0" smtClean="0">
                <a:solidFill>
                  <a:schemeClr val="accent1"/>
                </a:solidFill>
              </a:rPr>
              <a:t>restoration</a:t>
            </a:r>
            <a:endParaRPr lang="en-US" b="1" dirty="0">
              <a:solidFill>
                <a:schemeClr val="accent1"/>
              </a:solidFill>
            </a:endParaRPr>
          </a:p>
        </p:txBody>
      </p:sp>
      <p:sp>
        <p:nvSpPr>
          <p:cNvPr id="4" name="Slide Number Placeholder 3"/>
          <p:cNvSpPr>
            <a:spLocks noGrp="1"/>
          </p:cNvSpPr>
          <p:nvPr>
            <p:ph type="sldNum" sz="quarter" idx="12"/>
          </p:nvPr>
        </p:nvSpPr>
        <p:spPr>
          <a:xfrm>
            <a:off x="0" y="6019800"/>
            <a:ext cx="2971800" cy="762000"/>
          </a:xfrm>
        </p:spPr>
        <p:txBody>
          <a:bodyPr/>
          <a:lstStyle/>
          <a:p>
            <a:fld id="{AA4C6552-42F6-43F2-A3FB-E92E8C09004E}" type="slidenum">
              <a:rPr lang="en-US" sz="3200" smtClean="0"/>
              <a:pPr/>
              <a:t>13</a:t>
            </a:fld>
            <a:endParaRPr lang="en-US" dirty="0"/>
          </a:p>
        </p:txBody>
      </p:sp>
      <p:sp>
        <p:nvSpPr>
          <p:cNvPr id="7" name="Rectangle 6"/>
          <p:cNvSpPr/>
          <p:nvPr/>
        </p:nvSpPr>
        <p:spPr>
          <a:xfrm>
            <a:off x="2133600" y="1524000"/>
            <a:ext cx="804098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#1  Creation Patterns</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
        <p:nvSpPr>
          <p:cNvPr id="8" name="TextBox 7"/>
          <p:cNvSpPr txBox="1"/>
          <p:nvPr/>
        </p:nvSpPr>
        <p:spPr>
          <a:xfrm>
            <a:off x="457200" y="9144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400" b="1" dirty="0"/>
              <a:t>1</a:t>
            </a:r>
            <a:r>
              <a:rPr lang="en-US" sz="4400" b="1" dirty="0" smtClean="0"/>
              <a:t> SLIDE</a:t>
            </a:r>
            <a:endParaRPr lang="en-US" sz="4400" dirty="0"/>
          </a:p>
        </p:txBody>
      </p:sp>
    </p:spTree>
    <p:extLst>
      <p:ext uri="{BB962C8B-B14F-4D97-AF65-F5344CB8AC3E}">
        <p14:creationId xmlns:p14="http://schemas.microsoft.com/office/powerpoint/2010/main" val="9260837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11582400" y="6469725"/>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b="1" smtClean="0">
                <a:solidFill>
                  <a:schemeClr val="bg1"/>
                </a:solidFill>
              </a:rPr>
              <a:pPr/>
              <a:t>14</a:t>
            </a:fld>
            <a:endParaRPr lang="en-US" b="1" dirty="0">
              <a:solidFill>
                <a:schemeClr val="bg1"/>
              </a:solidFill>
            </a:endParaRPr>
          </a:p>
        </p:txBody>
      </p:sp>
      <p:sp>
        <p:nvSpPr>
          <p:cNvPr id="9" name="Title 1"/>
          <p:cNvSpPr txBox="1">
            <a:spLocks/>
          </p:cNvSpPr>
          <p:nvPr/>
        </p:nvSpPr>
        <p:spPr>
          <a:xfrm>
            <a:off x="0" y="228600"/>
            <a:ext cx="12115800" cy="990600"/>
          </a:xfrm>
          <a:prstGeom prst="rect">
            <a:avLst/>
          </a:prstGeom>
        </p:spPr>
        <p:txBody>
          <a:bodyPr>
            <a:normAutofit fontScale="97500"/>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smtClean="0">
                <a:solidFill>
                  <a:schemeClr val="accent4">
                    <a:lumMod val="20000"/>
                    <a:lumOff val="80000"/>
                  </a:schemeClr>
                </a:solidFill>
                <a:effectLst/>
                <a:latin typeface="Arial Rounded MT Bold" pitchFamily="34" charset="0"/>
              </a:rPr>
              <a:t>A Scriptural Pattern &amp; the Moon</a:t>
            </a:r>
            <a:endParaRPr lang="en-US" sz="4900" b="1" dirty="0">
              <a:solidFill>
                <a:schemeClr val="accent4">
                  <a:lumMod val="20000"/>
                  <a:lumOff val="80000"/>
                </a:schemeClr>
              </a:solidFill>
              <a:effectLst/>
              <a:latin typeface="Arial Rounded MT Bold" pitchFamily="34" charset="0"/>
            </a:endParaRPr>
          </a:p>
        </p:txBody>
      </p:sp>
      <p:sp>
        <p:nvSpPr>
          <p:cNvPr id="10" name="Content Placeholder 3"/>
          <p:cNvSpPr txBox="1">
            <a:spLocks/>
          </p:cNvSpPr>
          <p:nvPr/>
        </p:nvSpPr>
        <p:spPr>
          <a:xfrm>
            <a:off x="854597" y="1295400"/>
            <a:ext cx="10956403" cy="4953000"/>
          </a:xfrm>
          <a:prstGeom prst="rect">
            <a:avLst/>
          </a:prstGeom>
          <a:solidFill>
            <a:schemeClr val="accent2">
              <a:lumMod val="40000"/>
              <a:lumOff val="60000"/>
              <a:alpha val="59000"/>
            </a:schemeClr>
          </a:solidFill>
          <a:scene3d>
            <a:camera prst="orthographicFront"/>
            <a:lightRig rig="threePt" dir="t"/>
          </a:scene3d>
          <a:sp3d>
            <a:bevelT w="152400" h="50800" prst="softRound"/>
          </a:sp3d>
        </p:spPr>
        <p:txBody>
          <a:bodyPr>
            <a:normAutofit lnSpcReduction="10000"/>
            <a:sp3d extrusionH="57150">
              <a:bevelT w="82550" h="38100" prst="coolSlant"/>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This Pattern has many repetitions:  </a:t>
            </a:r>
          </a:p>
          <a:p>
            <a:r>
              <a:rPr lang="en-US" sz="4800" dirty="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 </a:t>
            </a:r>
            <a:r>
              <a:rPr lang="en-US" sz="4800" dirty="0" smtClean="0">
                <a:ln w="3175">
                  <a:solidFill>
                    <a:schemeClr val="accent4">
                      <a:lumMod val="75000"/>
                    </a:schemeClr>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Forte" pitchFamily="66" charset="0"/>
              </a:rPr>
              <a:t>Perfection ~ Devastation ~ Restoration  </a:t>
            </a:r>
          </a:p>
          <a:p>
            <a:pPr marL="0" indent="0">
              <a:buNone/>
            </a:pPr>
            <a:r>
              <a:rPr lang="en-US" sz="4000" b="1" i="1" dirty="0" smtClean="0">
                <a:ln w="3175">
                  <a:noFill/>
                </a:ln>
                <a:solidFill>
                  <a:srgbClr val="006600"/>
                </a:solidFill>
                <a:effectLst>
                  <a:glow rad="101600">
                    <a:schemeClr val="accent6">
                      <a:satMod val="175000"/>
                      <a:alpha val="40000"/>
                    </a:schemeClr>
                  </a:glow>
                </a:effectLst>
                <a:latin typeface="Comic Sans MS" pitchFamily="66" charset="0"/>
              </a:rPr>
              <a:t>Examples for this pattern:</a:t>
            </a:r>
          </a:p>
          <a:p>
            <a:pPr marL="880110" lvl="1" indent="-514350">
              <a:buClr>
                <a:schemeClr val="accent4">
                  <a:lumMod val="20000"/>
                  <a:lumOff val="80000"/>
                </a:schemeClr>
              </a:buClr>
              <a:buFont typeface="+mj-lt"/>
              <a:buAutoNum type="arabicPeriod"/>
            </a:pPr>
            <a:r>
              <a:rPr lang="en-US" sz="3600" b="1" i="1" dirty="0" smtClean="0">
                <a:ln w="3175">
                  <a:noFill/>
                </a:ln>
                <a:solidFill>
                  <a:srgbClr val="002060"/>
                </a:solidFill>
                <a:effectLst>
                  <a:glow rad="101600">
                    <a:schemeClr val="accent6">
                      <a:satMod val="175000"/>
                      <a:alpha val="40000"/>
                    </a:schemeClr>
                  </a:glow>
                </a:effectLst>
                <a:latin typeface="Comic Sans MS" pitchFamily="66" charset="0"/>
              </a:rPr>
              <a:t>First day of Creation</a:t>
            </a:r>
          </a:p>
          <a:p>
            <a:pPr marL="880110" lvl="1" indent="-514350">
              <a:buClr>
                <a:schemeClr val="accent4">
                  <a:lumMod val="20000"/>
                  <a:lumOff val="80000"/>
                </a:schemeClr>
              </a:buClr>
              <a:buFont typeface="+mj-lt"/>
              <a:buAutoNum type="arabicPeriod"/>
            </a:pPr>
            <a:r>
              <a:rPr lang="en-US" sz="3600" b="1" i="1" dirty="0" smtClean="0">
                <a:ln w="3175">
                  <a:noFill/>
                </a:ln>
                <a:solidFill>
                  <a:srgbClr val="7030A0"/>
                </a:solidFill>
                <a:effectLst>
                  <a:glow rad="101600">
                    <a:schemeClr val="accent6">
                      <a:satMod val="175000"/>
                      <a:alpha val="40000"/>
                    </a:schemeClr>
                  </a:glow>
                </a:effectLst>
                <a:latin typeface="Comic Sans MS" pitchFamily="66" charset="0"/>
              </a:rPr>
              <a:t>Adam &amp; Eve</a:t>
            </a:r>
          </a:p>
          <a:p>
            <a:pPr marL="880110" lvl="1" indent="-514350">
              <a:buClr>
                <a:schemeClr val="accent4">
                  <a:lumMod val="20000"/>
                  <a:lumOff val="80000"/>
                </a:schemeClr>
              </a:buClr>
              <a:buFont typeface="+mj-lt"/>
              <a:buAutoNum type="arabicPeriod"/>
            </a:pPr>
            <a:r>
              <a:rPr lang="en-US" sz="3600" b="1" i="1" dirty="0" smtClean="0">
                <a:ln w="3175">
                  <a:noFill/>
                </a:ln>
                <a:solidFill>
                  <a:srgbClr val="006600"/>
                </a:solidFill>
                <a:effectLst>
                  <a:glow rad="101600">
                    <a:schemeClr val="accent4">
                      <a:satMod val="175000"/>
                      <a:alpha val="40000"/>
                    </a:schemeClr>
                  </a:glow>
                </a:effectLst>
                <a:latin typeface="Comic Sans MS" pitchFamily="66" charset="0"/>
              </a:rPr>
              <a:t>Yahuah’s people &amp; their disobedience </a:t>
            </a:r>
          </a:p>
          <a:p>
            <a:pPr marL="880110" lvl="1" indent="-514350">
              <a:buClr>
                <a:schemeClr val="accent4">
                  <a:lumMod val="20000"/>
                  <a:lumOff val="80000"/>
                </a:schemeClr>
              </a:buClr>
              <a:buFont typeface="+mj-lt"/>
              <a:buAutoNum type="arabicPeriod"/>
            </a:pPr>
            <a:r>
              <a:rPr lang="en-US" sz="3600" b="1" i="1" dirty="0" smtClean="0">
                <a:ln w="3175">
                  <a:noFill/>
                </a:ln>
                <a:solidFill>
                  <a:srgbClr val="57342B"/>
                </a:solidFill>
                <a:effectLst>
                  <a:glow rad="101600">
                    <a:schemeClr val="accent4">
                      <a:satMod val="175000"/>
                      <a:alpha val="40000"/>
                    </a:schemeClr>
                  </a:glow>
                </a:effectLst>
                <a:latin typeface="Comic Sans MS" pitchFamily="66" charset="0"/>
              </a:rPr>
              <a:t>Creation Moon; Hezekiah’s miracle altered the moon cycle 3300 years after creation; moon will be restored in the new Earth.</a:t>
            </a:r>
            <a:endParaRPr lang="en-US" sz="2800" dirty="0">
              <a:solidFill>
                <a:srgbClr val="57342B"/>
              </a:solidFill>
              <a:effectLst>
                <a:outerShdw blurRad="38100" dist="38100" dir="2700000" algn="tl">
                  <a:srgbClr val="000000">
                    <a:alpha val="43137"/>
                  </a:srgbClr>
                </a:outerShdw>
              </a:effectLst>
              <a:latin typeface="Forte" pitchFamily="66" charset="0"/>
            </a:endParaRPr>
          </a:p>
        </p:txBody>
      </p:sp>
      <p:sp>
        <p:nvSpPr>
          <p:cNvPr id="2" name="TextBox 1"/>
          <p:cNvSpPr txBox="1"/>
          <p:nvPr/>
        </p:nvSpPr>
        <p:spPr>
          <a:xfrm>
            <a:off x="609600" y="8195489"/>
            <a:ext cx="11506200" cy="1200329"/>
          </a:xfrm>
          <a:prstGeom prst="rect">
            <a:avLst/>
          </a:prstGeom>
          <a:noFill/>
        </p:spPr>
        <p:txBody>
          <a:bodyPr wrap="square" rtlCol="0">
            <a:spAutoFit/>
          </a:bodyPr>
          <a:lstStyle/>
          <a:p>
            <a:r>
              <a:rPr lang="en-US" dirty="0"/>
              <a:t>Gen 1 Pattern:  </a:t>
            </a:r>
            <a:r>
              <a:rPr lang="en-US" sz="1400" dirty="0" err="1"/>
              <a:t>vs</a:t>
            </a:r>
            <a:r>
              <a:rPr lang="en-US" sz="1400" dirty="0"/>
              <a:t> 1:</a:t>
            </a:r>
            <a:r>
              <a:rPr lang="en-US" dirty="0"/>
              <a:t> Perfection; </a:t>
            </a:r>
            <a:r>
              <a:rPr lang="en-US" sz="1400" dirty="0" err="1"/>
              <a:t>vs</a:t>
            </a:r>
            <a:r>
              <a:rPr lang="en-US" sz="1400" dirty="0"/>
              <a:t> 2:</a:t>
            </a:r>
            <a:r>
              <a:rPr lang="en-US" dirty="0"/>
              <a:t> Devastation; </a:t>
            </a:r>
            <a:r>
              <a:rPr lang="en-US" sz="1400" dirty="0" err="1"/>
              <a:t>vs</a:t>
            </a:r>
            <a:r>
              <a:rPr lang="en-US" sz="1400" dirty="0"/>
              <a:t> 3:</a:t>
            </a:r>
            <a:r>
              <a:rPr lang="en-US" dirty="0"/>
              <a:t> Restoration</a:t>
            </a:r>
            <a:r>
              <a:rPr lang="en-US" dirty="0" smtClean="0"/>
              <a:t>.</a:t>
            </a:r>
          </a:p>
          <a:p>
            <a:endParaRPr lang="en-US" dirty="0"/>
          </a:p>
          <a:p>
            <a:r>
              <a:rPr lang="en-US" dirty="0" smtClean="0"/>
              <a:t>Includes:  creation week; </a:t>
            </a:r>
            <a:r>
              <a:rPr lang="en-US" dirty="0" err="1" smtClean="0"/>
              <a:t>adam</a:t>
            </a:r>
            <a:r>
              <a:rPr lang="en-US" dirty="0" smtClean="0"/>
              <a:t> and eve; </a:t>
            </a:r>
            <a:r>
              <a:rPr lang="en-US" dirty="0" err="1" smtClean="0"/>
              <a:t>yah’s</a:t>
            </a:r>
            <a:r>
              <a:rPr lang="en-US" dirty="0" smtClean="0"/>
              <a:t> people &amp; idol worship; creation lunar cycle/sundial/new earth restoration.</a:t>
            </a:r>
            <a:endParaRPr lang="en-US" dirty="0"/>
          </a:p>
          <a:p>
            <a:endParaRPr lang="en-US" dirty="0"/>
          </a:p>
        </p:txBody>
      </p:sp>
      <p:pic>
        <p:nvPicPr>
          <p:cNvPr id="7"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62695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7"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200" y="14478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600248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2000"/>
                                        <p:tgtEl>
                                          <p:spTgt spid="14">
                                            <p:txEl>
                                              <p:pRg st="0" end="0"/>
                                            </p:txEl>
                                          </p:spTgt>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out)">
                                      <p:cBhvr>
                                        <p:cTn id="10" dur="2000"/>
                                        <p:tgtEl>
                                          <p:spTgt spid="10"/>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1500"/>
                                        <p:tgtEl>
                                          <p:spTgt spid="10">
                                            <p:txEl>
                                              <p:pRg st="0" end="0"/>
                                            </p:txEl>
                                          </p:spTgt>
                                        </p:tgtEl>
                                      </p:cBhvr>
                                    </p:animEffect>
                                  </p:childTnLst>
                                </p:cTn>
                              </p:par>
                            </p:childTnLst>
                          </p:cTn>
                        </p:par>
                        <p:par>
                          <p:cTn id="15" fill="hold">
                            <p:stCondLst>
                              <p:cond delay="3500"/>
                            </p:stCondLst>
                            <p:childTnLst>
                              <p:par>
                                <p:cTn id="16" presetID="22" presetClass="entr" presetSubtype="8"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wipe(left)">
                                      <p:cBhvr>
                                        <p:cTn id="18" dur="1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1250"/>
                                        <p:tgtEl>
                                          <p:spTgt spid="10">
                                            <p:txEl>
                                              <p:pRg st="2" end="2"/>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125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125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125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175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1600200" y="2590800"/>
            <a:ext cx="9042400" cy="1600200"/>
          </a:xfrm>
        </p:spPr>
        <p:txBody>
          <a:bodyPr>
            <a:normAutofit/>
            <a:scene3d>
              <a:camera prst="orthographicFront"/>
              <a:lightRig rig="threePt" dir="t"/>
            </a:scene3d>
            <a:sp3d extrusionH="57150">
              <a:bevelT w="38100" h="38100" prst="angle"/>
            </a:sp3d>
          </a:bodyPr>
          <a:lstStyle/>
          <a:p>
            <a:pPr algn="ctr"/>
            <a:r>
              <a:rPr lang="en-US" b="1" dirty="0" smtClean="0">
                <a:solidFill>
                  <a:schemeClr val="accent1"/>
                </a:solidFill>
              </a:rPr>
              <a:t>1</a:t>
            </a:r>
            <a:r>
              <a:rPr lang="en-US" b="1" baseline="30000" dirty="0" smtClean="0">
                <a:solidFill>
                  <a:schemeClr val="accent1"/>
                </a:solidFill>
              </a:rPr>
              <a:t>st</a:t>
            </a:r>
            <a:r>
              <a:rPr lang="en-US" b="1" dirty="0" smtClean="0">
                <a:solidFill>
                  <a:schemeClr val="accent1"/>
                </a:solidFill>
              </a:rPr>
              <a:t> Day begins set-apart month</a:t>
            </a:r>
            <a:br>
              <a:rPr lang="en-US" b="1" dirty="0" smtClean="0">
                <a:solidFill>
                  <a:schemeClr val="accent1"/>
                </a:solidFill>
              </a:rPr>
            </a:br>
            <a:r>
              <a:rPr lang="en-US" b="1" dirty="0" smtClean="0">
                <a:solidFill>
                  <a:schemeClr val="accent1"/>
                </a:solidFill>
              </a:rPr>
              <a:t>4</a:t>
            </a:r>
            <a:r>
              <a:rPr lang="en-US" b="1" baseline="30000" dirty="0" smtClean="0">
                <a:solidFill>
                  <a:schemeClr val="accent1"/>
                </a:solidFill>
              </a:rPr>
              <a:t>th</a:t>
            </a:r>
            <a:r>
              <a:rPr lang="en-US" b="1" dirty="0" smtClean="0">
                <a:solidFill>
                  <a:schemeClr val="accent1"/>
                </a:solidFill>
              </a:rPr>
              <a:t> day begins lunar month</a:t>
            </a:r>
            <a:endParaRPr lang="en-US" b="1" dirty="0">
              <a:solidFill>
                <a:schemeClr val="accent1"/>
              </a:solidFill>
            </a:endParaRPr>
          </a:p>
        </p:txBody>
      </p:sp>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15</a:t>
            </a:fld>
            <a:endParaRPr lang="en-US" dirty="0"/>
          </a:p>
        </p:txBody>
      </p:sp>
      <p:sp>
        <p:nvSpPr>
          <p:cNvPr id="10" name="Rectangle 9"/>
          <p:cNvSpPr/>
          <p:nvPr/>
        </p:nvSpPr>
        <p:spPr>
          <a:xfrm>
            <a:off x="2220162" y="1524000"/>
            <a:ext cx="786785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#2  Creation Months </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
        <p:nvSpPr>
          <p:cNvPr id="8" name="TextBox 7"/>
          <p:cNvSpPr txBox="1"/>
          <p:nvPr/>
        </p:nvSpPr>
        <p:spPr>
          <a:xfrm>
            <a:off x="533400" y="7620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rgbClr val="EF7CF8"/>
                </a:solidFill>
                <a:effectLst>
                  <a:outerShdw blurRad="50800" dist="39000" dir="5460000" algn="tl">
                    <a:srgbClr val="000000">
                      <a:alpha val="38000"/>
                    </a:srgbClr>
                  </a:outerShdw>
                </a:effectLst>
              </a:rPr>
              <a:t>R</a:t>
            </a:r>
            <a:br>
              <a:rPr lang="en-US" sz="4800" b="1" dirty="0" smtClean="0">
                <a:ln w="11430"/>
                <a:solidFill>
                  <a:srgbClr val="EF7CF8"/>
                </a:solidFill>
                <a:effectLst>
                  <a:outerShdw blurRad="50800" dist="39000" dir="5460000" algn="tl">
                    <a:srgbClr val="000000">
                      <a:alpha val="38000"/>
                    </a:srgbClr>
                  </a:outerShdw>
                </a:effectLst>
              </a:rPr>
            </a:br>
            <a:r>
              <a:rPr lang="en-US" sz="4800" b="1" dirty="0" smtClean="0">
                <a:ln w="11430"/>
                <a:solidFill>
                  <a:srgbClr val="EF7CF8"/>
                </a:solidFill>
                <a:effectLst>
                  <a:outerShdw blurRad="50800" dist="39000" dir="5460000" algn="tl">
                    <a:srgbClr val="000000">
                      <a:alpha val="38000"/>
                    </a:srgbClr>
                  </a:outerShdw>
                </a:effectLst>
              </a:rPr>
              <a:t>E</a:t>
            </a:r>
            <a:br>
              <a:rPr lang="en-US" sz="4800" b="1" dirty="0" smtClean="0">
                <a:ln w="11430"/>
                <a:solidFill>
                  <a:srgbClr val="EF7CF8"/>
                </a:solidFill>
                <a:effectLst>
                  <a:outerShdw blurRad="50800" dist="39000" dir="5460000" algn="tl">
                    <a:srgbClr val="000000">
                      <a:alpha val="38000"/>
                    </a:srgbClr>
                  </a:outerShdw>
                </a:effectLst>
              </a:rPr>
            </a:br>
            <a:r>
              <a:rPr lang="en-US" sz="4800" b="1" dirty="0" smtClean="0">
                <a:ln w="11430"/>
                <a:solidFill>
                  <a:srgbClr val="EF7CF8"/>
                </a:solidFill>
                <a:effectLst>
                  <a:outerShdw blurRad="50800" dist="39000" dir="5460000" algn="tl">
                    <a:srgbClr val="000000">
                      <a:alpha val="38000"/>
                    </a:srgbClr>
                  </a:outerShdw>
                </a:effectLst>
              </a:rPr>
              <a:t>V</a:t>
            </a:r>
            <a:br>
              <a:rPr lang="en-US" sz="4800" b="1" dirty="0" smtClean="0">
                <a:ln w="11430"/>
                <a:solidFill>
                  <a:srgbClr val="EF7CF8"/>
                </a:solidFill>
                <a:effectLst>
                  <a:outerShdw blurRad="50800" dist="39000" dir="5460000" algn="tl">
                    <a:srgbClr val="000000">
                      <a:alpha val="38000"/>
                    </a:srgbClr>
                  </a:outerShdw>
                </a:effectLst>
              </a:rPr>
            </a:br>
            <a:r>
              <a:rPr lang="en-US" sz="4800" b="1" dirty="0" smtClean="0">
                <a:ln w="11430"/>
                <a:solidFill>
                  <a:srgbClr val="EF7CF8"/>
                </a:solidFill>
                <a:effectLst>
                  <a:outerShdw blurRad="50800" dist="39000" dir="5460000" algn="tl">
                    <a:srgbClr val="000000">
                      <a:alpha val="38000"/>
                    </a:srgbClr>
                  </a:outerShdw>
                </a:effectLst>
              </a:rPr>
              <a:t>I</a:t>
            </a:r>
            <a:br>
              <a:rPr lang="en-US" sz="4800" b="1" dirty="0" smtClean="0">
                <a:ln w="11430"/>
                <a:solidFill>
                  <a:srgbClr val="EF7CF8"/>
                </a:solidFill>
                <a:effectLst>
                  <a:outerShdw blurRad="50800" dist="39000" dir="5460000" algn="tl">
                    <a:srgbClr val="000000">
                      <a:alpha val="38000"/>
                    </a:srgbClr>
                  </a:outerShdw>
                </a:effectLst>
              </a:rPr>
            </a:br>
            <a:r>
              <a:rPr lang="en-US" sz="4800" b="1" dirty="0" smtClean="0">
                <a:ln w="11430"/>
                <a:solidFill>
                  <a:srgbClr val="EF7CF8"/>
                </a:solidFill>
                <a:effectLst>
                  <a:outerShdw blurRad="50800" dist="39000" dir="5460000" algn="tl">
                    <a:srgbClr val="000000">
                      <a:alpha val="38000"/>
                    </a:srgbClr>
                  </a:outerShdw>
                </a:effectLst>
              </a:rPr>
              <a:t>E</a:t>
            </a:r>
            <a:br>
              <a:rPr lang="en-US" sz="4800" b="1" dirty="0" smtClean="0">
                <a:ln w="11430"/>
                <a:solidFill>
                  <a:srgbClr val="EF7CF8"/>
                </a:solidFill>
                <a:effectLst>
                  <a:outerShdw blurRad="50800" dist="39000" dir="5460000" algn="tl">
                    <a:srgbClr val="000000">
                      <a:alpha val="38000"/>
                    </a:srgbClr>
                  </a:outerShdw>
                </a:effectLst>
              </a:rPr>
            </a:br>
            <a:r>
              <a:rPr lang="en-US" sz="4800" b="1" dirty="0" smtClean="0">
                <a:ln w="11430"/>
                <a:solidFill>
                  <a:srgbClr val="EF7CF8"/>
                </a:solidFill>
                <a:effectLst>
                  <a:outerShdw blurRad="50800" dist="39000" dir="5460000" algn="tl">
                    <a:srgbClr val="000000">
                      <a:alpha val="38000"/>
                    </a:srgbClr>
                  </a:outerShdw>
                </a:effectLst>
              </a:rPr>
              <a:t>W</a:t>
            </a:r>
            <a:endParaRPr lang="en-US" sz="4800" b="1" dirty="0">
              <a:ln w="11430"/>
              <a:solidFill>
                <a:srgbClr val="EF7CF8"/>
              </a:solidFill>
              <a:effectLst>
                <a:outerShdw blurRad="50800" dist="39000" dir="5460000" algn="tl">
                  <a:srgbClr val="000000">
                    <a:alpha val="38000"/>
                  </a:srgbClr>
                </a:outerShdw>
              </a:effectLst>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400" b="1" dirty="0"/>
              <a:t>1</a:t>
            </a:r>
            <a:r>
              <a:rPr lang="en-US" sz="4400" b="1" dirty="0" smtClean="0"/>
              <a:t> SLIDE</a:t>
            </a:r>
            <a:endParaRPr lang="en-US" sz="4400" dirty="0"/>
          </a:p>
        </p:txBody>
      </p:sp>
    </p:spTree>
    <p:extLst>
      <p:ext uri="{BB962C8B-B14F-4D97-AF65-F5344CB8AC3E}">
        <p14:creationId xmlns:p14="http://schemas.microsoft.com/office/powerpoint/2010/main" val="60798342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045696" cy="990600"/>
          </a:xfrm>
        </p:spPr>
        <p:txBody>
          <a:bodyPr>
            <a:noAutofit/>
            <a:scene3d>
              <a:camera prst="orthographicFront"/>
              <a:lightRig rig="threePt" dir="t"/>
            </a:scene3d>
            <a:sp3d extrusionH="57150">
              <a:bevelT h="25400" prst="softRound"/>
            </a:sp3d>
          </a:bodyPr>
          <a:lstStyle/>
          <a:p>
            <a:pPr algn="ctr"/>
            <a:r>
              <a:rPr lang="en-US" b="1" dirty="0" smtClean="0">
                <a:solidFill>
                  <a:srgbClr val="0070C0"/>
                </a:solidFill>
                <a:latin typeface="Arial Rounded MT Bold" pitchFamily="34" charset="0"/>
              </a:rPr>
              <a:t> Festal Month &amp; Lunar Month </a:t>
            </a:r>
            <a:br>
              <a:rPr lang="en-US" b="1" dirty="0" smtClean="0">
                <a:solidFill>
                  <a:srgbClr val="0070C0"/>
                </a:solidFill>
                <a:latin typeface="Arial Rounded MT Bold" pitchFamily="34" charset="0"/>
              </a:rPr>
            </a:br>
            <a:r>
              <a:rPr lang="en-US" b="1" dirty="0" smtClean="0">
                <a:solidFill>
                  <a:srgbClr val="0070C0"/>
                </a:solidFill>
                <a:latin typeface="Arial Rounded MT Bold" pitchFamily="34" charset="0"/>
              </a:rPr>
              <a:t>Given at Creation</a:t>
            </a:r>
            <a:endParaRPr lang="en-US" b="1" dirty="0">
              <a:solidFill>
                <a:srgbClr val="0070C0"/>
              </a:solidFill>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16</a:t>
            </a:fld>
            <a:endParaRPr lang="en-US" dirty="0">
              <a:solidFill>
                <a:schemeClr val="tx2"/>
              </a:solidFill>
            </a:endParaRPr>
          </a:p>
        </p:txBody>
      </p:sp>
      <p:sp>
        <p:nvSpPr>
          <p:cNvPr id="4" name="Content Placeholder 3"/>
          <p:cNvSpPr>
            <a:spLocks noGrp="1"/>
          </p:cNvSpPr>
          <p:nvPr>
            <p:ph sz="quarter" idx="1"/>
          </p:nvPr>
        </p:nvSpPr>
        <p:spPr>
          <a:xfrm>
            <a:off x="9753600" y="1840807"/>
            <a:ext cx="2438400" cy="4473966"/>
          </a:xfrm>
        </p:spPr>
        <p:txBody>
          <a:bodyPr>
            <a:noAutofit/>
            <a:scene3d>
              <a:camera prst="orthographicFront"/>
              <a:lightRig rig="threePt" dir="t"/>
            </a:scene3d>
            <a:sp3d extrusionH="57150">
              <a:bevelT h="25400" prst="softRound"/>
            </a:sp3d>
          </a:bodyPr>
          <a:lstStyle/>
          <a:p>
            <a:pPr marL="0" indent="0" algn="ctr">
              <a:buNone/>
            </a:pPr>
            <a:r>
              <a:rPr lang="en-US" sz="3200" b="1" dirty="0" smtClean="0">
                <a:solidFill>
                  <a:srgbClr val="387CA7"/>
                </a:solidFill>
              </a:rPr>
              <a:t>The lunar month was always </a:t>
            </a:r>
            <a:br>
              <a:rPr lang="en-US" sz="3200" b="1" dirty="0" smtClean="0">
                <a:solidFill>
                  <a:srgbClr val="387CA7"/>
                </a:solidFill>
              </a:rPr>
            </a:br>
            <a:r>
              <a:rPr lang="en-US" sz="3200" b="1" dirty="0" smtClean="0">
                <a:solidFill>
                  <a:srgbClr val="387CA7"/>
                </a:solidFill>
              </a:rPr>
              <a:t>3 days behind Yahuah’s</a:t>
            </a:r>
            <a:br>
              <a:rPr lang="en-US" sz="3200" b="1" dirty="0" smtClean="0">
                <a:solidFill>
                  <a:srgbClr val="387CA7"/>
                </a:solidFill>
              </a:rPr>
            </a:br>
            <a:r>
              <a:rPr lang="en-US" sz="3200" b="1" dirty="0" smtClean="0">
                <a:solidFill>
                  <a:srgbClr val="387CA7"/>
                </a:solidFill>
              </a:rPr>
              <a:t>set-apart month start.</a:t>
            </a:r>
            <a:endParaRPr lang="en-US" sz="3200" b="1" dirty="0">
              <a:solidFill>
                <a:srgbClr val="387CA7"/>
              </a:solidFill>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2000" y="1758232"/>
            <a:ext cx="8922780" cy="469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85367" y="2896571"/>
            <a:ext cx="3234833" cy="1077218"/>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sp3d extrusionH="57150">
              <a:bevelT w="38100" h="38100"/>
            </a:sp3d>
          </a:bodyPr>
          <a:lstStyle/>
          <a:p>
            <a:pPr algn="ctr"/>
            <a:r>
              <a:rPr lang="en-US" sz="3200" dirty="0">
                <a:solidFill>
                  <a:srgbClr val="387CA7"/>
                </a:solidFill>
              </a:rPr>
              <a:t>The </a:t>
            </a:r>
            <a:r>
              <a:rPr lang="en-US" sz="3200" b="1" dirty="0">
                <a:solidFill>
                  <a:srgbClr val="387CA7"/>
                </a:solidFill>
              </a:rPr>
              <a:t>1</a:t>
            </a:r>
            <a:r>
              <a:rPr lang="en-US" sz="3200" b="1" baseline="30000" dirty="0">
                <a:solidFill>
                  <a:srgbClr val="387CA7"/>
                </a:solidFill>
              </a:rPr>
              <a:t>st</a:t>
            </a:r>
            <a:r>
              <a:rPr lang="en-US" sz="3200" b="1" dirty="0">
                <a:solidFill>
                  <a:srgbClr val="387CA7"/>
                </a:solidFill>
              </a:rPr>
              <a:t> day </a:t>
            </a:r>
            <a:r>
              <a:rPr lang="en-US" sz="3200" dirty="0">
                <a:solidFill>
                  <a:srgbClr val="387CA7"/>
                </a:solidFill>
              </a:rPr>
              <a:t>of the </a:t>
            </a:r>
            <a:r>
              <a:rPr lang="en-US" sz="3200" b="1" dirty="0">
                <a:solidFill>
                  <a:srgbClr val="C00000"/>
                </a:solidFill>
              </a:rPr>
              <a:t>1</a:t>
            </a:r>
            <a:r>
              <a:rPr lang="en-US" sz="3200" b="1" baseline="30000" dirty="0">
                <a:solidFill>
                  <a:srgbClr val="C00000"/>
                </a:solidFill>
              </a:rPr>
              <a:t>st</a:t>
            </a:r>
            <a:r>
              <a:rPr lang="en-US" sz="3200" b="1" dirty="0">
                <a:solidFill>
                  <a:srgbClr val="387CA7"/>
                </a:solidFill>
              </a:rPr>
              <a:t> Lunar</a:t>
            </a:r>
            <a:r>
              <a:rPr lang="en-US" sz="3200" dirty="0">
                <a:solidFill>
                  <a:srgbClr val="387CA7"/>
                </a:solidFill>
              </a:rPr>
              <a:t> </a:t>
            </a:r>
            <a:r>
              <a:rPr lang="en-US" sz="3200" b="1" dirty="0">
                <a:solidFill>
                  <a:srgbClr val="387CA7"/>
                </a:solidFill>
              </a:rPr>
              <a:t>Cycle.</a:t>
            </a:r>
          </a:p>
        </p:txBody>
      </p:sp>
      <p:sp>
        <p:nvSpPr>
          <p:cNvPr id="8" name="TextBox 7"/>
          <p:cNvSpPr txBox="1"/>
          <p:nvPr/>
        </p:nvSpPr>
        <p:spPr>
          <a:xfrm>
            <a:off x="3625313" y="5486400"/>
            <a:ext cx="3385087" cy="1077218"/>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sp3d extrusionH="57150">
              <a:bevelT w="38100" h="38100"/>
            </a:sp3d>
          </a:bodyPr>
          <a:lstStyle/>
          <a:p>
            <a:pPr algn="ctr"/>
            <a:r>
              <a:rPr lang="en-US" sz="3200" dirty="0">
                <a:solidFill>
                  <a:srgbClr val="387CA7"/>
                </a:solidFill>
              </a:rPr>
              <a:t>The </a:t>
            </a:r>
            <a:r>
              <a:rPr lang="en-US" sz="3200" b="1" dirty="0">
                <a:solidFill>
                  <a:srgbClr val="387CA7"/>
                </a:solidFill>
              </a:rPr>
              <a:t>1</a:t>
            </a:r>
            <a:r>
              <a:rPr lang="en-US" sz="3200" b="1" baseline="30000" dirty="0">
                <a:solidFill>
                  <a:srgbClr val="387CA7"/>
                </a:solidFill>
              </a:rPr>
              <a:t>st</a:t>
            </a:r>
            <a:r>
              <a:rPr lang="en-US" sz="3200" b="1" dirty="0">
                <a:solidFill>
                  <a:srgbClr val="387CA7"/>
                </a:solidFill>
              </a:rPr>
              <a:t> day </a:t>
            </a:r>
            <a:r>
              <a:rPr lang="en-US" sz="3200" dirty="0">
                <a:solidFill>
                  <a:srgbClr val="387CA7"/>
                </a:solidFill>
              </a:rPr>
              <a:t>of the </a:t>
            </a:r>
            <a:r>
              <a:rPr lang="en-US" sz="3200" b="1" dirty="0">
                <a:solidFill>
                  <a:srgbClr val="C00000"/>
                </a:solidFill>
              </a:rPr>
              <a:t>2</a:t>
            </a:r>
            <a:r>
              <a:rPr lang="en-US" sz="3200" b="1" baseline="30000" dirty="0">
                <a:solidFill>
                  <a:srgbClr val="C00000"/>
                </a:solidFill>
              </a:rPr>
              <a:t>nd</a:t>
            </a:r>
            <a:r>
              <a:rPr lang="en-US" sz="3200" dirty="0">
                <a:solidFill>
                  <a:srgbClr val="387CA7"/>
                </a:solidFill>
              </a:rPr>
              <a:t> </a:t>
            </a:r>
            <a:r>
              <a:rPr lang="en-US" sz="3200" b="1" dirty="0">
                <a:solidFill>
                  <a:srgbClr val="387CA7"/>
                </a:solidFill>
              </a:rPr>
              <a:t>Lunar</a:t>
            </a:r>
            <a:r>
              <a:rPr lang="en-US" sz="3200" dirty="0">
                <a:solidFill>
                  <a:srgbClr val="387CA7"/>
                </a:solidFill>
              </a:rPr>
              <a:t> </a:t>
            </a:r>
            <a:r>
              <a:rPr lang="en-US" sz="3200" b="1" dirty="0">
                <a:solidFill>
                  <a:srgbClr val="387CA7"/>
                </a:solidFill>
              </a:rPr>
              <a:t>Cycle</a:t>
            </a:r>
            <a:r>
              <a:rPr lang="en-US" sz="3200" dirty="0">
                <a:solidFill>
                  <a:srgbClr val="387CA7"/>
                </a:solidFill>
              </a:rPr>
              <a:t>.  </a:t>
            </a:r>
          </a:p>
        </p:txBody>
      </p:sp>
      <p:cxnSp>
        <p:nvCxnSpPr>
          <p:cNvPr id="12" name="Straight Arrow Connector 11"/>
          <p:cNvCxnSpPr/>
          <p:nvPr/>
        </p:nvCxnSpPr>
        <p:spPr>
          <a:xfrm>
            <a:off x="6743700" y="6158324"/>
            <a:ext cx="800100" cy="0"/>
          </a:xfrm>
          <a:prstGeom prst="straightConnector1">
            <a:avLst/>
          </a:prstGeom>
          <a:ln w="38100">
            <a:solidFill>
              <a:srgbClr val="387CA7"/>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219700" y="3071150"/>
            <a:ext cx="876300" cy="0"/>
          </a:xfrm>
          <a:prstGeom prst="straightConnector1">
            <a:avLst/>
          </a:prstGeom>
          <a:ln w="38100">
            <a:solidFill>
              <a:srgbClr val="387CA7"/>
            </a:solidFill>
            <a:headEnd type="arrow"/>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200"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rgbClr val="7CBFC6"/>
                </a:solidFill>
                <a:effectLst>
                  <a:outerShdw blurRad="50800" dist="39000" dir="5460000" algn="tl">
                    <a:srgbClr val="000000">
                      <a:alpha val="38000"/>
                    </a:srgbClr>
                  </a:outerShdw>
                </a:effectLst>
              </a:rPr>
              <a:t>R</a:t>
            </a:r>
            <a:br>
              <a:rPr lang="en-US" sz="4800" b="1" dirty="0" smtClean="0">
                <a:ln w="11430"/>
                <a:solidFill>
                  <a:srgbClr val="7CBFC6"/>
                </a:solidFill>
                <a:effectLst>
                  <a:outerShdw blurRad="50800" dist="39000" dir="5460000" algn="tl">
                    <a:srgbClr val="000000">
                      <a:alpha val="38000"/>
                    </a:srgbClr>
                  </a:outerShdw>
                </a:effectLst>
              </a:rPr>
            </a:br>
            <a:r>
              <a:rPr lang="en-US" sz="4800" b="1" dirty="0" smtClean="0">
                <a:ln w="11430"/>
                <a:solidFill>
                  <a:srgbClr val="7CBFC6"/>
                </a:solidFill>
                <a:effectLst>
                  <a:outerShdw blurRad="50800" dist="39000" dir="5460000" algn="tl">
                    <a:srgbClr val="000000">
                      <a:alpha val="38000"/>
                    </a:srgbClr>
                  </a:outerShdw>
                </a:effectLst>
              </a:rPr>
              <a:t>E</a:t>
            </a:r>
            <a:br>
              <a:rPr lang="en-US" sz="4800" b="1" dirty="0" smtClean="0">
                <a:ln w="11430"/>
                <a:solidFill>
                  <a:srgbClr val="7CBFC6"/>
                </a:solidFill>
                <a:effectLst>
                  <a:outerShdw blurRad="50800" dist="39000" dir="5460000" algn="tl">
                    <a:srgbClr val="000000">
                      <a:alpha val="38000"/>
                    </a:srgbClr>
                  </a:outerShdw>
                </a:effectLst>
              </a:rPr>
            </a:br>
            <a:r>
              <a:rPr lang="en-US" sz="4800" b="1" dirty="0" smtClean="0">
                <a:ln w="11430"/>
                <a:solidFill>
                  <a:srgbClr val="7CBFC6"/>
                </a:solidFill>
                <a:effectLst>
                  <a:outerShdw blurRad="50800" dist="39000" dir="5460000" algn="tl">
                    <a:srgbClr val="000000">
                      <a:alpha val="38000"/>
                    </a:srgbClr>
                  </a:outerShdw>
                </a:effectLst>
              </a:rPr>
              <a:t>V</a:t>
            </a:r>
            <a:br>
              <a:rPr lang="en-US" sz="4800" b="1" dirty="0" smtClean="0">
                <a:ln w="11430"/>
                <a:solidFill>
                  <a:srgbClr val="7CBFC6"/>
                </a:solidFill>
                <a:effectLst>
                  <a:outerShdw blurRad="50800" dist="39000" dir="5460000" algn="tl">
                    <a:srgbClr val="000000">
                      <a:alpha val="38000"/>
                    </a:srgbClr>
                  </a:outerShdw>
                </a:effectLst>
              </a:rPr>
            </a:br>
            <a:r>
              <a:rPr lang="en-US" sz="4800" b="1" dirty="0" smtClean="0">
                <a:ln w="11430"/>
                <a:solidFill>
                  <a:srgbClr val="7CBFC6"/>
                </a:solidFill>
                <a:effectLst>
                  <a:outerShdw blurRad="50800" dist="39000" dir="5460000" algn="tl">
                    <a:srgbClr val="000000">
                      <a:alpha val="38000"/>
                    </a:srgbClr>
                  </a:outerShdw>
                </a:effectLst>
              </a:rPr>
              <a:t>I</a:t>
            </a:r>
            <a:br>
              <a:rPr lang="en-US" sz="4800" b="1" dirty="0" smtClean="0">
                <a:ln w="11430"/>
                <a:solidFill>
                  <a:srgbClr val="7CBFC6"/>
                </a:solidFill>
                <a:effectLst>
                  <a:outerShdw blurRad="50800" dist="39000" dir="5460000" algn="tl">
                    <a:srgbClr val="000000">
                      <a:alpha val="38000"/>
                    </a:srgbClr>
                  </a:outerShdw>
                </a:effectLst>
              </a:rPr>
            </a:br>
            <a:r>
              <a:rPr lang="en-US" sz="4800" b="1" dirty="0" smtClean="0">
                <a:ln w="11430"/>
                <a:solidFill>
                  <a:srgbClr val="7CBFC6"/>
                </a:solidFill>
                <a:effectLst>
                  <a:outerShdw blurRad="50800" dist="39000" dir="5460000" algn="tl">
                    <a:srgbClr val="000000">
                      <a:alpha val="38000"/>
                    </a:srgbClr>
                  </a:outerShdw>
                </a:effectLst>
              </a:rPr>
              <a:t>E</a:t>
            </a:r>
            <a:br>
              <a:rPr lang="en-US" sz="4800" b="1" dirty="0" smtClean="0">
                <a:ln w="11430"/>
                <a:solidFill>
                  <a:srgbClr val="7CBFC6"/>
                </a:solidFill>
                <a:effectLst>
                  <a:outerShdw blurRad="50800" dist="39000" dir="5460000" algn="tl">
                    <a:srgbClr val="000000">
                      <a:alpha val="38000"/>
                    </a:srgbClr>
                  </a:outerShdw>
                </a:effectLst>
              </a:rPr>
            </a:br>
            <a:r>
              <a:rPr lang="en-US" sz="4800" b="1" dirty="0" smtClean="0">
                <a:ln w="11430"/>
                <a:solidFill>
                  <a:srgbClr val="7CBFC6"/>
                </a:solidFill>
                <a:effectLst>
                  <a:outerShdw blurRad="50800" dist="39000" dir="5460000" algn="tl">
                    <a:srgbClr val="000000">
                      <a:alpha val="38000"/>
                    </a:srgbClr>
                  </a:outerShdw>
                </a:effectLst>
              </a:rPr>
              <a:t>W</a:t>
            </a:r>
            <a:endParaRPr lang="en-US" sz="4800" b="1" dirty="0">
              <a:ln w="11430"/>
              <a:solidFill>
                <a:srgbClr val="7CBFC6"/>
              </a:solidFill>
              <a:effectLst>
                <a:outerShdw blurRad="50800" dist="39000" dir="5460000" algn="tl">
                  <a:srgbClr val="000000">
                    <a:alpha val="38000"/>
                  </a:srgbClr>
                </a:outerShdw>
              </a:effectLst>
            </a:endParaRPr>
          </a:p>
        </p:txBody>
      </p:sp>
      <p:sp>
        <p:nvSpPr>
          <p:cNvPr id="13" name="TextBox 12"/>
          <p:cNvSpPr txBox="1"/>
          <p:nvPr/>
        </p:nvSpPr>
        <p:spPr>
          <a:xfrm>
            <a:off x="2095500" y="3263146"/>
            <a:ext cx="3695700" cy="461665"/>
          </a:xfrm>
          <a:prstGeom prst="rect">
            <a:avLst/>
          </a:prstGeom>
          <a:solidFill>
            <a:srgbClr val="FEE7D6">
              <a:alpha val="91000"/>
            </a:srgbClr>
          </a:solidFill>
          <a:ln>
            <a:solidFill>
              <a:srgbClr val="387CA7"/>
            </a:solidFill>
          </a:ln>
          <a:scene3d>
            <a:camera prst="orthographicFront"/>
            <a:lightRig rig="threePt" dir="t"/>
          </a:scene3d>
          <a:sp3d>
            <a:bevelT/>
          </a:sp3d>
        </p:spPr>
        <p:txBody>
          <a:bodyPr wrap="square" rtlCol="0">
            <a:spAutoFit/>
            <a:sp3d extrusionH="57150">
              <a:bevelT w="38100" h="38100"/>
            </a:sp3d>
          </a:bodyPr>
          <a:lstStyle/>
          <a:p>
            <a:pPr algn="ctr"/>
            <a:r>
              <a:rPr lang="en-US" sz="2400" dirty="0">
                <a:solidFill>
                  <a:srgbClr val="002060"/>
                </a:solidFill>
              </a:rPr>
              <a:t>The </a:t>
            </a:r>
            <a:r>
              <a:rPr lang="en-US" sz="2400" b="1" dirty="0">
                <a:solidFill>
                  <a:srgbClr val="002060"/>
                </a:solidFill>
              </a:rPr>
              <a:t>1</a:t>
            </a:r>
            <a:r>
              <a:rPr lang="en-US" sz="2400" b="1" baseline="30000" dirty="0">
                <a:solidFill>
                  <a:srgbClr val="002060"/>
                </a:solidFill>
              </a:rPr>
              <a:t>st</a:t>
            </a:r>
            <a:r>
              <a:rPr lang="en-US" sz="2400" b="1" dirty="0">
                <a:solidFill>
                  <a:srgbClr val="002060"/>
                </a:solidFill>
              </a:rPr>
              <a:t> day </a:t>
            </a:r>
            <a:r>
              <a:rPr lang="en-US" sz="2400" dirty="0">
                <a:solidFill>
                  <a:srgbClr val="002060"/>
                </a:solidFill>
              </a:rPr>
              <a:t>of the 1</a:t>
            </a:r>
            <a:r>
              <a:rPr lang="en-US" sz="2400" baseline="30000" dirty="0">
                <a:solidFill>
                  <a:srgbClr val="002060"/>
                </a:solidFill>
              </a:rPr>
              <a:t>st</a:t>
            </a:r>
            <a:r>
              <a:rPr lang="en-US" sz="2400" dirty="0">
                <a:solidFill>
                  <a:srgbClr val="002060"/>
                </a:solidFill>
              </a:rPr>
              <a:t> </a:t>
            </a:r>
            <a:r>
              <a:rPr lang="en-US" sz="2400" b="1" dirty="0" smtClean="0">
                <a:solidFill>
                  <a:srgbClr val="002060"/>
                </a:solidFill>
              </a:rPr>
              <a:t>week!</a:t>
            </a:r>
            <a:endParaRPr lang="en-US" sz="2400" dirty="0">
              <a:solidFill>
                <a:srgbClr val="387CA7"/>
              </a:solidFill>
            </a:endParaRPr>
          </a:p>
        </p:txBody>
      </p:sp>
      <p:cxnSp>
        <p:nvCxnSpPr>
          <p:cNvPr id="14" name="Straight Arrow Connector 13"/>
          <p:cNvCxnSpPr/>
          <p:nvPr/>
        </p:nvCxnSpPr>
        <p:spPr>
          <a:xfrm>
            <a:off x="1257300" y="2743200"/>
            <a:ext cx="914400" cy="674578"/>
          </a:xfrm>
          <a:prstGeom prst="straightConnector1">
            <a:avLst/>
          </a:prstGeom>
          <a:ln w="38100">
            <a:solidFill>
              <a:srgbClr val="002060"/>
            </a:solidFill>
            <a:headEnd type="arrow"/>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38300" y="3805535"/>
            <a:ext cx="3848100" cy="461665"/>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sp3d extrusionH="57150">
              <a:bevelT w="38100" h="38100"/>
            </a:sp3d>
          </a:bodyPr>
          <a:lstStyle/>
          <a:p>
            <a:pPr algn="ctr"/>
            <a:r>
              <a:rPr lang="en-US" sz="2400" dirty="0">
                <a:solidFill>
                  <a:srgbClr val="00B050"/>
                </a:solidFill>
              </a:rPr>
              <a:t>The </a:t>
            </a:r>
            <a:r>
              <a:rPr lang="en-US" sz="2400" b="1" dirty="0">
                <a:solidFill>
                  <a:srgbClr val="00B050"/>
                </a:solidFill>
              </a:rPr>
              <a:t>1</a:t>
            </a:r>
            <a:r>
              <a:rPr lang="en-US" sz="2400" b="1" baseline="30000" dirty="0">
                <a:solidFill>
                  <a:srgbClr val="00B050"/>
                </a:solidFill>
              </a:rPr>
              <a:t>st</a:t>
            </a:r>
            <a:r>
              <a:rPr lang="en-US" sz="2400" b="1" dirty="0">
                <a:solidFill>
                  <a:srgbClr val="00B050"/>
                </a:solidFill>
              </a:rPr>
              <a:t> day </a:t>
            </a:r>
            <a:r>
              <a:rPr lang="en-US" sz="2400" dirty="0">
                <a:solidFill>
                  <a:srgbClr val="00B050"/>
                </a:solidFill>
              </a:rPr>
              <a:t>of the 1</a:t>
            </a:r>
            <a:r>
              <a:rPr lang="en-US" sz="2400" baseline="30000" dirty="0">
                <a:solidFill>
                  <a:srgbClr val="00B050"/>
                </a:solidFill>
              </a:rPr>
              <a:t>st</a:t>
            </a:r>
            <a:r>
              <a:rPr lang="en-US" sz="2400" dirty="0">
                <a:solidFill>
                  <a:srgbClr val="00B050"/>
                </a:solidFill>
              </a:rPr>
              <a:t> </a:t>
            </a:r>
            <a:r>
              <a:rPr lang="en-US" sz="2400" b="1" dirty="0" smtClean="0">
                <a:solidFill>
                  <a:srgbClr val="00B050"/>
                </a:solidFill>
              </a:rPr>
              <a:t>month!</a:t>
            </a:r>
            <a:endParaRPr lang="en-US" sz="2400" dirty="0">
              <a:solidFill>
                <a:srgbClr val="387CA7"/>
              </a:solidFill>
            </a:endParaRPr>
          </a:p>
        </p:txBody>
      </p:sp>
      <p:cxnSp>
        <p:nvCxnSpPr>
          <p:cNvPr id="16" name="Straight Arrow Connector 15"/>
          <p:cNvCxnSpPr/>
          <p:nvPr/>
        </p:nvCxnSpPr>
        <p:spPr>
          <a:xfrm>
            <a:off x="1145863" y="2896571"/>
            <a:ext cx="625787" cy="989629"/>
          </a:xfrm>
          <a:prstGeom prst="straightConnector1">
            <a:avLst/>
          </a:prstGeom>
          <a:ln w="38100">
            <a:solidFill>
              <a:srgbClr val="00B050"/>
            </a:solidFill>
            <a:headEnd type="arrow"/>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45863" y="4366550"/>
            <a:ext cx="3848100" cy="461665"/>
          </a:xfrm>
          <a:prstGeom prst="rect">
            <a:avLst/>
          </a:prstGeom>
          <a:solidFill>
            <a:srgbClr val="FEE7D6">
              <a:alpha val="87000"/>
            </a:srgbClr>
          </a:solidFill>
          <a:ln>
            <a:solidFill>
              <a:srgbClr val="387CA7"/>
            </a:solidFill>
          </a:ln>
          <a:scene3d>
            <a:camera prst="orthographicFront"/>
            <a:lightRig rig="threePt" dir="t"/>
          </a:scene3d>
          <a:sp3d>
            <a:bevelT/>
          </a:sp3d>
        </p:spPr>
        <p:txBody>
          <a:bodyPr wrap="square" rtlCol="0">
            <a:spAutoFit/>
            <a:sp3d extrusionH="57150">
              <a:bevelT w="38100" h="38100"/>
            </a:sp3d>
          </a:bodyPr>
          <a:lstStyle/>
          <a:p>
            <a:pPr algn="ctr"/>
            <a:r>
              <a:rPr lang="en-US" sz="2400" dirty="0">
                <a:solidFill>
                  <a:srgbClr val="8E002F"/>
                </a:solidFill>
              </a:rPr>
              <a:t>The </a:t>
            </a:r>
            <a:r>
              <a:rPr lang="en-US" sz="2400" b="1" dirty="0">
                <a:solidFill>
                  <a:srgbClr val="8E002F"/>
                </a:solidFill>
              </a:rPr>
              <a:t>1</a:t>
            </a:r>
            <a:r>
              <a:rPr lang="en-US" sz="2400" b="1" baseline="30000" dirty="0">
                <a:solidFill>
                  <a:srgbClr val="8E002F"/>
                </a:solidFill>
              </a:rPr>
              <a:t>st</a:t>
            </a:r>
            <a:r>
              <a:rPr lang="en-US" sz="2400" b="1" dirty="0">
                <a:solidFill>
                  <a:srgbClr val="8E002F"/>
                </a:solidFill>
              </a:rPr>
              <a:t> day </a:t>
            </a:r>
            <a:r>
              <a:rPr lang="en-US" sz="2400" dirty="0">
                <a:solidFill>
                  <a:srgbClr val="8E002F"/>
                </a:solidFill>
              </a:rPr>
              <a:t>of the 1</a:t>
            </a:r>
            <a:r>
              <a:rPr lang="en-US" sz="2400" baseline="30000" dirty="0">
                <a:solidFill>
                  <a:srgbClr val="8E002F"/>
                </a:solidFill>
              </a:rPr>
              <a:t>st</a:t>
            </a:r>
            <a:r>
              <a:rPr lang="en-US" sz="2400" dirty="0">
                <a:solidFill>
                  <a:srgbClr val="8E002F"/>
                </a:solidFill>
              </a:rPr>
              <a:t> </a:t>
            </a:r>
            <a:r>
              <a:rPr lang="en-US" sz="2400" b="1" dirty="0" smtClean="0">
                <a:solidFill>
                  <a:srgbClr val="8E002F"/>
                </a:solidFill>
              </a:rPr>
              <a:t>year!</a:t>
            </a:r>
            <a:endParaRPr lang="en-US" sz="2400" dirty="0">
              <a:solidFill>
                <a:srgbClr val="387CA7"/>
              </a:solidFill>
            </a:endParaRPr>
          </a:p>
        </p:txBody>
      </p:sp>
      <p:cxnSp>
        <p:nvCxnSpPr>
          <p:cNvPr id="18" name="Straight Arrow Connector 17"/>
          <p:cNvCxnSpPr/>
          <p:nvPr/>
        </p:nvCxnSpPr>
        <p:spPr>
          <a:xfrm>
            <a:off x="932519" y="2896571"/>
            <a:ext cx="324781" cy="1523029"/>
          </a:xfrm>
          <a:prstGeom prst="straightConnector1">
            <a:avLst/>
          </a:prstGeom>
          <a:ln w="38100">
            <a:solidFill>
              <a:srgbClr val="8E002F"/>
            </a:solidFill>
            <a:headEnd type="arrow"/>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70255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250"/>
                                        <p:tgtEl>
                                          <p:spTgt spid="14"/>
                                        </p:tgtEl>
                                      </p:cBhvr>
                                    </p:animEffect>
                                  </p:childTnLst>
                                </p:cTn>
                              </p:par>
                            </p:childTnLst>
                          </p:cTn>
                        </p:par>
                        <p:par>
                          <p:cTn id="13" fill="hold">
                            <p:stCondLst>
                              <p:cond delay="1750"/>
                            </p:stCondLst>
                            <p:childTnLst>
                              <p:par>
                                <p:cTn id="14" presetID="22" presetClass="entr" presetSubtype="8"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250"/>
                                        <p:tgtEl>
                                          <p:spTgt spid="16"/>
                                        </p:tgtEl>
                                      </p:cBhvr>
                                    </p:animEffect>
                                  </p:childTnLst>
                                </p:cTn>
                              </p:par>
                            </p:childTnLst>
                          </p:cTn>
                        </p:par>
                        <p:par>
                          <p:cTn id="22" fill="hold">
                            <p:stCondLst>
                              <p:cond delay="1750"/>
                            </p:stCondLst>
                            <p:childTnLst>
                              <p:par>
                                <p:cTn id="23" presetID="22" presetClass="entr" presetSubtype="8"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5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1250"/>
                                        <p:tgtEl>
                                          <p:spTgt spid="18"/>
                                        </p:tgtEl>
                                      </p:cBhvr>
                                    </p:animEffect>
                                  </p:childTnLst>
                                </p:cTn>
                              </p:par>
                            </p:childTnLst>
                          </p:cTn>
                        </p:par>
                        <p:par>
                          <p:cTn id="31" fill="hold">
                            <p:stCondLst>
                              <p:cond delay="1750"/>
                            </p:stCondLst>
                            <p:childTnLst>
                              <p:par>
                                <p:cTn id="32" presetID="22" presetClass="entr" presetSubtype="8" fill="hold" grpId="0" nodeType="afterEffect">
                                  <p:stCondLst>
                                    <p:cond delay="5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25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250"/>
                                        <p:tgtEl>
                                          <p:spTgt spid="10"/>
                                        </p:tgtEl>
                                      </p:cBhvr>
                                    </p:animEffect>
                                  </p:childTnLst>
                                </p:cTn>
                              </p:par>
                              <p:par>
                                <p:cTn id="40" presetID="42" presetClass="exit" presetSubtype="0" fill="hold" nodeType="withEffect">
                                  <p:stCondLst>
                                    <p:cond delay="0"/>
                                  </p:stCondLst>
                                  <p:childTnLst>
                                    <p:animEffect transition="out" filter="fade">
                                      <p:cBhvr>
                                        <p:cTn id="41" dur="1000"/>
                                        <p:tgtEl>
                                          <p:spTgt spid="14"/>
                                        </p:tgtEl>
                                      </p:cBhvr>
                                    </p:animEffect>
                                    <p:anim calcmode="lin" valueType="num">
                                      <p:cBhvr>
                                        <p:cTn id="42" dur="1000"/>
                                        <p:tgtEl>
                                          <p:spTgt spid="14"/>
                                        </p:tgtEl>
                                        <p:attrNameLst>
                                          <p:attrName>ppt_x</p:attrName>
                                        </p:attrNameLst>
                                      </p:cBhvr>
                                      <p:tavLst>
                                        <p:tav tm="0">
                                          <p:val>
                                            <p:strVal val="ppt_x"/>
                                          </p:val>
                                        </p:tav>
                                        <p:tav tm="100000">
                                          <p:val>
                                            <p:strVal val="ppt_x"/>
                                          </p:val>
                                        </p:tav>
                                      </p:tavLst>
                                    </p:anim>
                                    <p:anim calcmode="lin" valueType="num">
                                      <p:cBhvr>
                                        <p:cTn id="43" dur="1000"/>
                                        <p:tgtEl>
                                          <p:spTgt spid="14"/>
                                        </p:tgtEl>
                                        <p:attrNameLst>
                                          <p:attrName>ppt_y</p:attrName>
                                        </p:attrNameLst>
                                      </p:cBhvr>
                                      <p:tavLst>
                                        <p:tav tm="0">
                                          <p:val>
                                            <p:strVal val="ppt_y"/>
                                          </p:val>
                                        </p:tav>
                                        <p:tav tm="100000">
                                          <p:val>
                                            <p:strVal val="ppt_y+.1"/>
                                          </p:val>
                                        </p:tav>
                                      </p:tavLst>
                                    </p:anim>
                                    <p:set>
                                      <p:cBhvr>
                                        <p:cTn id="44" dur="1" fill="hold">
                                          <p:stCondLst>
                                            <p:cond delay="999"/>
                                          </p:stCondLst>
                                        </p:cTn>
                                        <p:tgtEl>
                                          <p:spTgt spid="14"/>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3"/>
                                        </p:tgtEl>
                                      </p:cBhvr>
                                    </p:animEffect>
                                    <p:anim calcmode="lin" valueType="num">
                                      <p:cBhvr>
                                        <p:cTn id="47" dur="1000"/>
                                        <p:tgtEl>
                                          <p:spTgt spid="13"/>
                                        </p:tgtEl>
                                        <p:attrNameLst>
                                          <p:attrName>ppt_x</p:attrName>
                                        </p:attrNameLst>
                                      </p:cBhvr>
                                      <p:tavLst>
                                        <p:tav tm="0">
                                          <p:val>
                                            <p:strVal val="ppt_x"/>
                                          </p:val>
                                        </p:tav>
                                        <p:tav tm="100000">
                                          <p:val>
                                            <p:strVal val="ppt_x"/>
                                          </p:val>
                                        </p:tav>
                                      </p:tavLst>
                                    </p:anim>
                                    <p:anim calcmode="lin" valueType="num">
                                      <p:cBhvr>
                                        <p:cTn id="48" dur="1000"/>
                                        <p:tgtEl>
                                          <p:spTgt spid="13"/>
                                        </p:tgtEl>
                                        <p:attrNameLst>
                                          <p:attrName>ppt_y</p:attrName>
                                        </p:attrNameLst>
                                      </p:cBhvr>
                                      <p:tavLst>
                                        <p:tav tm="0">
                                          <p:val>
                                            <p:strVal val="ppt_y"/>
                                          </p:val>
                                        </p:tav>
                                        <p:tav tm="100000">
                                          <p:val>
                                            <p:strVal val="ppt_y+.1"/>
                                          </p:val>
                                        </p:tav>
                                      </p:tavLst>
                                    </p:anim>
                                    <p:set>
                                      <p:cBhvr>
                                        <p:cTn id="49" dur="1" fill="hold">
                                          <p:stCondLst>
                                            <p:cond delay="999"/>
                                          </p:stCondLst>
                                        </p:cTn>
                                        <p:tgtEl>
                                          <p:spTgt spid="13"/>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1000"/>
                                        <p:tgtEl>
                                          <p:spTgt spid="16"/>
                                        </p:tgtEl>
                                      </p:cBhvr>
                                    </p:animEffect>
                                    <p:anim calcmode="lin" valueType="num">
                                      <p:cBhvr>
                                        <p:cTn id="52" dur="1000"/>
                                        <p:tgtEl>
                                          <p:spTgt spid="16"/>
                                        </p:tgtEl>
                                        <p:attrNameLst>
                                          <p:attrName>ppt_x</p:attrName>
                                        </p:attrNameLst>
                                      </p:cBhvr>
                                      <p:tavLst>
                                        <p:tav tm="0">
                                          <p:val>
                                            <p:strVal val="ppt_x"/>
                                          </p:val>
                                        </p:tav>
                                        <p:tav tm="100000">
                                          <p:val>
                                            <p:strVal val="ppt_x"/>
                                          </p:val>
                                        </p:tav>
                                      </p:tavLst>
                                    </p:anim>
                                    <p:anim calcmode="lin" valueType="num">
                                      <p:cBhvr>
                                        <p:cTn id="53" dur="1000"/>
                                        <p:tgtEl>
                                          <p:spTgt spid="16"/>
                                        </p:tgtEl>
                                        <p:attrNameLst>
                                          <p:attrName>ppt_y</p:attrName>
                                        </p:attrNameLst>
                                      </p:cBhvr>
                                      <p:tavLst>
                                        <p:tav tm="0">
                                          <p:val>
                                            <p:strVal val="ppt_y"/>
                                          </p:val>
                                        </p:tav>
                                        <p:tav tm="100000">
                                          <p:val>
                                            <p:strVal val="ppt_y+.1"/>
                                          </p:val>
                                        </p:tav>
                                      </p:tavLst>
                                    </p:anim>
                                    <p:set>
                                      <p:cBhvr>
                                        <p:cTn id="54" dur="1" fill="hold">
                                          <p:stCondLst>
                                            <p:cond delay="999"/>
                                          </p:stCondLst>
                                        </p:cTn>
                                        <p:tgtEl>
                                          <p:spTgt spid="16"/>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15"/>
                                        </p:tgtEl>
                                      </p:cBhvr>
                                    </p:animEffect>
                                    <p:anim calcmode="lin" valueType="num">
                                      <p:cBhvr>
                                        <p:cTn id="57" dur="1000"/>
                                        <p:tgtEl>
                                          <p:spTgt spid="15"/>
                                        </p:tgtEl>
                                        <p:attrNameLst>
                                          <p:attrName>ppt_x</p:attrName>
                                        </p:attrNameLst>
                                      </p:cBhvr>
                                      <p:tavLst>
                                        <p:tav tm="0">
                                          <p:val>
                                            <p:strVal val="ppt_x"/>
                                          </p:val>
                                        </p:tav>
                                        <p:tav tm="100000">
                                          <p:val>
                                            <p:strVal val="ppt_x"/>
                                          </p:val>
                                        </p:tav>
                                      </p:tavLst>
                                    </p:anim>
                                    <p:anim calcmode="lin" valueType="num">
                                      <p:cBhvr>
                                        <p:cTn id="58" dur="1000"/>
                                        <p:tgtEl>
                                          <p:spTgt spid="15"/>
                                        </p:tgtEl>
                                        <p:attrNameLst>
                                          <p:attrName>ppt_y</p:attrName>
                                        </p:attrNameLst>
                                      </p:cBhvr>
                                      <p:tavLst>
                                        <p:tav tm="0">
                                          <p:val>
                                            <p:strVal val="ppt_y"/>
                                          </p:val>
                                        </p:tav>
                                        <p:tav tm="100000">
                                          <p:val>
                                            <p:strVal val="ppt_y+.1"/>
                                          </p:val>
                                        </p:tav>
                                      </p:tavLst>
                                    </p:anim>
                                    <p:set>
                                      <p:cBhvr>
                                        <p:cTn id="59" dur="1" fill="hold">
                                          <p:stCondLst>
                                            <p:cond delay="999"/>
                                          </p:stCondLst>
                                        </p:cTn>
                                        <p:tgtEl>
                                          <p:spTgt spid="15"/>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18"/>
                                        </p:tgtEl>
                                      </p:cBhvr>
                                    </p:animEffect>
                                    <p:anim calcmode="lin" valueType="num">
                                      <p:cBhvr>
                                        <p:cTn id="62" dur="1000"/>
                                        <p:tgtEl>
                                          <p:spTgt spid="18"/>
                                        </p:tgtEl>
                                        <p:attrNameLst>
                                          <p:attrName>ppt_x</p:attrName>
                                        </p:attrNameLst>
                                      </p:cBhvr>
                                      <p:tavLst>
                                        <p:tav tm="0">
                                          <p:val>
                                            <p:strVal val="ppt_x"/>
                                          </p:val>
                                        </p:tav>
                                        <p:tav tm="100000">
                                          <p:val>
                                            <p:strVal val="ppt_x"/>
                                          </p:val>
                                        </p:tav>
                                      </p:tavLst>
                                    </p:anim>
                                    <p:anim calcmode="lin" valueType="num">
                                      <p:cBhvr>
                                        <p:cTn id="63" dur="1000"/>
                                        <p:tgtEl>
                                          <p:spTgt spid="18"/>
                                        </p:tgtEl>
                                        <p:attrNameLst>
                                          <p:attrName>ppt_y</p:attrName>
                                        </p:attrNameLst>
                                      </p:cBhvr>
                                      <p:tavLst>
                                        <p:tav tm="0">
                                          <p:val>
                                            <p:strVal val="ppt_y"/>
                                          </p:val>
                                        </p:tav>
                                        <p:tav tm="100000">
                                          <p:val>
                                            <p:strVal val="ppt_y+.1"/>
                                          </p:val>
                                        </p:tav>
                                      </p:tavLst>
                                    </p:anim>
                                    <p:set>
                                      <p:cBhvr>
                                        <p:cTn id="64" dur="1" fill="hold">
                                          <p:stCondLst>
                                            <p:cond delay="999"/>
                                          </p:stCondLst>
                                        </p:cTn>
                                        <p:tgtEl>
                                          <p:spTgt spid="18"/>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17"/>
                                        </p:tgtEl>
                                      </p:cBhvr>
                                    </p:animEffect>
                                    <p:anim calcmode="lin" valueType="num">
                                      <p:cBhvr>
                                        <p:cTn id="67" dur="1000"/>
                                        <p:tgtEl>
                                          <p:spTgt spid="17"/>
                                        </p:tgtEl>
                                        <p:attrNameLst>
                                          <p:attrName>ppt_x</p:attrName>
                                        </p:attrNameLst>
                                      </p:cBhvr>
                                      <p:tavLst>
                                        <p:tav tm="0">
                                          <p:val>
                                            <p:strVal val="ppt_x"/>
                                          </p:val>
                                        </p:tav>
                                        <p:tav tm="100000">
                                          <p:val>
                                            <p:strVal val="ppt_x"/>
                                          </p:val>
                                        </p:tav>
                                      </p:tavLst>
                                    </p:anim>
                                    <p:anim calcmode="lin" valueType="num">
                                      <p:cBhvr>
                                        <p:cTn id="68" dur="1000"/>
                                        <p:tgtEl>
                                          <p:spTgt spid="17"/>
                                        </p:tgtEl>
                                        <p:attrNameLst>
                                          <p:attrName>ppt_y</p:attrName>
                                        </p:attrNameLst>
                                      </p:cBhvr>
                                      <p:tavLst>
                                        <p:tav tm="0">
                                          <p:val>
                                            <p:strVal val="ppt_y"/>
                                          </p:val>
                                        </p:tav>
                                        <p:tav tm="100000">
                                          <p:val>
                                            <p:strVal val="ppt_y+.1"/>
                                          </p:val>
                                        </p:tav>
                                      </p:tavLst>
                                    </p:anim>
                                    <p:set>
                                      <p:cBhvr>
                                        <p:cTn id="69" dur="1" fill="hold">
                                          <p:stCondLst>
                                            <p:cond delay="999"/>
                                          </p:stCondLst>
                                        </p:cTn>
                                        <p:tgtEl>
                                          <p:spTgt spid="17"/>
                                        </p:tgtEl>
                                        <p:attrNameLst>
                                          <p:attrName>style.visibility</p:attrName>
                                        </p:attrNameLst>
                                      </p:cBhvr>
                                      <p:to>
                                        <p:strVal val="hidden"/>
                                      </p:to>
                                    </p:set>
                                  </p:childTnLst>
                                </p:cTn>
                              </p:par>
                            </p:childTnLst>
                          </p:cTn>
                        </p:par>
                        <p:par>
                          <p:cTn id="70" fill="hold">
                            <p:stCondLst>
                              <p:cond delay="1250"/>
                            </p:stCondLst>
                            <p:childTnLst>
                              <p:par>
                                <p:cTn id="71" presetID="22" presetClass="entr" presetSubtype="8" fill="hold" grpId="0" nodeType="afterEffect">
                                  <p:stCondLst>
                                    <p:cond delay="50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1250"/>
                                        <p:tgtEl>
                                          <p:spTgt spid="6"/>
                                        </p:tgtEl>
                                      </p:cBhvr>
                                    </p:animEffect>
                                  </p:childTnLst>
                                </p:cTn>
                              </p:par>
                            </p:childTnLst>
                          </p:cTn>
                        </p:par>
                        <p:par>
                          <p:cTn id="74" fill="hold">
                            <p:stCondLst>
                              <p:cond delay="3000"/>
                            </p:stCondLst>
                            <p:childTnLst>
                              <p:par>
                                <p:cTn id="75" presetID="22" presetClass="entr" presetSubtype="8" fill="hold" grpId="0" nodeType="afterEffect">
                                  <p:stCondLst>
                                    <p:cond delay="50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1250"/>
                                        <p:tgtEl>
                                          <p:spTgt spid="8"/>
                                        </p:tgtEl>
                                      </p:cBhvr>
                                    </p:animEffect>
                                  </p:childTnLst>
                                </p:cTn>
                              </p:par>
                            </p:childTnLst>
                          </p:cTn>
                        </p:par>
                        <p:par>
                          <p:cTn id="78" fill="hold">
                            <p:stCondLst>
                              <p:cond delay="4750"/>
                            </p:stCondLst>
                            <p:childTnLst>
                              <p:par>
                                <p:cTn id="79" presetID="22" presetClass="entr" presetSubtype="8"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left)">
                                      <p:cBhvr>
                                        <p:cTn id="81" dur="1250"/>
                                        <p:tgtEl>
                                          <p:spTgt spid="12"/>
                                        </p:tgtEl>
                                      </p:cBhvr>
                                    </p:animEffect>
                                  </p:childTnLst>
                                </p:cTn>
                              </p:par>
                            </p:childTnLst>
                          </p:cTn>
                        </p:par>
                        <p:par>
                          <p:cTn id="82" fill="hold">
                            <p:stCondLst>
                              <p:cond delay="6000"/>
                            </p:stCondLst>
                            <p:childTnLst>
                              <p:par>
                                <p:cTn id="83" presetID="42" presetClass="entr" presetSubtype="0" fill="hold" nodeType="afterEffect">
                                  <p:stCondLst>
                                    <p:cond delay="1000"/>
                                  </p:stCondLst>
                                  <p:childTnLst>
                                    <p:set>
                                      <p:cBhvr>
                                        <p:cTn id="84" dur="1" fill="hold">
                                          <p:stCondLst>
                                            <p:cond delay="0"/>
                                          </p:stCondLst>
                                        </p:cTn>
                                        <p:tgtEl>
                                          <p:spTgt spid="4">
                                            <p:txEl>
                                              <p:pRg st="0" end="0"/>
                                            </p:txEl>
                                          </p:spTgt>
                                        </p:tgtEl>
                                        <p:attrNameLst>
                                          <p:attrName>style.visibility</p:attrName>
                                        </p:attrNameLst>
                                      </p:cBhvr>
                                      <p:to>
                                        <p:strVal val="visible"/>
                                      </p:to>
                                    </p:set>
                                    <p:animEffect transition="in" filter="fade">
                                      <p:cBhvr>
                                        <p:cTn id="85" dur="1750"/>
                                        <p:tgtEl>
                                          <p:spTgt spid="4">
                                            <p:txEl>
                                              <p:pRg st="0" end="0"/>
                                            </p:txEl>
                                          </p:spTgt>
                                        </p:tgtEl>
                                      </p:cBhvr>
                                    </p:animEffect>
                                    <p:anim calcmode="lin" valueType="num">
                                      <p:cBhvr>
                                        <p:cTn id="86" dur="1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7" dur="1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P spid="13" grpId="1" animBg="1"/>
      <p:bldP spid="15" grpId="0" animBg="1"/>
      <p:bldP spid="15" grpId="1"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17</a:t>
            </a:fld>
            <a:endParaRPr lang="en-US" dirty="0"/>
          </a:p>
        </p:txBody>
      </p:sp>
      <p:sp>
        <p:nvSpPr>
          <p:cNvPr id="8" name="Title 4"/>
          <p:cNvSpPr txBox="1">
            <a:spLocks/>
          </p:cNvSpPr>
          <p:nvPr/>
        </p:nvSpPr>
        <p:spPr>
          <a:xfrm>
            <a:off x="1600200" y="2590800"/>
            <a:ext cx="9042400" cy="1600200"/>
          </a:xfrm>
          <a:prstGeom prst="rect">
            <a:avLst/>
          </a:prstGeom>
        </p:spPr>
        <p:txBody>
          <a:bodyPr vert="horz" anchor="b">
            <a:normAutofit/>
            <a:scene3d>
              <a:camera prst="orthographicFront"/>
              <a:lightRig rig="threePt" dir="t"/>
            </a:scene3d>
            <a:sp3d extrusionH="57150">
              <a:bevelT w="38100" h="38100" prst="angle"/>
            </a:sp3d>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en-US" b="1" dirty="0" smtClean="0">
                <a:solidFill>
                  <a:schemeClr val="accent1"/>
                </a:solidFill>
              </a:rPr>
              <a:t>Sidereal month:  27.3 days</a:t>
            </a:r>
          </a:p>
          <a:p>
            <a:pPr algn="ctr"/>
            <a:r>
              <a:rPr lang="en-US" b="1" dirty="0" smtClean="0">
                <a:solidFill>
                  <a:schemeClr val="accent1"/>
                </a:solidFill>
              </a:rPr>
              <a:t>Synodic month:  29.5 days</a:t>
            </a:r>
            <a:endParaRPr lang="en-US" b="1" dirty="0">
              <a:solidFill>
                <a:schemeClr val="accent1"/>
              </a:solidFill>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400" b="1" dirty="0"/>
              <a:t>4</a:t>
            </a:r>
            <a:r>
              <a:rPr lang="en-US" sz="4400" b="1" dirty="0" smtClean="0"/>
              <a:t> SLIDES</a:t>
            </a:r>
            <a:endParaRPr lang="en-US" sz="4400" dirty="0"/>
          </a:p>
        </p:txBody>
      </p:sp>
      <p:sp>
        <p:nvSpPr>
          <p:cNvPr id="10" name="Rectangle 9"/>
          <p:cNvSpPr/>
          <p:nvPr/>
        </p:nvSpPr>
        <p:spPr>
          <a:xfrm>
            <a:off x="1469156" y="1524000"/>
            <a:ext cx="93698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#3  Lunar Months Today </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
        <p:nvSpPr>
          <p:cNvPr id="6" name="TextBox 5"/>
          <p:cNvSpPr txBox="1"/>
          <p:nvPr/>
        </p:nvSpPr>
        <p:spPr>
          <a:xfrm>
            <a:off x="457200" y="6858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1774113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rgbClr val="0070C0"/>
                </a:solidFill>
                <a:effectLst>
                  <a:outerShdw blurRad="50800" dist="39000" dir="5460000" algn="tl">
                    <a:srgbClr val="000000">
                      <a:alpha val="38000"/>
                    </a:srgbClr>
                  </a:outerShdw>
                </a:effectLst>
                <a:latin typeface="Arial Rounded MT Bold" pitchFamily="34" charset="0"/>
              </a:rPr>
              <a:t>Yahuah’s Special Significant Numbers</a:t>
            </a:r>
            <a:endParaRPr lang="en-US" b="1" dirty="0">
              <a:ln w="11430"/>
              <a:solidFill>
                <a:srgbClr val="0070C0"/>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18</a:t>
            </a:fld>
            <a:endParaRPr lang="en-US" dirty="0">
              <a:solidFill>
                <a:schemeClr val="tx2"/>
              </a:solidFill>
            </a:endParaRPr>
          </a:p>
        </p:txBody>
      </p:sp>
      <p:sp>
        <p:nvSpPr>
          <p:cNvPr id="4" name="Content Placeholder 3"/>
          <p:cNvSpPr>
            <a:spLocks noGrp="1"/>
          </p:cNvSpPr>
          <p:nvPr>
            <p:ph sz="quarter" idx="1"/>
          </p:nvPr>
        </p:nvSpPr>
        <p:spPr>
          <a:xfrm>
            <a:off x="762000" y="7010400"/>
            <a:ext cx="10871200" cy="4495800"/>
          </a:xfrm>
        </p:spPr>
        <p:txBody>
          <a:bodyPr>
            <a:normAutofit fontScale="92500" lnSpcReduction="10000"/>
          </a:bodyPr>
          <a:lstStyle/>
          <a:p>
            <a:pPr marL="0" indent="0">
              <a:buNone/>
            </a:pPr>
            <a:r>
              <a:rPr lang="en-US" dirty="0" smtClean="0"/>
              <a:t>The Scriptures speak of some very special numbers which are significant for Yahuah’s purposes.  Some examples are: </a:t>
            </a:r>
          </a:p>
          <a:p>
            <a:pPr marL="514350" indent="-514350">
              <a:buClr>
                <a:srgbClr val="7030A0"/>
              </a:buClr>
              <a:buSzPct val="80000"/>
              <a:buFont typeface="+mj-lt"/>
              <a:buAutoNum type="alphaLcPeriod"/>
            </a:pPr>
            <a:r>
              <a:rPr lang="en-US" dirty="0" smtClean="0"/>
              <a:t>1 (One Elohim)</a:t>
            </a:r>
          </a:p>
          <a:p>
            <a:pPr marL="514350" indent="-514350">
              <a:buClr>
                <a:srgbClr val="7030A0"/>
              </a:buClr>
              <a:buSzPct val="80000"/>
              <a:buFont typeface="+mj-lt"/>
              <a:buAutoNum type="alphaLcPeriod"/>
            </a:pPr>
            <a:r>
              <a:rPr lang="en-US" dirty="0" smtClean="0"/>
              <a:t>2 (Union/Two Sides)</a:t>
            </a:r>
          </a:p>
          <a:p>
            <a:pPr marL="514350" indent="-514350">
              <a:buClr>
                <a:srgbClr val="7030A0"/>
              </a:buClr>
              <a:buSzPct val="80000"/>
              <a:buFont typeface="+mj-lt"/>
              <a:buAutoNum type="alphaLcPeriod"/>
            </a:pPr>
            <a:r>
              <a:rPr lang="en-US" dirty="0" smtClean="0"/>
              <a:t>3 (Completeness to a lesser degree than 7)</a:t>
            </a:r>
          </a:p>
          <a:p>
            <a:pPr marL="514350" indent="-514350">
              <a:buClr>
                <a:srgbClr val="7030A0"/>
              </a:buClr>
              <a:buSzPct val="80000"/>
              <a:buFont typeface="+mj-lt"/>
              <a:buAutoNum type="alphaLcPeriod"/>
            </a:pPr>
            <a:r>
              <a:rPr lang="en-US" dirty="0" smtClean="0"/>
              <a:t>4 (Love to Yahuah)</a:t>
            </a:r>
          </a:p>
          <a:p>
            <a:pPr marL="514350" indent="-514350">
              <a:buClr>
                <a:srgbClr val="7030A0"/>
              </a:buClr>
              <a:buSzPct val="80000"/>
              <a:buFont typeface="+mj-lt"/>
              <a:buAutoNum type="alphaLcPeriod"/>
            </a:pPr>
            <a:r>
              <a:rPr lang="en-US" dirty="0" smtClean="0"/>
              <a:t>6 (Human weakness/Love to Mankind)</a:t>
            </a:r>
          </a:p>
          <a:p>
            <a:pPr marL="514350" indent="-514350">
              <a:buClr>
                <a:srgbClr val="7030A0"/>
              </a:buClr>
              <a:buSzPct val="80000"/>
              <a:buFont typeface="+mj-lt"/>
              <a:buAutoNum type="alphaLcPeriod"/>
            </a:pPr>
            <a:r>
              <a:rPr lang="en-US" dirty="0" smtClean="0"/>
              <a:t>7 (Sabbath/Festivals / Perfection)</a:t>
            </a:r>
          </a:p>
          <a:p>
            <a:pPr marL="1565910" lvl="3" indent="-514350">
              <a:buClr>
                <a:srgbClr val="7030A0"/>
              </a:buClr>
              <a:buSzPct val="80000"/>
              <a:buFont typeface="+mj-lt"/>
              <a:buAutoNum type="alphaLcPeriod"/>
            </a:pPr>
            <a:r>
              <a:rPr lang="en-US" dirty="0" smtClean="0"/>
              <a:t>8 (New Beginnings)</a:t>
            </a:r>
          </a:p>
          <a:p>
            <a:pPr marL="514350" indent="-514350">
              <a:buClr>
                <a:srgbClr val="7030A0"/>
              </a:buClr>
              <a:buSzPct val="80000"/>
              <a:buFont typeface="+mj-lt"/>
              <a:buAutoNum type="alphaLcPeriod"/>
            </a:pPr>
            <a:r>
              <a:rPr lang="en-US" dirty="0" smtClean="0"/>
              <a:t>10 (Completeness) </a:t>
            </a:r>
            <a:endParaRPr lang="en-US" dirty="0"/>
          </a:p>
        </p:txBody>
      </p:sp>
      <p:sp>
        <p:nvSpPr>
          <p:cNvPr id="5" name="TextBox 4"/>
          <p:cNvSpPr txBox="1"/>
          <p:nvPr/>
        </p:nvSpPr>
        <p:spPr>
          <a:xfrm>
            <a:off x="4495800" y="7010400"/>
            <a:ext cx="7162800" cy="9787295"/>
          </a:xfrm>
          <a:prstGeom prst="rect">
            <a:avLst/>
          </a:prstGeom>
          <a:solidFill>
            <a:schemeClr val="accent4">
              <a:lumMod val="20000"/>
              <a:lumOff val="80000"/>
            </a:schemeClr>
          </a:solidFill>
        </p:spPr>
        <p:txBody>
          <a:bodyPr wrap="square" rtlCol="0">
            <a:spAutoFit/>
          </a:bodyPr>
          <a:lstStyle/>
          <a:p>
            <a:r>
              <a:rPr lang="en-US" dirty="0"/>
              <a:t>http://www.biblestudy.org/bibleref/meaning-of-numbers-in-bible/3.html</a:t>
            </a:r>
          </a:p>
          <a:p>
            <a:r>
              <a:rPr lang="en-US" dirty="0" smtClean="0"/>
              <a:t>Biblical </a:t>
            </a:r>
            <a:r>
              <a:rPr lang="en-US" dirty="0"/>
              <a:t>Meaning of </a:t>
            </a:r>
            <a:r>
              <a:rPr lang="en-US" dirty="0" smtClean="0"/>
              <a:t>Numbers  (July 20/18)</a:t>
            </a:r>
            <a:endParaRPr lang="en-US" dirty="0"/>
          </a:p>
          <a:p>
            <a:r>
              <a:rPr lang="en-US" dirty="0">
                <a:hlinkClick r:id="rId4"/>
              </a:rPr>
              <a:t>1</a:t>
            </a:r>
            <a:r>
              <a:rPr lang="en-US" dirty="0"/>
              <a:t>   -   </a:t>
            </a:r>
            <a:r>
              <a:rPr lang="en-US" dirty="0">
                <a:hlinkClick r:id="rId5"/>
              </a:rPr>
              <a:t>2</a:t>
            </a:r>
            <a:r>
              <a:rPr lang="en-US" dirty="0"/>
              <a:t>   -   </a:t>
            </a:r>
            <a:r>
              <a:rPr lang="en-US" dirty="0">
                <a:hlinkClick r:id="rId6"/>
              </a:rPr>
              <a:t>3</a:t>
            </a:r>
            <a:r>
              <a:rPr lang="en-US" dirty="0"/>
              <a:t>   -   </a:t>
            </a:r>
            <a:r>
              <a:rPr lang="en-US" dirty="0">
                <a:hlinkClick r:id="rId7"/>
              </a:rPr>
              <a:t>4</a:t>
            </a:r>
            <a:r>
              <a:rPr lang="en-US" dirty="0"/>
              <a:t>   -   </a:t>
            </a:r>
            <a:r>
              <a:rPr lang="en-US" dirty="0">
                <a:hlinkClick r:id="rId8"/>
              </a:rPr>
              <a:t>5</a:t>
            </a:r>
            <a:r>
              <a:rPr lang="en-US" dirty="0"/>
              <a:t>   -   </a:t>
            </a:r>
            <a:r>
              <a:rPr lang="en-US" dirty="0">
                <a:hlinkClick r:id="rId9"/>
              </a:rPr>
              <a:t>6</a:t>
            </a:r>
            <a:r>
              <a:rPr lang="en-US" dirty="0"/>
              <a:t>   -   </a:t>
            </a:r>
            <a:r>
              <a:rPr lang="en-US" dirty="0">
                <a:hlinkClick r:id="rId10"/>
              </a:rPr>
              <a:t>7</a:t>
            </a:r>
            <a:r>
              <a:rPr lang="en-US" dirty="0"/>
              <a:t>   -   </a:t>
            </a:r>
            <a:r>
              <a:rPr lang="en-US" dirty="0">
                <a:hlinkClick r:id="rId11"/>
              </a:rPr>
              <a:t>8</a:t>
            </a:r>
            <a:r>
              <a:rPr lang="en-US" dirty="0"/>
              <a:t>   -   </a:t>
            </a:r>
            <a:r>
              <a:rPr lang="en-US" dirty="0">
                <a:hlinkClick r:id="rId12"/>
              </a:rPr>
              <a:t>9</a:t>
            </a:r>
            <a:endParaRPr lang="en-US" dirty="0"/>
          </a:p>
          <a:p>
            <a:r>
              <a:rPr lang="en-US" dirty="0">
                <a:hlinkClick r:id="rId13"/>
              </a:rPr>
              <a:t>10</a:t>
            </a:r>
            <a:r>
              <a:rPr lang="en-US" dirty="0"/>
              <a:t>   -   </a:t>
            </a:r>
            <a:r>
              <a:rPr lang="en-US" dirty="0">
                <a:hlinkClick r:id="rId14"/>
              </a:rPr>
              <a:t>11</a:t>
            </a:r>
            <a:r>
              <a:rPr lang="en-US" dirty="0"/>
              <a:t>   -   </a:t>
            </a:r>
            <a:r>
              <a:rPr lang="en-US" dirty="0">
                <a:hlinkClick r:id="rId15"/>
              </a:rPr>
              <a:t>12</a:t>
            </a:r>
            <a:r>
              <a:rPr lang="en-US" dirty="0"/>
              <a:t>   -   </a:t>
            </a:r>
            <a:r>
              <a:rPr lang="en-US" dirty="0">
                <a:hlinkClick r:id="rId16"/>
              </a:rPr>
              <a:t>13</a:t>
            </a:r>
            <a:r>
              <a:rPr lang="en-US" dirty="0"/>
              <a:t>   -   </a:t>
            </a:r>
            <a:r>
              <a:rPr lang="en-US" dirty="0">
                <a:hlinkClick r:id="rId17"/>
              </a:rPr>
              <a:t>14</a:t>
            </a:r>
            <a:r>
              <a:rPr lang="en-US" dirty="0"/>
              <a:t>   -   </a:t>
            </a:r>
            <a:r>
              <a:rPr lang="en-US" dirty="0">
                <a:hlinkClick r:id="rId18"/>
              </a:rPr>
              <a:t>15</a:t>
            </a:r>
            <a:r>
              <a:rPr lang="en-US" dirty="0"/>
              <a:t>   -   </a:t>
            </a:r>
            <a:r>
              <a:rPr lang="en-US" dirty="0">
                <a:hlinkClick r:id="rId19"/>
              </a:rPr>
              <a:t>16</a:t>
            </a:r>
            <a:r>
              <a:rPr lang="en-US" dirty="0"/>
              <a:t>   -   </a:t>
            </a:r>
            <a:r>
              <a:rPr lang="en-US" dirty="0">
                <a:hlinkClick r:id="rId20"/>
              </a:rPr>
              <a:t>17</a:t>
            </a:r>
            <a:endParaRPr lang="en-US" dirty="0"/>
          </a:p>
          <a:p>
            <a:r>
              <a:rPr lang="en-US" dirty="0">
                <a:hlinkClick r:id="rId21"/>
              </a:rPr>
              <a:t>18</a:t>
            </a:r>
            <a:r>
              <a:rPr lang="en-US" dirty="0"/>
              <a:t>   -   </a:t>
            </a:r>
            <a:r>
              <a:rPr lang="en-US" dirty="0">
                <a:hlinkClick r:id="rId22"/>
              </a:rPr>
              <a:t>19</a:t>
            </a:r>
            <a:r>
              <a:rPr lang="en-US" dirty="0"/>
              <a:t>   -   </a:t>
            </a:r>
            <a:r>
              <a:rPr lang="en-US" dirty="0">
                <a:hlinkClick r:id="rId22"/>
              </a:rPr>
              <a:t>20</a:t>
            </a:r>
            <a:r>
              <a:rPr lang="en-US" dirty="0"/>
              <a:t>   -   </a:t>
            </a:r>
            <a:r>
              <a:rPr lang="en-US" dirty="0">
                <a:hlinkClick r:id="rId23"/>
              </a:rPr>
              <a:t>21</a:t>
            </a:r>
            <a:r>
              <a:rPr lang="en-US" dirty="0"/>
              <a:t>   -   </a:t>
            </a:r>
            <a:r>
              <a:rPr lang="en-US" dirty="0">
                <a:hlinkClick r:id="rId24"/>
              </a:rPr>
              <a:t>22</a:t>
            </a:r>
            <a:r>
              <a:rPr lang="en-US" dirty="0"/>
              <a:t>   -   </a:t>
            </a:r>
            <a:r>
              <a:rPr lang="en-US" dirty="0">
                <a:hlinkClick r:id="rId25"/>
              </a:rPr>
              <a:t>23</a:t>
            </a:r>
            <a:r>
              <a:rPr lang="en-US" dirty="0"/>
              <a:t>   -   </a:t>
            </a:r>
            <a:r>
              <a:rPr lang="en-US" dirty="0">
                <a:hlinkClick r:id="rId26"/>
              </a:rPr>
              <a:t>24</a:t>
            </a:r>
            <a:r>
              <a:rPr lang="en-US" dirty="0"/>
              <a:t>   -   </a:t>
            </a:r>
            <a:r>
              <a:rPr lang="en-US" dirty="0">
                <a:hlinkClick r:id="rId27"/>
              </a:rPr>
              <a:t>25</a:t>
            </a:r>
            <a:endParaRPr lang="en-US" dirty="0"/>
          </a:p>
          <a:p>
            <a:r>
              <a:rPr lang="en-US" dirty="0">
                <a:hlinkClick r:id="rId27"/>
              </a:rPr>
              <a:t>27</a:t>
            </a:r>
            <a:r>
              <a:rPr lang="en-US" dirty="0"/>
              <a:t>   -   </a:t>
            </a:r>
            <a:r>
              <a:rPr lang="en-US" dirty="0">
                <a:hlinkClick r:id="rId27"/>
              </a:rPr>
              <a:t>28</a:t>
            </a:r>
            <a:r>
              <a:rPr lang="en-US" dirty="0"/>
              <a:t>   -   </a:t>
            </a:r>
            <a:r>
              <a:rPr lang="en-US" dirty="0">
                <a:hlinkClick r:id="rId27"/>
              </a:rPr>
              <a:t>29</a:t>
            </a:r>
            <a:r>
              <a:rPr lang="en-US" dirty="0"/>
              <a:t>   -   </a:t>
            </a:r>
            <a:r>
              <a:rPr lang="en-US" dirty="0">
                <a:hlinkClick r:id="rId28"/>
              </a:rPr>
              <a:t>30</a:t>
            </a:r>
            <a:r>
              <a:rPr lang="en-US" dirty="0"/>
              <a:t>   -   </a:t>
            </a:r>
            <a:r>
              <a:rPr lang="en-US" dirty="0">
                <a:hlinkClick r:id="rId28"/>
              </a:rPr>
              <a:t>31</a:t>
            </a:r>
            <a:r>
              <a:rPr lang="en-US" dirty="0"/>
              <a:t>   -   </a:t>
            </a:r>
            <a:r>
              <a:rPr lang="en-US" dirty="0">
                <a:hlinkClick r:id="rId29"/>
              </a:rPr>
              <a:t>33</a:t>
            </a:r>
            <a:r>
              <a:rPr lang="en-US" dirty="0"/>
              <a:t>   -   </a:t>
            </a:r>
            <a:r>
              <a:rPr lang="en-US" dirty="0">
                <a:hlinkClick r:id="rId29"/>
              </a:rPr>
              <a:t>34</a:t>
            </a:r>
            <a:r>
              <a:rPr lang="en-US" dirty="0"/>
              <a:t>   -   </a:t>
            </a:r>
            <a:r>
              <a:rPr lang="en-US" dirty="0">
                <a:hlinkClick r:id="rId30"/>
              </a:rPr>
              <a:t>40</a:t>
            </a:r>
            <a:endParaRPr lang="en-US" dirty="0"/>
          </a:p>
          <a:p>
            <a:r>
              <a:rPr lang="en-US" dirty="0">
                <a:hlinkClick r:id="rId31"/>
              </a:rPr>
              <a:t>42</a:t>
            </a:r>
            <a:r>
              <a:rPr lang="en-US" dirty="0"/>
              <a:t>   -   </a:t>
            </a:r>
            <a:r>
              <a:rPr lang="en-US" dirty="0">
                <a:hlinkClick r:id="rId25"/>
              </a:rPr>
              <a:t>44</a:t>
            </a:r>
            <a:r>
              <a:rPr lang="en-US" dirty="0"/>
              <a:t>   -   </a:t>
            </a:r>
            <a:r>
              <a:rPr lang="en-US" dirty="0">
                <a:hlinkClick r:id="rId32"/>
              </a:rPr>
              <a:t>50</a:t>
            </a:r>
            <a:r>
              <a:rPr lang="en-US" dirty="0"/>
              <a:t>   -   </a:t>
            </a:r>
            <a:r>
              <a:rPr lang="en-US" dirty="0">
                <a:hlinkClick r:id="rId32"/>
              </a:rPr>
              <a:t>65</a:t>
            </a:r>
            <a:r>
              <a:rPr lang="en-US" dirty="0"/>
              <a:t>   -   </a:t>
            </a:r>
            <a:r>
              <a:rPr lang="en-US" dirty="0">
                <a:hlinkClick r:id="rId33"/>
              </a:rPr>
              <a:t>70</a:t>
            </a:r>
            <a:r>
              <a:rPr lang="en-US" dirty="0"/>
              <a:t>   -   </a:t>
            </a:r>
            <a:r>
              <a:rPr lang="en-US" dirty="0">
                <a:hlinkClick r:id="rId34"/>
              </a:rPr>
              <a:t>120</a:t>
            </a:r>
            <a:r>
              <a:rPr lang="en-US" dirty="0"/>
              <a:t>   -   </a:t>
            </a:r>
            <a:r>
              <a:rPr lang="en-US" dirty="0">
                <a:hlinkClick r:id="rId35"/>
              </a:rPr>
              <a:t>153</a:t>
            </a:r>
            <a:r>
              <a:rPr lang="en-US" dirty="0"/>
              <a:t>   -   </a:t>
            </a:r>
            <a:r>
              <a:rPr lang="en-US" dirty="0">
                <a:hlinkClick r:id="rId36"/>
              </a:rPr>
              <a:t>200</a:t>
            </a:r>
            <a:endParaRPr lang="en-US" dirty="0"/>
          </a:p>
          <a:p>
            <a:r>
              <a:rPr lang="en-US" dirty="0">
                <a:hlinkClick r:id="rId36"/>
              </a:rPr>
              <a:t>390</a:t>
            </a:r>
            <a:r>
              <a:rPr lang="en-US" dirty="0"/>
              <a:t>   -   </a:t>
            </a:r>
            <a:r>
              <a:rPr lang="en-US" dirty="0">
                <a:hlinkClick r:id="rId37"/>
              </a:rPr>
              <a:t>400</a:t>
            </a:r>
            <a:r>
              <a:rPr lang="en-US" dirty="0"/>
              <a:t>   -   </a:t>
            </a:r>
            <a:r>
              <a:rPr lang="en-US" dirty="0">
                <a:hlinkClick r:id="rId37"/>
              </a:rPr>
              <a:t>430</a:t>
            </a:r>
            <a:r>
              <a:rPr lang="en-US" dirty="0"/>
              <a:t>   -   </a:t>
            </a:r>
            <a:r>
              <a:rPr lang="en-US" dirty="0">
                <a:hlinkClick r:id="rId25"/>
              </a:rPr>
              <a:t>444</a:t>
            </a:r>
            <a:r>
              <a:rPr lang="en-US" dirty="0"/>
              <a:t>   -   </a:t>
            </a:r>
            <a:r>
              <a:rPr lang="en-US" dirty="0">
                <a:hlinkClick r:id="rId38"/>
              </a:rPr>
              <a:t>490</a:t>
            </a:r>
            <a:r>
              <a:rPr lang="en-US" dirty="0"/>
              <a:t>   -   </a:t>
            </a:r>
            <a:r>
              <a:rPr lang="en-US" dirty="0">
                <a:hlinkClick r:id="rId39"/>
              </a:rPr>
              <a:t>666</a:t>
            </a:r>
            <a:r>
              <a:rPr lang="en-US" dirty="0"/>
              <a:t>   -   </a:t>
            </a:r>
            <a:r>
              <a:rPr lang="en-US" dirty="0">
                <a:hlinkClick r:id="rId25"/>
              </a:rPr>
              <a:t>1000</a:t>
            </a:r>
            <a:r>
              <a:rPr lang="en-US" dirty="0"/>
              <a:t/>
            </a:r>
            <a:br>
              <a:rPr lang="en-US" dirty="0"/>
            </a:br>
            <a:endParaRPr lang="en-US" dirty="0"/>
          </a:p>
          <a:p>
            <a:r>
              <a:rPr lang="en-US" b="1" dirty="0"/>
              <a:t>The Meaning of Numbers: The Number 3</a:t>
            </a:r>
          </a:p>
          <a:p>
            <a:r>
              <a:rPr lang="en-US" dirty="0"/>
              <a:t>The number 3 is used 467 times in the Bible. It pictures completeness, though to a lesser degree than 7. The meaning of this number derives from the fact that it is the first of four spiritually perfect numerals (the others being 7, 10 and 12). The 3 righteous patriarchs before the flood were Abel, Enoch and Noah. After the deluge there was the righteous "fathers" Abraham, Isaac and Jacob (later renamed Israel). </a:t>
            </a:r>
          </a:p>
          <a:p>
            <a:r>
              <a:rPr lang="en-US" dirty="0"/>
              <a:t>There are 27 books in the New Testament, which is 3x3x3, or completeness to the third </a:t>
            </a:r>
            <a:r>
              <a:rPr lang="en-US" dirty="0" err="1"/>
              <a:t>power.Jesus</a:t>
            </a:r>
            <a:r>
              <a:rPr lang="en-US" dirty="0"/>
              <a:t> prayed three times in the Garden of Gethsemane before His arrest. He was placed on the cross at the 3rd hour of the day (9 a.m.) and died at the 9th hour (3 p.m.). There were 3 hours of darkness that covered the land while Jesus was suffering on the cross from the 6th hour to the 9th hour. Three is the number of resurrection. Christ was dead for three full days and three full nights, a total of 72 hours, before being resurrected on Saturday, April 8, just before sunset.</a:t>
            </a:r>
          </a:p>
          <a:p>
            <a:r>
              <a:rPr lang="en-US" b="1" dirty="0"/>
              <a:t>Appearances of the number three</a:t>
            </a:r>
          </a:p>
          <a:p>
            <a:r>
              <a:rPr lang="en-US" dirty="0"/>
              <a:t>There were only three individuals who witnessed Jesus' transfiguration on Mount Hermon. Those who saw Jesus' glory on the mount were John, Peter and James. </a:t>
            </a:r>
          </a:p>
          <a:p>
            <a:r>
              <a:rPr lang="en-US" dirty="0"/>
              <a:t>The apostle Paul was an exceptionally well educated person. In three different occasions he quotes directly from Greek poets (Acts 17:28, 1Corinthians 15:33 and Titus 1:12). He also was privileged to visit the location of God's throne, which is in the third heaven (2Corinthians 12:2 - 4).</a:t>
            </a:r>
          </a:p>
          <a:p>
            <a:endParaRPr lang="en-US" dirty="0"/>
          </a:p>
        </p:txBody>
      </p:sp>
      <p:sp>
        <p:nvSpPr>
          <p:cNvPr id="6" name="Content Placeholder 3"/>
          <p:cNvSpPr txBox="1">
            <a:spLocks/>
          </p:cNvSpPr>
          <p:nvPr/>
        </p:nvSpPr>
        <p:spPr>
          <a:xfrm>
            <a:off x="787400" y="1600200"/>
            <a:ext cx="10871200" cy="5029200"/>
          </a:xfrm>
          <a:prstGeom prst="rect">
            <a:avLst/>
          </a:prstGeom>
          <a:noFill/>
        </p:spPr>
        <p:txBody>
          <a:bodyPr vert="horz">
            <a:normAutofit/>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dirty="0" smtClean="0">
                <a:solidFill>
                  <a:srgbClr val="002060"/>
                </a:solidFill>
              </a:rPr>
              <a:t>The Scriptures speak of some very special numbers which </a:t>
            </a:r>
            <a:br>
              <a:rPr lang="en-US" dirty="0" smtClean="0">
                <a:solidFill>
                  <a:srgbClr val="002060"/>
                </a:solidFill>
              </a:rPr>
            </a:br>
            <a:r>
              <a:rPr lang="en-US" dirty="0" smtClean="0">
                <a:solidFill>
                  <a:srgbClr val="002060"/>
                </a:solidFill>
              </a:rPr>
              <a:t>are significant for Yahuah’s purposes.  </a:t>
            </a:r>
            <a:r>
              <a:rPr lang="en-US" u="sng" dirty="0" smtClean="0">
                <a:solidFill>
                  <a:srgbClr val="002060"/>
                </a:solidFill>
              </a:rPr>
              <a:t>Some</a:t>
            </a:r>
            <a:r>
              <a:rPr lang="en-US" dirty="0" smtClean="0">
                <a:solidFill>
                  <a:srgbClr val="002060"/>
                </a:solidFill>
              </a:rPr>
              <a:t> examples are: </a:t>
            </a:r>
          </a:p>
          <a:p>
            <a:pPr marL="0" indent="0">
              <a:buFont typeface="Wingdings"/>
              <a:buNone/>
            </a:pPr>
            <a:endParaRPr lang="en-US" sz="1100" dirty="0" smtClean="0">
              <a:solidFill>
                <a:srgbClr val="002060"/>
              </a:solidFill>
            </a:endParaRPr>
          </a:p>
          <a:p>
            <a:pPr marL="0" indent="0" algn="ctr">
              <a:buClr>
                <a:srgbClr val="7030A0"/>
              </a:buClr>
              <a:buSzPct val="80000"/>
              <a:buNone/>
            </a:pPr>
            <a:r>
              <a:rPr lang="en-US" dirty="0" smtClean="0">
                <a:solidFill>
                  <a:srgbClr val="002060"/>
                </a:solidFill>
              </a:rPr>
              <a:t>1	2	3	4	7	10	12	24	30	40	42</a:t>
            </a:r>
          </a:p>
          <a:p>
            <a:pPr marL="0" indent="0">
              <a:buClr>
                <a:srgbClr val="7030A0"/>
              </a:buClr>
              <a:buSzPct val="80000"/>
              <a:buNone/>
            </a:pPr>
            <a:endParaRPr lang="en-US" sz="1400" dirty="0" smtClean="0">
              <a:solidFill>
                <a:srgbClr val="002060"/>
              </a:solidFill>
            </a:endParaRPr>
          </a:p>
          <a:p>
            <a:pPr marL="0" indent="0" algn="ctr">
              <a:buClr>
                <a:srgbClr val="7030A0"/>
              </a:buClr>
              <a:buSzPct val="80000"/>
              <a:buNone/>
            </a:pPr>
            <a:r>
              <a:rPr lang="en-US" dirty="0" smtClean="0">
                <a:solidFill>
                  <a:srgbClr val="002060"/>
                </a:solidFill>
              </a:rPr>
              <a:t>50  	70	100	  120     400     430     490	     1000    </a:t>
            </a:r>
            <a:endParaRPr lang="en-US" b="1" dirty="0" smtClean="0">
              <a:ln w="1905"/>
              <a:solidFill>
                <a:srgbClr val="002060"/>
              </a:solidFill>
              <a:effectLst>
                <a:innerShdw blurRad="69850" dist="43180" dir="5400000">
                  <a:srgbClr val="000000">
                    <a:alpha val="65000"/>
                  </a:srgbClr>
                </a:innerShdw>
              </a:effectLst>
            </a:endParaRPr>
          </a:p>
          <a:p>
            <a:pPr marL="0" indent="0" algn="ctr">
              <a:buClr>
                <a:srgbClr val="7030A0"/>
              </a:buClr>
              <a:buSzPct val="80000"/>
              <a:buNone/>
            </a:pPr>
            <a:r>
              <a:rPr lang="en-US" sz="4400" b="1" dirty="0" smtClean="0">
                <a:ln w="1905">
                  <a:solidFill>
                    <a:srgbClr val="8E002F"/>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innerShdw blurRad="69850" dist="43180" dir="5400000">
                    <a:srgbClr val="000000">
                      <a:alpha val="65000"/>
                    </a:srgbClr>
                  </a:innerShdw>
                </a:effectLst>
              </a:rPr>
              <a:t>And … 144,000!</a:t>
            </a:r>
          </a:p>
          <a:p>
            <a:pPr marL="0" indent="0">
              <a:buClr>
                <a:srgbClr val="7030A0"/>
              </a:buClr>
              <a:buSzPct val="80000"/>
              <a:buNone/>
            </a:pP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C</a:t>
            </a:r>
            <a:r>
              <a:rPr lang="en-US" sz="43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onsider</a:t>
            </a: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 these numbers:  ~27.3   &amp;   ~29.5</a:t>
            </a:r>
          </a:p>
          <a:p>
            <a:pPr marL="0" indent="0">
              <a:buClr>
                <a:srgbClr val="7030A0"/>
              </a:buClr>
              <a:buSzPct val="80000"/>
              <a:buNone/>
            </a:pP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Are they part of Yahuah’s numbering system?</a:t>
            </a:r>
          </a:p>
        </p:txBody>
      </p:sp>
      <p:pic>
        <p:nvPicPr>
          <p:cNvPr id="1027" name="Picture 3" descr="C:\Users\Rae\Desktop\Art on Desktop - 1\All white man clip art\3d white people\png\ques mark man 2 png.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587037" y="4111784"/>
            <a:ext cx="2138363" cy="2513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1662" y="17526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745864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wipe(left)">
                                      <p:cBhvr>
                                        <p:cTn id="12" dur="2250"/>
                                        <p:tgtEl>
                                          <p:spTgt spid="6">
                                            <p:txEl>
                                              <p:pRg st="5" end="5"/>
                                            </p:txEl>
                                          </p:spTgt>
                                        </p:tgtEl>
                                      </p:cBhvr>
                                    </p:animEffect>
                                  </p:childTnLst>
                                </p:cTn>
                              </p:par>
                            </p:childTnLst>
                          </p:cTn>
                        </p:par>
                        <p:par>
                          <p:cTn id="13" fill="hold">
                            <p:stCondLst>
                              <p:cond delay="2250"/>
                            </p:stCondLst>
                            <p:childTnLst>
                              <p:par>
                                <p:cTn id="14" presetID="22" presetClass="entr" presetSubtype="8" fill="hold" nodeType="afterEffect">
                                  <p:stCondLst>
                                    <p:cond delay="100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wipe(left)">
                                      <p:cBhvr>
                                        <p:cTn id="16" dur="2000"/>
                                        <p:tgtEl>
                                          <p:spTgt spid="6">
                                            <p:txEl>
                                              <p:pRg st="6" end="6"/>
                                            </p:txEl>
                                          </p:spTgt>
                                        </p:tgtEl>
                                      </p:cBhvr>
                                    </p:animEffect>
                                  </p:childTnLst>
                                </p:cTn>
                              </p:par>
                            </p:childTnLst>
                          </p:cTn>
                        </p:par>
                        <p:par>
                          <p:cTn id="17" fill="hold">
                            <p:stCondLst>
                              <p:cond delay="5250"/>
                            </p:stCondLst>
                            <p:childTnLst>
                              <p:par>
                                <p:cTn id="18" presetID="22" presetClass="entr" presetSubtype="8" fill="hold" nodeType="afterEffect">
                                  <p:stCondLst>
                                    <p:cond delay="100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wipe(left)">
                                      <p:cBhvr>
                                        <p:cTn id="20" dur="2000"/>
                                        <p:tgtEl>
                                          <p:spTgt spid="6">
                                            <p:txEl>
                                              <p:pRg st="7" end="7"/>
                                            </p:txEl>
                                          </p:spTgt>
                                        </p:tgtEl>
                                      </p:cBhvr>
                                    </p:animEffect>
                                  </p:childTnLst>
                                </p:cTn>
                              </p:par>
                              <p:par>
                                <p:cTn id="21" presetID="22" presetClass="entr" presetSubtype="1" fill="hold" nodeType="withEffect">
                                  <p:stCondLst>
                                    <p:cond delay="1000"/>
                                  </p:stCondLst>
                                  <p:childTnLst>
                                    <p:set>
                                      <p:cBhvr>
                                        <p:cTn id="22" dur="1" fill="hold">
                                          <p:stCondLst>
                                            <p:cond delay="0"/>
                                          </p:stCondLst>
                                        </p:cTn>
                                        <p:tgtEl>
                                          <p:spTgt spid="1027"/>
                                        </p:tgtEl>
                                        <p:attrNameLst>
                                          <p:attrName>style.visibility</p:attrName>
                                        </p:attrNameLst>
                                      </p:cBhvr>
                                      <p:to>
                                        <p:strVal val="visible"/>
                                      </p:to>
                                    </p:set>
                                    <p:animEffect transition="in" filter="wipe(up)">
                                      <p:cBhvr>
                                        <p:cTn id="2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000">
              <a:srgbClr val="008080"/>
            </a:gs>
            <a:gs pos="90000">
              <a:srgbClr val="008080"/>
            </a:gs>
            <a:gs pos="39000">
              <a:srgbClr val="C4D6EB"/>
            </a:gs>
            <a:gs pos="55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123" name="Picture 3" descr="C:\Users\Rae\Desktop\lunar month flat ear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0" y="2507"/>
            <a:ext cx="8534400" cy="498090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11201400" y="6352507"/>
            <a:ext cx="863600" cy="368969"/>
          </a:xfrm>
        </p:spPr>
        <p:txBody>
          <a:bodyPr>
            <a:normAutofit/>
          </a:bodyPr>
          <a:lstStyle/>
          <a:p>
            <a:fld id="{AA4C6552-42F6-43F2-A3FB-E92E8C09004E}" type="slidenum">
              <a:rPr lang="en-US" sz="1800" smtClean="0"/>
              <a:pPr/>
              <a:t>19</a:t>
            </a:fld>
            <a:endParaRPr lang="en-US" dirty="0"/>
          </a:p>
        </p:txBody>
      </p:sp>
      <p:sp>
        <p:nvSpPr>
          <p:cNvPr id="10" name="Title 1"/>
          <p:cNvSpPr txBox="1">
            <a:spLocks/>
          </p:cNvSpPr>
          <p:nvPr/>
        </p:nvSpPr>
        <p:spPr>
          <a:xfrm>
            <a:off x="304800" y="228601"/>
            <a:ext cx="4419600" cy="6362699"/>
          </a:xfrm>
          <a:prstGeom prst="rect">
            <a:avLst/>
          </a:prstGeom>
          <a:gradFill>
            <a:gsLst>
              <a:gs pos="7000">
                <a:schemeClr val="accent2">
                  <a:lumMod val="20000"/>
                  <a:lumOff val="80000"/>
                </a:schemeClr>
              </a:gs>
              <a:gs pos="51000">
                <a:srgbClr val="C4D6EB"/>
              </a:gs>
              <a:gs pos="85000">
                <a:srgbClr val="FFEBFA"/>
              </a:gs>
            </a:gsLst>
            <a:lin ang="5400000" scaled="0"/>
          </a:gradFill>
          <a:scene3d>
            <a:camera prst="orthographicFront"/>
            <a:lightRig rig="flat" dir="tl">
              <a:rot lat="0" lon="0" rev="6600000"/>
            </a:lightRig>
          </a:scene3d>
          <a:sp3d>
            <a:bevelT w="114300" prst="artDeco"/>
          </a:sp3d>
        </p:spPr>
        <p:txBody>
          <a:bodyPr vert="horz" anchor="ctr">
            <a:norm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endParaRPr lang="en-US" sz="4800" b="1" dirty="0">
              <a:ln w="11430">
                <a:solidFill>
                  <a:srgbClr val="7030A0"/>
                </a:solidFill>
              </a:ln>
              <a:solidFill>
                <a:srgbClr val="FF5050"/>
              </a:solidFill>
              <a:effectLst>
                <a:outerShdw blurRad="50800" dist="39000" dir="5460000" algn="tl">
                  <a:srgbClr val="000000">
                    <a:alpha val="38000"/>
                  </a:srgbClr>
                </a:outerShdw>
              </a:effectLst>
              <a:latin typeface="Arial Rounded MT Bold"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42784" y="228601"/>
            <a:ext cx="6792016" cy="6362699"/>
          </a:xfrm>
          <a:prstGeom prst="roundRect">
            <a:avLst>
              <a:gd name="adj" fmla="val 16667"/>
            </a:avLst>
          </a:prstGeom>
          <a:ln w="76200">
            <a:solidFill>
              <a:srgbClr val="00808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sp>
        <p:nvSpPr>
          <p:cNvPr id="7" name="Content Placeholder 3"/>
          <p:cNvSpPr>
            <a:spLocks noGrp="1"/>
          </p:cNvSpPr>
          <p:nvPr>
            <p:ph sz="quarter" idx="1"/>
          </p:nvPr>
        </p:nvSpPr>
        <p:spPr>
          <a:xfrm>
            <a:off x="457200" y="457200"/>
            <a:ext cx="4114800" cy="6096000"/>
          </a:xfrm>
        </p:spPr>
        <p:txBody>
          <a:bodyPr>
            <a:normAutofit fontScale="47500" lnSpcReduction="20000"/>
            <a:scene3d>
              <a:camera prst="orthographicFront"/>
              <a:lightRig rig="threePt" dir="t"/>
            </a:scene3d>
            <a:sp3d extrusionH="57150">
              <a:bevelT h="25400" prst="softRound"/>
            </a:sp3d>
          </a:bodyPr>
          <a:lstStyle/>
          <a:p>
            <a:pPr marL="0" indent="0">
              <a:buNone/>
            </a:pPr>
            <a:endParaRPr lang="en-US" sz="500" b="1" dirty="0" smtClean="0">
              <a:ln w="1905"/>
              <a:solidFill>
                <a:schemeClr val="accent4">
                  <a:lumMod val="75000"/>
                </a:schemeClr>
              </a:solidFill>
              <a:effectLst>
                <a:innerShdw blurRad="69850" dist="43180" dir="5400000">
                  <a:srgbClr val="000000">
                    <a:alpha val="65000"/>
                  </a:srgbClr>
                </a:innerShdw>
              </a:effectLst>
            </a:endParaRPr>
          </a:p>
          <a:p>
            <a:pPr marL="0" indent="0" algn="ctr">
              <a:buNone/>
            </a:pPr>
            <a:r>
              <a:rPr lang="en-US" sz="6500" b="1" dirty="0" smtClean="0">
                <a:ln w="1905">
                  <a:solidFill>
                    <a:srgbClr val="002060"/>
                  </a:solidFill>
                </a:ln>
                <a:solidFill>
                  <a:srgbClr val="00B050"/>
                </a:solidFill>
                <a:effectLst>
                  <a:innerShdw blurRad="69850" dist="43180" dir="5400000">
                    <a:srgbClr val="000000">
                      <a:alpha val="65000"/>
                    </a:srgbClr>
                  </a:innerShdw>
                </a:effectLst>
              </a:rPr>
              <a:t>1)  Sidereal Month:</a:t>
            </a:r>
            <a:r>
              <a:rPr lang="en-US" sz="5600" b="1" dirty="0" smtClean="0">
                <a:ln w="1905">
                  <a:solidFill>
                    <a:srgbClr val="002060"/>
                  </a:solidFill>
                </a:ln>
                <a:solidFill>
                  <a:srgbClr val="00B050"/>
                </a:solidFill>
                <a:effectLst>
                  <a:innerShdw blurRad="69850" dist="43180" dir="5400000">
                    <a:srgbClr val="000000">
                      <a:alpha val="65000"/>
                    </a:srgbClr>
                  </a:innerShdw>
                </a:effectLst>
              </a:rPr>
              <a:t/>
            </a:r>
            <a:br>
              <a:rPr lang="en-US" sz="5600" b="1" dirty="0" smtClean="0">
                <a:ln w="1905">
                  <a:solidFill>
                    <a:srgbClr val="002060"/>
                  </a:solidFill>
                </a:ln>
                <a:solidFill>
                  <a:srgbClr val="00B050"/>
                </a:solidFill>
                <a:effectLst>
                  <a:innerShdw blurRad="69850" dist="43180" dir="5400000">
                    <a:srgbClr val="000000">
                      <a:alpha val="65000"/>
                    </a:srgbClr>
                  </a:innerShdw>
                </a:effectLst>
              </a:rPr>
            </a:br>
            <a:r>
              <a:rPr lang="en-US" sz="5600" b="1" dirty="0" smtClean="0">
                <a:ln w="1905">
                  <a:solidFill>
                    <a:srgbClr val="002060"/>
                  </a:solidFill>
                </a:ln>
                <a:solidFill>
                  <a:srgbClr val="00B050"/>
                </a:solidFill>
                <a:effectLst>
                  <a:innerShdw blurRad="69850" dist="43180" dir="5400000">
                    <a:srgbClr val="000000">
                      <a:alpha val="65000"/>
                    </a:srgbClr>
                  </a:innerShdw>
                </a:effectLst>
              </a:rPr>
              <a:t>    </a:t>
            </a:r>
            <a:r>
              <a:rPr lang="en-US" sz="4200" b="1" dirty="0" smtClean="0">
                <a:ln w="1905">
                  <a:solidFill>
                    <a:sysClr val="windowText" lastClr="000000"/>
                  </a:solidFill>
                </a:ln>
                <a:solidFill>
                  <a:srgbClr val="00B050"/>
                </a:solidFill>
                <a:effectLst>
                  <a:innerShdw blurRad="69850" dist="43180" dir="5400000">
                    <a:srgbClr val="000000">
                      <a:alpha val="65000"/>
                    </a:srgbClr>
                  </a:innerShdw>
                </a:effectLst>
              </a:rPr>
              <a:t>(</a:t>
            </a:r>
            <a:r>
              <a:rPr lang="en-US" sz="4200" b="1" dirty="0">
                <a:ln w="1905">
                  <a:solidFill>
                    <a:sysClr val="windowText" lastClr="000000"/>
                  </a:solidFill>
                </a:ln>
                <a:solidFill>
                  <a:srgbClr val="00B050"/>
                </a:solidFill>
                <a:effectLst>
                  <a:innerShdw blurRad="69850" dist="43180" dir="5400000">
                    <a:srgbClr val="000000">
                      <a:alpha val="65000"/>
                    </a:srgbClr>
                  </a:innerShdw>
                </a:effectLst>
              </a:rPr>
              <a:t>aligns with the </a:t>
            </a:r>
            <a:r>
              <a:rPr lang="en-US" sz="4200" b="1" u="sng" dirty="0">
                <a:ln w="1905">
                  <a:solidFill>
                    <a:sysClr val="windowText" lastClr="000000"/>
                  </a:solidFill>
                </a:ln>
                <a:solidFill>
                  <a:srgbClr val="00B050"/>
                </a:solidFill>
                <a:effectLst>
                  <a:innerShdw blurRad="69850" dist="43180" dir="5400000">
                    <a:srgbClr val="000000">
                      <a:alpha val="65000"/>
                    </a:srgbClr>
                  </a:innerShdw>
                </a:effectLst>
              </a:rPr>
              <a:t>stars</a:t>
            </a:r>
            <a:r>
              <a:rPr lang="en-US" sz="4200" b="1" dirty="0">
                <a:ln w="1905">
                  <a:solidFill>
                    <a:sysClr val="windowText" lastClr="000000"/>
                  </a:solidFill>
                </a:ln>
                <a:solidFill>
                  <a:srgbClr val="00B050"/>
                </a:solidFill>
                <a:effectLst>
                  <a:innerShdw blurRad="69850" dist="43180" dir="5400000">
                    <a:srgbClr val="000000">
                      <a:alpha val="65000"/>
                    </a:srgbClr>
                  </a:innerShdw>
                </a:effectLst>
              </a:rPr>
              <a:t>)</a:t>
            </a:r>
            <a:endParaRPr lang="en-US" sz="4200" b="1" dirty="0" smtClean="0">
              <a:ln w="1905">
                <a:solidFill>
                  <a:srgbClr val="002060"/>
                </a:solidFill>
              </a:ln>
              <a:solidFill>
                <a:srgbClr val="00B050"/>
              </a:solidFill>
              <a:effectLst>
                <a:innerShdw blurRad="69850" dist="43180" dir="5400000">
                  <a:srgbClr val="000000">
                    <a:alpha val="65000"/>
                  </a:srgbClr>
                </a:innerShdw>
              </a:effectLst>
            </a:endParaRPr>
          </a:p>
          <a:p>
            <a:pPr>
              <a:lnSpc>
                <a:spcPct val="120000"/>
              </a:lnSpc>
              <a:buFont typeface="Wingdings" pitchFamily="2" charset="2"/>
              <a:buChar char="§"/>
            </a:pPr>
            <a:r>
              <a:rPr lang="en-US" sz="5100" b="1" dirty="0" smtClean="0">
                <a:ln w="1905">
                  <a:solidFill>
                    <a:sysClr val="windowText" lastClr="000000"/>
                  </a:solidFill>
                </a:ln>
                <a:solidFill>
                  <a:srgbClr val="00B050"/>
                </a:solidFill>
                <a:effectLst>
                  <a:innerShdw blurRad="69850" dist="43180" dir="5400000">
                    <a:srgbClr val="000000">
                      <a:alpha val="65000"/>
                    </a:srgbClr>
                  </a:innerShdw>
                </a:effectLst>
              </a:rPr>
              <a:t>The time it takes for the moon to complete one orbit of Earth;</a:t>
            </a:r>
            <a:br>
              <a:rPr lang="en-US" sz="5100" b="1" dirty="0" smtClean="0">
                <a:ln w="1905">
                  <a:solidFill>
                    <a:sysClr val="windowText" lastClr="000000"/>
                  </a:solidFill>
                </a:ln>
                <a:solidFill>
                  <a:srgbClr val="00B050"/>
                </a:solidFill>
                <a:effectLst>
                  <a:innerShdw blurRad="69850" dist="43180" dir="5400000">
                    <a:srgbClr val="000000">
                      <a:alpha val="65000"/>
                    </a:srgbClr>
                  </a:innerShdw>
                </a:effectLst>
              </a:rPr>
            </a:br>
            <a:r>
              <a:rPr lang="en-US" sz="5100" b="1" dirty="0" smtClean="0">
                <a:ln w="1905">
                  <a:solidFill>
                    <a:sysClr val="windowText" lastClr="000000"/>
                  </a:solidFill>
                </a:ln>
                <a:solidFill>
                  <a:srgbClr val="00B050"/>
                </a:solidFill>
                <a:effectLst>
                  <a:innerShdw blurRad="69850" dist="43180" dir="5400000">
                    <a:srgbClr val="000000">
                      <a:alpha val="65000"/>
                    </a:srgbClr>
                  </a:innerShdw>
                </a:effectLst>
              </a:rPr>
              <a:t>an average of 27.3 days</a:t>
            </a:r>
            <a:r>
              <a:rPr lang="en-US" sz="4400" b="1" dirty="0" smtClean="0">
                <a:ln w="1905">
                  <a:solidFill>
                    <a:sysClr val="windowText" lastClr="000000"/>
                  </a:solidFill>
                </a:ln>
                <a:solidFill>
                  <a:srgbClr val="00B050"/>
                </a:solidFill>
                <a:effectLst>
                  <a:innerShdw blurRad="69850" dist="43180" dir="5400000">
                    <a:srgbClr val="000000">
                      <a:alpha val="65000"/>
                    </a:srgbClr>
                  </a:innerShdw>
                </a:effectLst>
              </a:rPr>
              <a:t>.</a:t>
            </a:r>
            <a:br>
              <a:rPr lang="en-US" sz="4400" b="1" dirty="0" smtClean="0">
                <a:ln w="1905">
                  <a:solidFill>
                    <a:sysClr val="windowText" lastClr="000000"/>
                  </a:solidFill>
                </a:ln>
                <a:solidFill>
                  <a:srgbClr val="00B050"/>
                </a:solidFill>
                <a:effectLst>
                  <a:innerShdw blurRad="69850" dist="43180" dir="5400000">
                    <a:srgbClr val="000000">
                      <a:alpha val="65000"/>
                    </a:srgbClr>
                  </a:innerShdw>
                </a:effectLst>
              </a:rPr>
            </a:br>
            <a:endParaRPr lang="en-US" sz="4400" b="1" dirty="0" smtClean="0">
              <a:ln w="1905">
                <a:solidFill>
                  <a:sysClr val="windowText" lastClr="000000"/>
                </a:solidFill>
              </a:ln>
              <a:solidFill>
                <a:srgbClr val="00B050"/>
              </a:solidFill>
              <a:effectLst>
                <a:innerShdw blurRad="69850" dist="43180" dir="5400000">
                  <a:srgbClr val="000000">
                    <a:alpha val="65000"/>
                  </a:srgbClr>
                </a:innerShdw>
              </a:effectLst>
            </a:endParaRPr>
          </a:p>
          <a:p>
            <a:pPr marL="0" indent="0">
              <a:buNone/>
            </a:pPr>
            <a:endParaRPr lang="en-US" sz="1400" b="1" dirty="0" smtClean="0">
              <a:ln w="1905"/>
              <a:solidFill>
                <a:srgbClr val="002060"/>
              </a:solidFill>
              <a:effectLst>
                <a:innerShdw blurRad="69850" dist="43180" dir="5400000">
                  <a:srgbClr val="000000">
                    <a:alpha val="65000"/>
                  </a:srgbClr>
                </a:innerShdw>
              </a:effectLst>
            </a:endParaRPr>
          </a:p>
          <a:p>
            <a:pPr marL="0" indent="0" algn="ctr">
              <a:buNone/>
            </a:pPr>
            <a:r>
              <a:rPr lang="en-US" sz="6500" b="1" dirty="0" smtClean="0">
                <a:ln w="1905">
                  <a:solidFill>
                    <a:srgbClr val="002060"/>
                  </a:solidFill>
                </a:ln>
                <a:solidFill>
                  <a:srgbClr val="C00000"/>
                </a:solidFill>
                <a:effectLst>
                  <a:innerShdw blurRad="69850" dist="43180" dir="5400000">
                    <a:srgbClr val="000000">
                      <a:alpha val="65000"/>
                    </a:srgbClr>
                  </a:innerShdw>
                </a:effectLst>
              </a:rPr>
              <a:t>2)  Synodic Month:</a:t>
            </a:r>
            <a:br>
              <a:rPr lang="en-US" sz="6500" b="1" dirty="0" smtClean="0">
                <a:ln w="1905">
                  <a:solidFill>
                    <a:srgbClr val="002060"/>
                  </a:solidFill>
                </a:ln>
                <a:solidFill>
                  <a:srgbClr val="C00000"/>
                </a:solidFill>
                <a:effectLst>
                  <a:innerShdw blurRad="69850" dist="43180" dir="5400000">
                    <a:srgbClr val="000000">
                      <a:alpha val="65000"/>
                    </a:srgbClr>
                  </a:innerShdw>
                </a:effectLst>
              </a:rPr>
            </a:br>
            <a:r>
              <a:rPr lang="en-US" sz="5600" b="1" dirty="0" smtClean="0">
                <a:ln w="1905">
                  <a:solidFill>
                    <a:srgbClr val="002060"/>
                  </a:solidFill>
                </a:ln>
                <a:solidFill>
                  <a:srgbClr val="C00000"/>
                </a:solidFill>
                <a:effectLst>
                  <a:innerShdw blurRad="69850" dist="43180" dir="5400000">
                    <a:srgbClr val="000000">
                      <a:alpha val="65000"/>
                    </a:srgbClr>
                  </a:innerShdw>
                </a:effectLst>
              </a:rPr>
              <a:t>   </a:t>
            </a:r>
            <a:r>
              <a:rPr lang="en-US" sz="4200" b="1" dirty="0" smtClean="0">
                <a:ln w="1905"/>
                <a:solidFill>
                  <a:srgbClr val="C00000"/>
                </a:solidFill>
                <a:effectLst>
                  <a:innerShdw blurRad="69850" dist="43180" dir="5400000">
                    <a:srgbClr val="000000">
                      <a:alpha val="65000"/>
                    </a:srgbClr>
                  </a:innerShdw>
                </a:effectLst>
              </a:rPr>
              <a:t>(</a:t>
            </a:r>
            <a:r>
              <a:rPr lang="en-US" sz="4200" b="1" dirty="0">
                <a:ln w="1905"/>
                <a:solidFill>
                  <a:srgbClr val="C00000"/>
                </a:solidFill>
                <a:effectLst>
                  <a:innerShdw blurRad="69850" dist="43180" dir="5400000">
                    <a:srgbClr val="000000">
                      <a:alpha val="65000"/>
                    </a:srgbClr>
                  </a:innerShdw>
                </a:effectLst>
              </a:rPr>
              <a:t>aligns with the </a:t>
            </a:r>
            <a:r>
              <a:rPr lang="en-US" sz="4200" b="1" u="sng" dirty="0">
                <a:ln w="1905"/>
                <a:solidFill>
                  <a:srgbClr val="C00000"/>
                </a:solidFill>
                <a:effectLst>
                  <a:innerShdw blurRad="69850" dist="43180" dir="5400000">
                    <a:srgbClr val="000000">
                      <a:alpha val="65000"/>
                    </a:srgbClr>
                  </a:innerShdw>
                </a:effectLst>
              </a:rPr>
              <a:t>sun</a:t>
            </a:r>
            <a:r>
              <a:rPr lang="en-US" sz="4200" b="1" dirty="0">
                <a:ln w="1905"/>
                <a:solidFill>
                  <a:srgbClr val="C00000"/>
                </a:solidFill>
                <a:effectLst>
                  <a:innerShdw blurRad="69850" dist="43180" dir="5400000">
                    <a:srgbClr val="000000">
                      <a:alpha val="65000"/>
                    </a:srgbClr>
                  </a:innerShdw>
                </a:effectLst>
              </a:rPr>
              <a:t>)</a:t>
            </a:r>
            <a:endParaRPr lang="en-US" sz="4200" b="1" dirty="0">
              <a:ln w="1905">
                <a:solidFill>
                  <a:srgbClr val="002060"/>
                </a:solidFill>
              </a:ln>
              <a:solidFill>
                <a:srgbClr val="C00000"/>
              </a:solidFill>
              <a:effectLst>
                <a:innerShdw blurRad="69850" dist="43180" dir="5400000">
                  <a:srgbClr val="000000">
                    <a:alpha val="65000"/>
                  </a:srgbClr>
                </a:innerShdw>
              </a:effectLst>
            </a:endParaRPr>
          </a:p>
          <a:p>
            <a:pPr>
              <a:lnSpc>
                <a:spcPct val="120000"/>
              </a:lnSpc>
              <a:buFont typeface="Wingdings" pitchFamily="2" charset="2"/>
              <a:buChar char="§"/>
            </a:pPr>
            <a:r>
              <a:rPr lang="en-US" sz="5100" b="1" dirty="0" smtClean="0">
                <a:ln w="1905"/>
                <a:solidFill>
                  <a:srgbClr val="C00000"/>
                </a:solidFill>
                <a:effectLst>
                  <a:innerShdw blurRad="69850" dist="43180" dir="5400000">
                    <a:srgbClr val="000000">
                      <a:alpha val="65000"/>
                    </a:srgbClr>
                  </a:innerShdw>
                </a:effectLst>
              </a:rPr>
              <a:t>The </a:t>
            </a:r>
            <a:r>
              <a:rPr lang="en-US" sz="5100" b="1" dirty="0" smtClean="0">
                <a:ln w="1905">
                  <a:noFill/>
                </a:ln>
                <a:solidFill>
                  <a:srgbClr val="C00000"/>
                </a:solidFill>
                <a:effectLst>
                  <a:innerShdw blurRad="69850" dist="43180" dir="5400000">
                    <a:srgbClr val="000000">
                      <a:alpha val="65000"/>
                    </a:srgbClr>
                  </a:innerShdw>
                </a:effectLst>
              </a:rPr>
              <a:t>time</a:t>
            </a:r>
            <a:r>
              <a:rPr lang="en-US" sz="5100" b="1" dirty="0" smtClean="0">
                <a:ln w="1905"/>
                <a:solidFill>
                  <a:srgbClr val="C00000"/>
                </a:solidFill>
                <a:effectLst>
                  <a:innerShdw blurRad="69850" dist="43180" dir="5400000">
                    <a:srgbClr val="000000">
                      <a:alpha val="65000"/>
                    </a:srgbClr>
                  </a:innerShdw>
                </a:effectLst>
              </a:rPr>
              <a:t> it takes for</a:t>
            </a:r>
            <a:br>
              <a:rPr lang="en-US" sz="5100" b="1" dirty="0" smtClean="0">
                <a:ln w="1905"/>
                <a:solidFill>
                  <a:srgbClr val="C00000"/>
                </a:solidFill>
                <a:effectLst>
                  <a:innerShdw blurRad="69850" dist="43180" dir="5400000">
                    <a:srgbClr val="000000">
                      <a:alpha val="65000"/>
                    </a:srgbClr>
                  </a:innerShdw>
                </a:effectLst>
              </a:rPr>
            </a:br>
            <a:r>
              <a:rPr lang="en-US" sz="5100" b="1" dirty="0" smtClean="0">
                <a:ln w="1905"/>
                <a:solidFill>
                  <a:srgbClr val="C00000"/>
                </a:solidFill>
                <a:effectLst>
                  <a:innerShdw blurRad="69850" dist="43180" dir="5400000">
                    <a:srgbClr val="000000">
                      <a:alpha val="65000"/>
                    </a:srgbClr>
                  </a:innerShdw>
                </a:effectLst>
              </a:rPr>
              <a:t>the moon to reach the same visual </a:t>
            </a:r>
            <a:r>
              <a:rPr lang="en-US" sz="5100" b="1" u="sng" dirty="0" smtClean="0">
                <a:ln w="1905"/>
                <a:solidFill>
                  <a:srgbClr val="C00000"/>
                </a:solidFill>
                <a:effectLst>
                  <a:innerShdw blurRad="69850" dist="43180" dir="5400000">
                    <a:srgbClr val="000000">
                      <a:alpha val="65000"/>
                    </a:srgbClr>
                  </a:innerShdw>
                </a:effectLst>
              </a:rPr>
              <a:t>phase</a:t>
            </a:r>
            <a:r>
              <a:rPr lang="en-US" sz="5100" b="1" dirty="0" smtClean="0">
                <a:ln w="1905"/>
                <a:solidFill>
                  <a:srgbClr val="C00000"/>
                </a:solidFill>
                <a:effectLst>
                  <a:innerShdw blurRad="69850" dist="43180" dir="5400000">
                    <a:srgbClr val="000000">
                      <a:alpha val="65000"/>
                    </a:srgbClr>
                  </a:innerShdw>
                </a:effectLst>
              </a:rPr>
              <a:t>; an average of 29.5 days or 29 phases</a:t>
            </a:r>
            <a:r>
              <a:rPr lang="en-US" sz="4400" b="1" dirty="0" smtClean="0">
                <a:ln w="1905"/>
                <a:solidFill>
                  <a:srgbClr val="C00000"/>
                </a:solidFill>
                <a:effectLst>
                  <a:innerShdw blurRad="69850" dist="43180" dir="5400000">
                    <a:srgbClr val="000000">
                      <a:alpha val="65000"/>
                    </a:srgbClr>
                  </a:innerShdw>
                </a:effectLst>
              </a:rPr>
              <a:t>.</a:t>
            </a:r>
          </a:p>
        </p:txBody>
      </p:sp>
      <p:sp>
        <p:nvSpPr>
          <p:cNvPr id="12" name="TextBox 11"/>
          <p:cNvSpPr txBox="1"/>
          <p:nvPr/>
        </p:nvSpPr>
        <p:spPr>
          <a:xfrm>
            <a:off x="5105400" y="16764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
        <p:nvSpPr>
          <p:cNvPr id="2" name="Isosceles Triangle 1"/>
          <p:cNvSpPr/>
          <p:nvPr/>
        </p:nvSpPr>
        <p:spPr>
          <a:xfrm rot="10800000">
            <a:off x="8839200" y="228600"/>
            <a:ext cx="1315720" cy="4648199"/>
          </a:xfrm>
          <a:prstGeom prst="triangle">
            <a:avLst>
              <a:gd name="adj" fmla="val 49228"/>
            </a:avLst>
          </a:prstGeom>
          <a:solidFill>
            <a:srgbClr val="D8EEC0">
              <a:alpha val="85000"/>
            </a:srgbClr>
          </a:solidFill>
          <a:ln w="76200">
            <a:solidFill>
              <a:srgbClr val="00B05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8916502">
            <a:off x="7646555" y="1607103"/>
            <a:ext cx="1582142" cy="3446402"/>
          </a:xfrm>
          <a:prstGeom prst="triangle">
            <a:avLst>
              <a:gd name="adj" fmla="val 45552"/>
            </a:avLst>
          </a:prstGeom>
          <a:solidFill>
            <a:srgbClr val="FFC9DB">
              <a:alpha val="85000"/>
            </a:srgbClr>
          </a:solidFill>
          <a:ln w="76200">
            <a:solidFill>
              <a:srgbClr val="FF0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62633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up)">
                                      <p:cBhvr>
                                        <p:cTn id="12" dur="2000"/>
                                        <p:tgtEl>
                                          <p:spTgt spid="7">
                                            <p:txEl>
                                              <p:pRg st="2" end="2"/>
                                            </p:txEl>
                                          </p:spTgt>
                                        </p:tgtEl>
                                      </p:cBhvr>
                                    </p:animEffect>
                                  </p:childTnLst>
                                </p:cTn>
                              </p:par>
                              <p:par>
                                <p:cTn id="13" presetID="31" presetClass="exit" presetSubtype="0" fill="hold" grpId="0" nodeType="withEffect">
                                  <p:stCondLst>
                                    <p:cond delay="0"/>
                                  </p:stCondLst>
                                  <p:childTnLst>
                                    <p:anim calcmode="lin" valueType="num">
                                      <p:cBhvr>
                                        <p:cTn id="14" dur="2250"/>
                                        <p:tgtEl>
                                          <p:spTgt spid="2"/>
                                        </p:tgtEl>
                                        <p:attrNameLst>
                                          <p:attrName>ppt_w</p:attrName>
                                        </p:attrNameLst>
                                      </p:cBhvr>
                                      <p:tavLst>
                                        <p:tav tm="0">
                                          <p:val>
                                            <p:strVal val="ppt_w"/>
                                          </p:val>
                                        </p:tav>
                                        <p:tav tm="100000">
                                          <p:val>
                                            <p:fltVal val="0"/>
                                          </p:val>
                                        </p:tav>
                                      </p:tavLst>
                                    </p:anim>
                                    <p:anim calcmode="lin" valueType="num">
                                      <p:cBhvr>
                                        <p:cTn id="15" dur="2250"/>
                                        <p:tgtEl>
                                          <p:spTgt spid="2"/>
                                        </p:tgtEl>
                                        <p:attrNameLst>
                                          <p:attrName>ppt_h</p:attrName>
                                        </p:attrNameLst>
                                      </p:cBhvr>
                                      <p:tavLst>
                                        <p:tav tm="0">
                                          <p:val>
                                            <p:strVal val="ppt_h"/>
                                          </p:val>
                                        </p:tav>
                                        <p:tav tm="100000">
                                          <p:val>
                                            <p:fltVal val="0"/>
                                          </p:val>
                                        </p:tav>
                                      </p:tavLst>
                                    </p:anim>
                                    <p:anim calcmode="lin" valueType="num">
                                      <p:cBhvr>
                                        <p:cTn id="16" dur="2250"/>
                                        <p:tgtEl>
                                          <p:spTgt spid="2"/>
                                        </p:tgtEl>
                                        <p:attrNameLst>
                                          <p:attrName>style.rotation</p:attrName>
                                        </p:attrNameLst>
                                      </p:cBhvr>
                                      <p:tavLst>
                                        <p:tav tm="0">
                                          <p:val>
                                            <p:fltVal val="0"/>
                                          </p:val>
                                        </p:tav>
                                        <p:tav tm="100000">
                                          <p:val>
                                            <p:fltVal val="90"/>
                                          </p:val>
                                        </p:tav>
                                      </p:tavLst>
                                    </p:anim>
                                    <p:animEffect transition="out" filter="fade">
                                      <p:cBhvr>
                                        <p:cTn id="17" dur="2250"/>
                                        <p:tgtEl>
                                          <p:spTgt spid="2"/>
                                        </p:tgtEl>
                                      </p:cBhvr>
                                    </p:animEffect>
                                    <p:set>
                                      <p:cBhvr>
                                        <p:cTn id="18" dur="1" fill="hold">
                                          <p:stCondLst>
                                            <p:cond delay="224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wipe(up)">
                                      <p:cBhvr>
                                        <p:cTn id="23" dur="1750"/>
                                        <p:tgtEl>
                                          <p:spTgt spid="7">
                                            <p:txEl>
                                              <p:pRg st="5" end="5"/>
                                            </p:txEl>
                                          </p:spTgt>
                                        </p:tgtEl>
                                      </p:cBhvr>
                                    </p:animEffect>
                                  </p:childTnLst>
                                </p:cTn>
                              </p:par>
                              <p:par>
                                <p:cTn id="24" presetID="31" presetClass="exit" presetSubtype="0" fill="hold" grpId="1" nodeType="withEffect">
                                  <p:stCondLst>
                                    <p:cond delay="0"/>
                                  </p:stCondLst>
                                  <p:childTnLst>
                                    <p:anim calcmode="lin" valueType="num">
                                      <p:cBhvr>
                                        <p:cTn id="25" dur="2250"/>
                                        <p:tgtEl>
                                          <p:spTgt spid="9"/>
                                        </p:tgtEl>
                                        <p:attrNameLst>
                                          <p:attrName>ppt_w</p:attrName>
                                        </p:attrNameLst>
                                      </p:cBhvr>
                                      <p:tavLst>
                                        <p:tav tm="0">
                                          <p:val>
                                            <p:strVal val="ppt_w"/>
                                          </p:val>
                                        </p:tav>
                                        <p:tav tm="100000">
                                          <p:val>
                                            <p:fltVal val="0"/>
                                          </p:val>
                                        </p:tav>
                                      </p:tavLst>
                                    </p:anim>
                                    <p:anim calcmode="lin" valueType="num">
                                      <p:cBhvr>
                                        <p:cTn id="26" dur="2250"/>
                                        <p:tgtEl>
                                          <p:spTgt spid="9"/>
                                        </p:tgtEl>
                                        <p:attrNameLst>
                                          <p:attrName>ppt_h</p:attrName>
                                        </p:attrNameLst>
                                      </p:cBhvr>
                                      <p:tavLst>
                                        <p:tav tm="0">
                                          <p:val>
                                            <p:strVal val="ppt_h"/>
                                          </p:val>
                                        </p:tav>
                                        <p:tav tm="100000">
                                          <p:val>
                                            <p:fltVal val="0"/>
                                          </p:val>
                                        </p:tav>
                                      </p:tavLst>
                                    </p:anim>
                                    <p:anim calcmode="lin" valueType="num">
                                      <p:cBhvr>
                                        <p:cTn id="27" dur="2250"/>
                                        <p:tgtEl>
                                          <p:spTgt spid="9"/>
                                        </p:tgtEl>
                                        <p:attrNameLst>
                                          <p:attrName>style.rotation</p:attrName>
                                        </p:attrNameLst>
                                      </p:cBhvr>
                                      <p:tavLst>
                                        <p:tav tm="0">
                                          <p:val>
                                            <p:fltVal val="0"/>
                                          </p:val>
                                        </p:tav>
                                        <p:tav tm="100000">
                                          <p:val>
                                            <p:fltVal val="90"/>
                                          </p:val>
                                        </p:tav>
                                      </p:tavLst>
                                    </p:anim>
                                    <p:animEffect transition="out" filter="fade">
                                      <p:cBhvr>
                                        <p:cTn id="28" dur="2250"/>
                                        <p:tgtEl>
                                          <p:spTgt spid="9"/>
                                        </p:tgtEl>
                                      </p:cBhvr>
                                    </p:animEffect>
                                    <p:set>
                                      <p:cBhvr>
                                        <p:cTn id="29" dur="1" fill="hold">
                                          <p:stCondLst>
                                            <p:cond delay="2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17000" b="-17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1279524"/>
            <a:ext cx="711200" cy="244476"/>
          </a:xfrm>
        </p:spPr>
        <p:txBody>
          <a:bodyPr>
            <a:normAutofit fontScale="85000" lnSpcReduction="20000"/>
          </a:bodyPr>
          <a:lstStyle/>
          <a:p>
            <a:fld id="{AA4C6552-42F6-43F2-A3FB-E92E8C09004E}" type="slidenum">
              <a:rPr lang="en-US" smtClean="0"/>
              <a:pPr/>
              <a:t>2</a:t>
            </a:fld>
            <a:endParaRPr lang="en-US"/>
          </a:p>
        </p:txBody>
      </p:sp>
      <p:sp>
        <p:nvSpPr>
          <p:cNvPr id="4" name="Title 1"/>
          <p:cNvSpPr>
            <a:spLocks noGrp="1"/>
          </p:cNvSpPr>
          <p:nvPr>
            <p:ph type="title"/>
          </p:nvPr>
        </p:nvSpPr>
        <p:spPr>
          <a:xfrm>
            <a:off x="0" y="76200"/>
            <a:ext cx="121412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accent2">
                      <a:lumMod val="60000"/>
                      <a:lumOff val="40000"/>
                    </a:schemeClr>
                  </a:solidFill>
                </a:ln>
                <a:solidFill>
                  <a:srgbClr val="8E002F"/>
                </a:solidFill>
                <a:effectLst>
                  <a:outerShdw blurRad="50800" dist="39000" dir="5460000" algn="tl">
                    <a:srgbClr val="000000">
                      <a:alpha val="38000"/>
                    </a:srgbClr>
                  </a:outerShdw>
                </a:effectLst>
                <a:latin typeface="Arial Rounded MT Bold" pitchFamily="34" charset="0"/>
              </a:rPr>
              <a:t>What’s On The Table For This Study?</a:t>
            </a:r>
            <a:endParaRPr lang="en-US" sz="4800" b="1" dirty="0">
              <a:ln w="11430">
                <a:solidFill>
                  <a:schemeClr val="accent2">
                    <a:lumMod val="60000"/>
                    <a:lumOff val="40000"/>
                  </a:schemeClr>
                </a:solidFill>
              </a:ln>
              <a:solidFill>
                <a:srgbClr val="8E002F"/>
              </a:solidFill>
              <a:effectLst>
                <a:outerShdw blurRad="50800" dist="39000" dir="5460000" algn="tl">
                  <a:srgbClr val="000000">
                    <a:alpha val="38000"/>
                  </a:srgbClr>
                </a:outerShdw>
              </a:effectLst>
              <a:latin typeface="Arial Rounded MT Bold" pitchFamily="34" charset="0"/>
            </a:endParaRPr>
          </a:p>
        </p:txBody>
      </p:sp>
      <p:pic>
        <p:nvPicPr>
          <p:cNvPr id="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2514600"/>
            <a:ext cx="4114800" cy="2720912"/>
          </a:xfrm>
          <a:prstGeom prst="ellipse">
            <a:avLst/>
          </a:prstGeom>
          <a:ln w="190500" cap="rnd">
            <a:solidFill>
              <a:schemeClr val="bg2">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Content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2538023"/>
            <a:ext cx="4114800" cy="2723030"/>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Rectangle 7"/>
          <p:cNvSpPr/>
          <p:nvPr/>
        </p:nvSpPr>
        <p:spPr>
          <a:xfrm>
            <a:off x="831569" y="1524000"/>
            <a:ext cx="475489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1">
                      <a:satMod val="175000"/>
                      <a:alpha val="40000"/>
                    </a:schemeClr>
                  </a:glow>
                  <a:outerShdw blurRad="50800" dist="39000" dir="5460000" algn="tl">
                    <a:srgbClr val="000000">
                      <a:alpha val="38000"/>
                    </a:srgbClr>
                  </a:outerShdw>
                </a:effectLst>
                <a:latin typeface="Cooper Black" pitchFamily="18" charset="0"/>
              </a:rPr>
              <a:t>Pauper’s Table</a:t>
            </a:r>
            <a:endParaRPr lang="en-US" sz="4800" b="1" dirty="0">
              <a:ln w="11430">
                <a:solidFill>
                  <a:schemeClr val="accent2">
                    <a:lumMod val="60000"/>
                    <a:lumOff val="4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1">
                    <a:satMod val="175000"/>
                    <a:alpha val="40000"/>
                  </a:schemeClr>
                </a:glow>
                <a:outerShdw blurRad="50800" dist="39000" dir="5460000" algn="tl">
                  <a:srgbClr val="000000">
                    <a:alpha val="38000"/>
                  </a:srgbClr>
                </a:outerShdw>
              </a:effectLst>
              <a:latin typeface="Cooper Black" pitchFamily="18" charset="0"/>
            </a:endParaRPr>
          </a:p>
        </p:txBody>
      </p:sp>
      <p:sp>
        <p:nvSpPr>
          <p:cNvPr id="9" name="Rectangle 8"/>
          <p:cNvSpPr/>
          <p:nvPr/>
        </p:nvSpPr>
        <p:spPr>
          <a:xfrm>
            <a:off x="6980920" y="1524000"/>
            <a:ext cx="4000390"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bg2">
                      <a:lumMod val="75000"/>
                    </a:schemeClr>
                  </a:solidFill>
                </a:ln>
                <a:solidFill>
                  <a:srgbClr val="008080"/>
                </a:solidFill>
                <a:effectLst>
                  <a:glow rad="228600">
                    <a:schemeClr val="accent1">
                      <a:satMod val="175000"/>
                      <a:alpha val="40000"/>
                    </a:schemeClr>
                  </a:glow>
                  <a:outerShdw blurRad="50800" dist="39000" dir="5460000" algn="tl">
                    <a:srgbClr val="000000">
                      <a:alpha val="38000"/>
                    </a:srgbClr>
                  </a:outerShdw>
                </a:effectLst>
                <a:latin typeface="Cooper Black" pitchFamily="18" charset="0"/>
              </a:rPr>
              <a:t>King’s Table</a:t>
            </a:r>
            <a:endParaRPr lang="en-US" sz="4800" b="1" dirty="0">
              <a:ln w="11430">
                <a:solidFill>
                  <a:schemeClr val="bg2">
                    <a:lumMod val="75000"/>
                  </a:schemeClr>
                </a:solidFill>
              </a:ln>
              <a:solidFill>
                <a:srgbClr val="008080"/>
              </a:solidFill>
              <a:effectLst>
                <a:glow rad="228600">
                  <a:schemeClr val="accent1">
                    <a:satMod val="175000"/>
                    <a:alpha val="40000"/>
                  </a:schemeClr>
                </a:glow>
                <a:outerShdw blurRad="50800" dist="39000" dir="5460000" algn="tl">
                  <a:srgbClr val="000000">
                    <a:alpha val="38000"/>
                  </a:srgbClr>
                </a:outerShdw>
              </a:effectLst>
              <a:latin typeface="Cooper Black" pitchFamily="18" charset="0"/>
            </a:endParaRPr>
          </a:p>
        </p:txBody>
      </p:sp>
      <p:sp>
        <p:nvSpPr>
          <p:cNvPr id="10" name="Rectangle 9"/>
          <p:cNvSpPr/>
          <p:nvPr/>
        </p:nvSpPr>
        <p:spPr>
          <a:xfrm>
            <a:off x="457200" y="5382161"/>
            <a:ext cx="11265020" cy="1323439"/>
          </a:xfrm>
          <a:prstGeom prst="rect">
            <a:avLst/>
          </a:prstGeom>
          <a:noFill/>
        </p:spPr>
        <p:txBody>
          <a:bodyPr wrap="square" lIns="91440" tIns="45720" rIns="91440" bIns="45720">
            <a:spAutoFit/>
          </a:bodyPr>
          <a:lstStyle/>
          <a:p>
            <a:pPr algn="ctr"/>
            <a:r>
              <a:rPr lang="en-US" sz="4000" b="1" spc="50" dirty="0" smtClean="0">
                <a:ln w="13500">
                  <a:solidFill>
                    <a:srgbClr val="006600">
                      <a:alpha val="6500"/>
                    </a:srgbClr>
                  </a:solidFill>
                  <a:prstDash val="solid"/>
                </a:ln>
                <a:solidFill>
                  <a:schemeClr val="accent1">
                    <a:tint val="3000"/>
                    <a:alpha val="95000"/>
                  </a:schemeClr>
                </a:solidFill>
                <a:effectLst>
                  <a:glow rad="139700">
                    <a:schemeClr val="accent5">
                      <a:satMod val="175000"/>
                      <a:alpha val="40000"/>
                    </a:schemeClr>
                  </a:glow>
                  <a:innerShdw blurRad="50900" dist="38500" dir="13500000">
                    <a:srgbClr val="000000">
                      <a:alpha val="60000"/>
                    </a:srgbClr>
                  </a:innerShdw>
                </a:effectLst>
              </a:rPr>
              <a:t>Part 2 of H3391 &lt;</a:t>
            </a:r>
            <a:r>
              <a:rPr lang="en-US" sz="4000" b="1" spc="50" dirty="0" err="1" smtClean="0">
                <a:ln w="13500">
                  <a:solidFill>
                    <a:srgbClr val="006600">
                      <a:alpha val="6500"/>
                    </a:srgbClr>
                  </a:solidFill>
                  <a:prstDash val="solid"/>
                </a:ln>
                <a:solidFill>
                  <a:schemeClr val="accent1">
                    <a:tint val="3000"/>
                    <a:alpha val="95000"/>
                  </a:schemeClr>
                </a:solidFill>
                <a:effectLst>
                  <a:glow rad="139700">
                    <a:schemeClr val="accent5">
                      <a:satMod val="175000"/>
                      <a:alpha val="40000"/>
                    </a:schemeClr>
                  </a:glow>
                  <a:innerShdw blurRad="50900" dist="38500" dir="13500000">
                    <a:srgbClr val="000000">
                      <a:alpha val="60000"/>
                    </a:srgbClr>
                  </a:innerShdw>
                </a:effectLst>
              </a:rPr>
              <a:t>yerach</a:t>
            </a:r>
            <a:r>
              <a:rPr lang="en-US" sz="4000" b="1" spc="50" dirty="0" smtClean="0">
                <a:ln w="13500">
                  <a:solidFill>
                    <a:srgbClr val="006600">
                      <a:alpha val="6500"/>
                    </a:srgbClr>
                  </a:solidFill>
                  <a:prstDash val="solid"/>
                </a:ln>
                <a:solidFill>
                  <a:schemeClr val="accent1">
                    <a:tint val="3000"/>
                    <a:alpha val="95000"/>
                  </a:schemeClr>
                </a:solidFill>
                <a:effectLst>
                  <a:glow rad="139700">
                    <a:schemeClr val="accent5">
                      <a:satMod val="175000"/>
                      <a:alpha val="40000"/>
                    </a:schemeClr>
                  </a:glow>
                  <a:innerShdw blurRad="50900" dist="38500" dir="13500000">
                    <a:srgbClr val="000000">
                      <a:alpha val="60000"/>
                    </a:srgbClr>
                  </a:innerShdw>
                </a:effectLst>
              </a:rPr>
              <a:t>&gt; is the “real-meal” deal.</a:t>
            </a:r>
          </a:p>
          <a:p>
            <a:pPr algn="ctr"/>
            <a:r>
              <a:rPr lang="en-US" sz="4000" b="1" spc="50" dirty="0" smtClean="0">
                <a:ln w="13500">
                  <a:solidFill>
                    <a:srgbClr val="006600">
                      <a:alpha val="6500"/>
                    </a:srgbClr>
                  </a:solidFill>
                  <a:prstDash val="solid"/>
                </a:ln>
                <a:solidFill>
                  <a:schemeClr val="accent1">
                    <a:tint val="3000"/>
                    <a:alpha val="95000"/>
                  </a:schemeClr>
                </a:solidFill>
                <a:effectLst>
                  <a:glow rad="139700">
                    <a:schemeClr val="accent5">
                      <a:satMod val="175000"/>
                      <a:alpha val="40000"/>
                    </a:schemeClr>
                  </a:glow>
                  <a:innerShdw blurRad="50900" dist="38500" dir="13500000">
                    <a:srgbClr val="000000">
                      <a:alpha val="60000"/>
                    </a:srgbClr>
                  </a:innerShdw>
                </a:effectLst>
              </a:rPr>
              <a:t>Will there be any surprises on the menu?</a:t>
            </a:r>
            <a:endParaRPr lang="en-US" sz="4000" b="1" spc="50" dirty="0">
              <a:ln w="13500">
                <a:solidFill>
                  <a:srgbClr val="006600">
                    <a:alpha val="6500"/>
                  </a:srgbClr>
                </a:solidFill>
                <a:prstDash val="solid"/>
              </a:ln>
              <a:solidFill>
                <a:schemeClr val="accent1">
                  <a:tint val="3000"/>
                  <a:alpha val="95000"/>
                </a:schemeClr>
              </a:solidFill>
              <a:effectLst>
                <a:glow rad="139700">
                  <a:schemeClr val="accent5">
                    <a:satMod val="175000"/>
                    <a:alpha val="40000"/>
                  </a:schemeClr>
                </a:glow>
                <a:innerShdw blurRad="50900" dist="38500" dir="13500000">
                  <a:srgbClr val="000000">
                    <a:alpha val="60000"/>
                  </a:srgbClr>
                </a:innerShdw>
              </a:effectLst>
            </a:endParaRPr>
          </a:p>
        </p:txBody>
      </p:sp>
    </p:spTree>
    <p:extLst>
      <p:ext uri="{BB962C8B-B14F-4D97-AF65-F5344CB8AC3E}">
        <p14:creationId xmlns:p14="http://schemas.microsoft.com/office/powerpoint/2010/main" val="19034596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22" presetClass="entr" presetSubtype="8" fill="hold" nodeType="withEffect">
                                  <p:stCondLst>
                                    <p:cond delay="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1750"/>
                                        <p:tgtEl>
                                          <p:spTgt spid="8">
                                            <p:txEl>
                                              <p:pRg st="0" end="0"/>
                                            </p:txEl>
                                          </p:spTgt>
                                        </p:tgtEl>
                                      </p:cBhvr>
                                    </p:animEffect>
                                  </p:childTnLst>
                                </p:cTn>
                              </p:par>
                            </p:childTnLst>
                          </p:cTn>
                        </p:par>
                        <p:par>
                          <p:cTn id="11" fill="hold">
                            <p:stCondLst>
                              <p:cond delay="25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175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1750"/>
                                        <p:tgtEl>
                                          <p:spTgt spid="10">
                                            <p:txEl>
                                              <p:pRg st="0" end="0"/>
                                            </p:txEl>
                                          </p:spTgt>
                                        </p:tgtEl>
                                      </p:cBhvr>
                                    </p:animEffect>
                                  </p:childTnLst>
                                </p:cTn>
                              </p:par>
                            </p:childTnLst>
                          </p:cTn>
                        </p:par>
                        <p:par>
                          <p:cTn id="23" fill="hold">
                            <p:stCondLst>
                              <p:cond delay="1750"/>
                            </p:stCondLst>
                            <p:childTnLst>
                              <p:par>
                                <p:cTn id="24" presetID="22" presetClass="entr" presetSubtype="8" fill="hold" nodeType="after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wipe(left)">
                                      <p:cBhvr>
                                        <p:cTn id="26" dur="17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80800" y="6450957"/>
            <a:ext cx="711200" cy="381000"/>
          </a:xfrm>
        </p:spPr>
        <p:txBody>
          <a:bodyPr/>
          <a:lstStyle/>
          <a:p>
            <a:fld id="{AA4C6552-42F6-43F2-A3FB-E92E8C09004E}" type="slidenum">
              <a:rPr lang="en-US" smtClean="0">
                <a:solidFill>
                  <a:srgbClr val="464653"/>
                </a:solidFill>
              </a:rPr>
              <a:pPr/>
              <a:t>20</a:t>
            </a:fld>
            <a:endParaRPr lang="en-US" dirty="0">
              <a:solidFill>
                <a:srgbClr val="464653"/>
              </a:solidFill>
            </a:endParaRPr>
          </a:p>
        </p:txBody>
      </p:sp>
      <p:sp>
        <p:nvSpPr>
          <p:cNvPr id="3" name="Content Placeholder 3"/>
          <p:cNvSpPr txBox="1">
            <a:spLocks/>
          </p:cNvSpPr>
          <p:nvPr/>
        </p:nvSpPr>
        <p:spPr>
          <a:xfrm>
            <a:off x="2057400" y="21220"/>
            <a:ext cx="9648946" cy="1810473"/>
          </a:xfrm>
          <a:prstGeom prst="rect">
            <a:avLst/>
          </a:prstGeom>
        </p:spPr>
        <p:txBody>
          <a:bodyPr>
            <a:norm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48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rPr>
              <a:t>Attention all </a:t>
            </a:r>
            <a:br>
              <a:rPr lang="en-US" sz="48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rPr>
            </a:br>
            <a:r>
              <a:rPr lang="en-US" sz="48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rPr>
              <a:t>“moon” calendars!</a:t>
            </a:r>
            <a:endParaRPr lang="en-US" sz="24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endParaRPr>
          </a:p>
          <a:p>
            <a:pPr marL="0" indent="0">
              <a:buFont typeface="Wingdings"/>
              <a:buNone/>
            </a:pPr>
            <a:endParaRPr lang="en-US" sz="700" b="1" dirty="0" smtClean="0">
              <a:ln w="1905"/>
              <a:solidFill>
                <a:schemeClr val="accent4">
                  <a:lumMod val="75000"/>
                </a:schemeClr>
              </a:solidFill>
              <a:effectLst>
                <a:innerShdw blurRad="69850" dist="43180" dir="5400000">
                  <a:srgbClr val="000000">
                    <a:alpha val="65000"/>
                  </a:srgbClr>
                </a:innerShdw>
              </a:effectLst>
            </a:endParaRPr>
          </a:p>
        </p:txBody>
      </p:sp>
      <p:pic>
        <p:nvPicPr>
          <p:cNvPr id="4" name="Picture 2" descr="C:\Users\Rae\Desktop\moonphases.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1558" y="1752600"/>
            <a:ext cx="2278042" cy="1501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Rae\Desktop\Art on Desktop - 1\All white man clip art\3d white people\attention hor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8732" y="-900994"/>
            <a:ext cx="2304332" cy="1731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ae\Desktop\Art on Desktop - 1\All white man clip art\3d white people\png\attention horn 1 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33400" y="33373"/>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888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770596" cy="990600"/>
          </a:xfrm>
        </p:spPr>
        <p:txBody>
          <a:bodyPr>
            <a:normAutofit/>
            <a:scene3d>
              <a:camera prst="orthographicFront"/>
              <a:lightRig rig="threePt" dir="t"/>
            </a:scene3d>
            <a:sp3d extrusionH="57150">
              <a:bevelT w="38100" h="38100"/>
            </a:sp3d>
          </a:body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Rabbis Festal Lunar Month</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21</a:t>
            </a:fld>
            <a:endParaRPr lang="en-US" dirty="0">
              <a:solidFill>
                <a:schemeClr val="tx2"/>
              </a:solidFill>
            </a:endParaRPr>
          </a:p>
        </p:txBody>
      </p:sp>
      <p:sp>
        <p:nvSpPr>
          <p:cNvPr id="4" name="Content Placeholder 3"/>
          <p:cNvSpPr>
            <a:spLocks noGrp="1"/>
          </p:cNvSpPr>
          <p:nvPr>
            <p:ph sz="quarter" idx="1"/>
          </p:nvPr>
        </p:nvSpPr>
        <p:spPr>
          <a:xfrm>
            <a:off x="714254" y="1694727"/>
            <a:ext cx="11401546" cy="4934673"/>
          </a:xfrm>
        </p:spPr>
        <p:txBody>
          <a:bodyPr>
            <a:normAutofit lnSpcReduction="10000"/>
            <a:scene3d>
              <a:camera prst="orthographicFront"/>
              <a:lightRig rig="threePt" dir="t"/>
            </a:scene3d>
            <a:sp3d extrusionH="57150">
              <a:bevelT h="25400" prst="softRound"/>
            </a:sp3d>
          </a:bodyPr>
          <a:lstStyle/>
          <a:p>
            <a:pPr marL="0" indent="0">
              <a:buNone/>
            </a:pPr>
            <a:r>
              <a:rPr lang="en-US" sz="4800" b="1" dirty="0">
                <a:ln w="28575">
                  <a:solidFill>
                    <a:srgbClr val="008080"/>
                  </a:solidFill>
                </a:ln>
                <a:solidFill>
                  <a:srgbClr val="CCFF66"/>
                </a:solidFill>
                <a:effectLst>
                  <a:innerShdw blurRad="69850" dist="43180" dir="5400000">
                    <a:srgbClr val="000000">
                      <a:alpha val="65000"/>
                    </a:srgbClr>
                  </a:innerShdw>
                </a:effectLst>
                <a:latin typeface="Ravie" pitchFamily="82" charset="0"/>
              </a:rPr>
              <a:t>Which month is </a:t>
            </a:r>
            <a:r>
              <a:rPr lang="en-US" sz="48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rPr>
              <a:t>their </a:t>
            </a:r>
            <a:br>
              <a:rPr lang="en-US" sz="48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rPr>
            </a:br>
            <a:r>
              <a:rPr lang="en-US" sz="4800" b="1" dirty="0" smtClean="0">
                <a:ln w="28575">
                  <a:solidFill>
                    <a:srgbClr val="008080"/>
                  </a:solidFill>
                </a:ln>
                <a:solidFill>
                  <a:srgbClr val="CCFF66"/>
                </a:solidFill>
                <a:effectLst>
                  <a:innerShdw blurRad="69850" dist="43180" dir="5400000">
                    <a:srgbClr val="000000">
                      <a:alpha val="65000"/>
                    </a:srgbClr>
                  </a:innerShdw>
                </a:effectLst>
                <a:latin typeface="Ravie" pitchFamily="82" charset="0"/>
              </a:rPr>
              <a:t>true lunar </a:t>
            </a:r>
            <a:r>
              <a:rPr lang="en-US" sz="4800" b="1" dirty="0">
                <a:ln w="28575">
                  <a:solidFill>
                    <a:srgbClr val="008080"/>
                  </a:solidFill>
                </a:ln>
                <a:solidFill>
                  <a:srgbClr val="CCFF66"/>
                </a:solidFill>
                <a:effectLst>
                  <a:innerShdw blurRad="69850" dist="43180" dir="5400000">
                    <a:srgbClr val="000000">
                      <a:alpha val="65000"/>
                    </a:srgbClr>
                  </a:innerShdw>
                </a:effectLst>
                <a:latin typeface="Ravie" pitchFamily="82" charset="0"/>
              </a:rPr>
              <a:t>month?</a:t>
            </a:r>
            <a:endParaRPr lang="en-US" sz="2400" b="1" dirty="0">
              <a:ln w="28575">
                <a:solidFill>
                  <a:srgbClr val="008080"/>
                </a:solidFill>
              </a:ln>
              <a:solidFill>
                <a:srgbClr val="CCFF66"/>
              </a:solidFill>
              <a:effectLst>
                <a:innerShdw blurRad="69850" dist="43180" dir="5400000">
                  <a:srgbClr val="000000">
                    <a:alpha val="65000"/>
                  </a:srgbClr>
                </a:innerShdw>
              </a:effectLst>
              <a:latin typeface="Ravie" pitchFamily="82" charset="0"/>
            </a:endParaRPr>
          </a:p>
          <a:p>
            <a:pPr marL="0" indent="0">
              <a:buNone/>
            </a:pPr>
            <a:endParaRPr lang="en-US" sz="700" b="1" dirty="0" smtClean="0">
              <a:ln w="1905"/>
              <a:solidFill>
                <a:schemeClr val="accent4">
                  <a:lumMod val="75000"/>
                </a:schemeClr>
              </a:solidFill>
              <a:effectLst>
                <a:innerShdw blurRad="69850" dist="43180" dir="5400000">
                  <a:srgbClr val="000000">
                    <a:alpha val="65000"/>
                  </a:srgbClr>
                </a:innerShdw>
              </a:effectLst>
            </a:endParaRPr>
          </a:p>
          <a:p>
            <a:pPr marL="0" indent="0">
              <a:buNone/>
            </a:pPr>
            <a:r>
              <a:rPr lang="en-US" sz="4100" b="1" dirty="0" smtClean="0">
                <a:ln w="1905">
                  <a:solidFill>
                    <a:srgbClr val="002060"/>
                  </a:solidFill>
                </a:ln>
                <a:solidFill>
                  <a:schemeClr val="accent4">
                    <a:lumMod val="75000"/>
                  </a:schemeClr>
                </a:solidFill>
                <a:effectLst>
                  <a:innerShdw blurRad="69850" dist="43180" dir="5400000">
                    <a:srgbClr val="000000">
                      <a:alpha val="65000"/>
                    </a:srgbClr>
                  </a:innerShdw>
                </a:effectLst>
              </a:rPr>
              <a:t>1)  Sidereal Month</a:t>
            </a:r>
          </a:p>
          <a:p>
            <a:pPr marL="0" indent="0">
              <a:buNone/>
            </a:pPr>
            <a:endParaRPr lang="en-US" sz="1400" b="1" dirty="0" smtClean="0">
              <a:ln w="1905"/>
              <a:solidFill>
                <a:srgbClr val="002060"/>
              </a:solidFill>
              <a:effectLst>
                <a:innerShdw blurRad="69850" dist="43180" dir="5400000">
                  <a:srgbClr val="000000">
                    <a:alpha val="65000"/>
                  </a:srgbClr>
                </a:innerShdw>
              </a:effectLst>
            </a:endParaRPr>
          </a:p>
          <a:p>
            <a:pPr marL="0" indent="0">
              <a:buNone/>
            </a:pPr>
            <a:r>
              <a:rPr lang="en-US" sz="4100" b="1" dirty="0" smtClean="0">
                <a:ln w="1905">
                  <a:solidFill>
                    <a:srgbClr val="002060"/>
                  </a:solidFill>
                </a:ln>
                <a:solidFill>
                  <a:srgbClr val="00B050"/>
                </a:solidFill>
                <a:effectLst>
                  <a:innerShdw blurRad="69850" dist="43180" dir="5400000">
                    <a:srgbClr val="000000">
                      <a:alpha val="65000"/>
                    </a:srgbClr>
                  </a:innerShdw>
                </a:effectLst>
              </a:rPr>
              <a:t>2)  Synodic Month</a:t>
            </a:r>
            <a:endParaRPr lang="en-US" sz="4100" b="1" dirty="0">
              <a:ln w="1905">
                <a:solidFill>
                  <a:srgbClr val="002060"/>
                </a:solidFill>
              </a:ln>
              <a:solidFill>
                <a:srgbClr val="00B050"/>
              </a:solidFill>
              <a:effectLst>
                <a:innerShdw blurRad="69850" dist="43180" dir="5400000">
                  <a:srgbClr val="000000">
                    <a:alpha val="65000"/>
                  </a:srgbClr>
                </a:innerShdw>
              </a:effectLst>
            </a:endParaRPr>
          </a:p>
          <a:p>
            <a:pPr>
              <a:lnSpc>
                <a:spcPct val="120000"/>
              </a:lnSpc>
              <a:buFont typeface="Wingdings" pitchFamily="2" charset="2"/>
              <a:buChar char="§"/>
            </a:pPr>
            <a:r>
              <a:rPr lang="en-US" sz="3100" b="1" dirty="0" smtClean="0">
                <a:ln w="1905">
                  <a:noFill/>
                </a:ln>
                <a:solidFill>
                  <a:srgbClr val="002060"/>
                </a:solidFill>
                <a:effectLst>
                  <a:innerShdw blurRad="69850" dist="43180" dir="5400000">
                    <a:srgbClr val="000000">
                      <a:alpha val="65000"/>
                    </a:srgbClr>
                  </a:innerShdw>
                </a:effectLst>
              </a:rPr>
              <a:t>Most feast calendars that use the moon month - mark the new moon day according to a particular moon phase, not the completion of the Sidereal Month cycle. </a:t>
            </a:r>
            <a:endParaRPr lang="en-US" sz="1300" b="1" dirty="0" smtClean="0">
              <a:ln w="1905"/>
              <a:solidFill>
                <a:srgbClr val="002060"/>
              </a:solidFill>
              <a:effectLst>
                <a:innerShdw blurRad="69850" dist="43180" dir="5400000">
                  <a:srgbClr val="000000">
                    <a:alpha val="65000"/>
                  </a:srgbClr>
                </a:innerShdw>
              </a:effectLst>
            </a:endParaRPr>
          </a:p>
        </p:txBody>
      </p:sp>
      <p:pic>
        <p:nvPicPr>
          <p:cNvPr id="5" name="Picture 2" descr="C:\Users\Rae\Desktop\moonphase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1558" y="1752600"/>
            <a:ext cx="2278042" cy="1501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7934465"/>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10"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749" y="7839714"/>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2" descr="C:\Users\Rae\Desktop\flowers snow pi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80392" y="716137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3" descr="C:\Users\Rae\Desktop\flowers snow yel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0674" y="7944051"/>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4" descr="C:\Users\Rae\Desktop\flowers snow mt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3319" y="7747418"/>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8513" y="19812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rgbClr val="8E002F"/>
                </a:solidFill>
                <a:effectLst>
                  <a:outerShdw blurRad="50800" dist="39000" dir="5460000" algn="tl">
                    <a:srgbClr val="000000">
                      <a:alpha val="38000"/>
                    </a:srgbClr>
                  </a:outerShdw>
                </a:effectLst>
              </a:rPr>
              <a:t>R</a:t>
            </a:r>
            <a:br>
              <a:rPr lang="en-US" sz="4800" b="1" dirty="0" smtClean="0">
                <a:ln w="11430"/>
                <a:solidFill>
                  <a:srgbClr val="8E002F"/>
                </a:solidFill>
                <a:effectLst>
                  <a:outerShdw blurRad="50800" dist="39000" dir="5460000" algn="tl">
                    <a:srgbClr val="000000">
                      <a:alpha val="38000"/>
                    </a:srgbClr>
                  </a:outerShdw>
                </a:effectLst>
              </a:rPr>
            </a:br>
            <a:r>
              <a:rPr lang="en-US" sz="4800" b="1" dirty="0" smtClean="0">
                <a:ln w="11430"/>
                <a:solidFill>
                  <a:srgbClr val="8E002F"/>
                </a:solidFill>
                <a:effectLst>
                  <a:outerShdw blurRad="50800" dist="39000" dir="5460000" algn="tl">
                    <a:srgbClr val="000000">
                      <a:alpha val="38000"/>
                    </a:srgbClr>
                  </a:outerShdw>
                </a:effectLst>
              </a:rPr>
              <a:t>E</a:t>
            </a:r>
            <a:br>
              <a:rPr lang="en-US" sz="4800" b="1" dirty="0" smtClean="0">
                <a:ln w="11430"/>
                <a:solidFill>
                  <a:srgbClr val="8E002F"/>
                </a:solidFill>
                <a:effectLst>
                  <a:outerShdw blurRad="50800" dist="39000" dir="5460000" algn="tl">
                    <a:srgbClr val="000000">
                      <a:alpha val="38000"/>
                    </a:srgbClr>
                  </a:outerShdw>
                </a:effectLst>
              </a:rPr>
            </a:br>
            <a:r>
              <a:rPr lang="en-US" sz="4800" b="1" dirty="0" smtClean="0">
                <a:ln w="11430"/>
                <a:solidFill>
                  <a:srgbClr val="8E002F"/>
                </a:solidFill>
                <a:effectLst>
                  <a:outerShdw blurRad="50800" dist="39000" dir="5460000" algn="tl">
                    <a:srgbClr val="000000">
                      <a:alpha val="38000"/>
                    </a:srgbClr>
                  </a:outerShdw>
                </a:effectLst>
              </a:rPr>
              <a:t>V</a:t>
            </a:r>
            <a:br>
              <a:rPr lang="en-US" sz="4800" b="1" dirty="0" smtClean="0">
                <a:ln w="11430"/>
                <a:solidFill>
                  <a:srgbClr val="8E002F"/>
                </a:solidFill>
                <a:effectLst>
                  <a:outerShdw blurRad="50800" dist="39000" dir="5460000" algn="tl">
                    <a:srgbClr val="000000">
                      <a:alpha val="38000"/>
                    </a:srgbClr>
                  </a:outerShdw>
                </a:effectLst>
              </a:rPr>
            </a:br>
            <a:r>
              <a:rPr lang="en-US" sz="4800" b="1" dirty="0" smtClean="0">
                <a:ln w="11430"/>
                <a:solidFill>
                  <a:srgbClr val="8E002F"/>
                </a:solidFill>
                <a:effectLst>
                  <a:outerShdw blurRad="50800" dist="39000" dir="5460000" algn="tl">
                    <a:srgbClr val="000000">
                      <a:alpha val="38000"/>
                    </a:srgbClr>
                  </a:outerShdw>
                </a:effectLst>
              </a:rPr>
              <a:t>I</a:t>
            </a:r>
            <a:br>
              <a:rPr lang="en-US" sz="4800" b="1" dirty="0" smtClean="0">
                <a:ln w="11430"/>
                <a:solidFill>
                  <a:srgbClr val="8E002F"/>
                </a:solidFill>
                <a:effectLst>
                  <a:outerShdw blurRad="50800" dist="39000" dir="5460000" algn="tl">
                    <a:srgbClr val="000000">
                      <a:alpha val="38000"/>
                    </a:srgbClr>
                  </a:outerShdw>
                </a:effectLst>
              </a:rPr>
            </a:br>
            <a:r>
              <a:rPr lang="en-US" sz="4800" b="1" dirty="0" smtClean="0">
                <a:ln w="11430"/>
                <a:solidFill>
                  <a:srgbClr val="8E002F"/>
                </a:solidFill>
                <a:effectLst>
                  <a:outerShdw blurRad="50800" dist="39000" dir="5460000" algn="tl">
                    <a:srgbClr val="000000">
                      <a:alpha val="38000"/>
                    </a:srgbClr>
                  </a:outerShdw>
                </a:effectLst>
              </a:rPr>
              <a:t>E</a:t>
            </a:r>
            <a:br>
              <a:rPr lang="en-US" sz="4800" b="1" dirty="0" smtClean="0">
                <a:ln w="11430"/>
                <a:solidFill>
                  <a:srgbClr val="8E002F"/>
                </a:solidFill>
                <a:effectLst>
                  <a:outerShdw blurRad="50800" dist="39000" dir="5460000" algn="tl">
                    <a:srgbClr val="000000">
                      <a:alpha val="38000"/>
                    </a:srgbClr>
                  </a:outerShdw>
                </a:effectLst>
              </a:rPr>
            </a:br>
            <a:r>
              <a:rPr lang="en-US" sz="4800" b="1" dirty="0" smtClean="0">
                <a:ln w="11430"/>
                <a:solidFill>
                  <a:srgbClr val="8E002F"/>
                </a:solidFill>
                <a:effectLst>
                  <a:outerShdw blurRad="50800" dist="39000" dir="5460000" algn="tl">
                    <a:srgbClr val="000000">
                      <a:alpha val="38000"/>
                    </a:srgbClr>
                  </a:outerShdw>
                </a:effectLst>
              </a:rPr>
              <a:t>W</a:t>
            </a:r>
            <a:endParaRPr lang="en-US" sz="4800" b="1" dirty="0">
              <a:ln w="11430"/>
              <a:solidFill>
                <a:srgbClr val="8E002F"/>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9614109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wipe(up)">
                                      <p:cBhvr>
                                        <p:cTn id="12" dur="1750"/>
                                        <p:tgtEl>
                                          <p:spTgt spid="4">
                                            <p:txEl>
                                              <p:pRg st="5" end="5"/>
                                            </p:txEl>
                                          </p:spTgt>
                                        </p:tgtEl>
                                      </p:cBhvr>
                                    </p:animEffect>
                                  </p:childTnLst>
                                </p:cTn>
                              </p:par>
                              <p:par>
                                <p:cTn id="13" presetID="42" presetClass="exit" presetSubtype="0" fill="hold" nodeType="withEffect">
                                  <p:stCondLst>
                                    <p:cond delay="0"/>
                                  </p:stCondLst>
                                  <p:childTnLst>
                                    <p:animEffect transition="out" filter="fade">
                                      <p:cBhvr>
                                        <p:cTn id="14" dur="3000"/>
                                        <p:tgtEl>
                                          <p:spTgt spid="4">
                                            <p:txEl>
                                              <p:pRg st="2" end="2"/>
                                            </p:txEl>
                                          </p:spTgt>
                                        </p:tgtEl>
                                      </p:cBhvr>
                                    </p:animEffect>
                                    <p:anim calcmode="lin" valueType="num">
                                      <p:cBhvr>
                                        <p:cTn id="15" dur="3000"/>
                                        <p:tgtEl>
                                          <p:spTgt spid="4">
                                            <p:txEl>
                                              <p:pRg st="2" end="2"/>
                                            </p:txEl>
                                          </p:spTgt>
                                        </p:tgtEl>
                                        <p:attrNameLst>
                                          <p:attrName>ppt_x</p:attrName>
                                        </p:attrNameLst>
                                      </p:cBhvr>
                                      <p:tavLst>
                                        <p:tav tm="0">
                                          <p:val>
                                            <p:strVal val="ppt_x"/>
                                          </p:val>
                                        </p:tav>
                                        <p:tav tm="100000">
                                          <p:val>
                                            <p:strVal val="ppt_x"/>
                                          </p:val>
                                        </p:tav>
                                      </p:tavLst>
                                    </p:anim>
                                    <p:anim calcmode="lin" valueType="num">
                                      <p:cBhvr>
                                        <p:cTn id="16" dur="3000"/>
                                        <p:tgtEl>
                                          <p:spTgt spid="4">
                                            <p:txEl>
                                              <p:pRg st="2" end="2"/>
                                            </p:txEl>
                                          </p:spTgt>
                                        </p:tgtEl>
                                        <p:attrNameLst>
                                          <p:attrName>ppt_y</p:attrName>
                                        </p:attrNameLst>
                                      </p:cBhvr>
                                      <p:tavLst>
                                        <p:tav tm="0">
                                          <p:val>
                                            <p:strVal val="ppt_y"/>
                                          </p:val>
                                        </p:tav>
                                        <p:tav tm="100000">
                                          <p:val>
                                            <p:strVal val="ppt_y+.1"/>
                                          </p:val>
                                        </p:tav>
                                      </p:tavLst>
                                    </p:anim>
                                    <p:set>
                                      <p:cBhvr>
                                        <p:cTn id="17" dur="1" fill="hold">
                                          <p:stCondLst>
                                            <p:cond delay="2999"/>
                                          </p:stCondLst>
                                        </p:cTn>
                                        <p:tgtEl>
                                          <p:spTgt spid="4">
                                            <p:txEl>
                                              <p:pRg st="2" end="2"/>
                                            </p:txEl>
                                          </p:spTgt>
                                        </p:tgtEl>
                                        <p:attrNameLst>
                                          <p:attrName>style.visibility</p:attrName>
                                        </p:attrNameLst>
                                      </p:cBhvr>
                                      <p:to>
                                        <p:strVal val="hidden"/>
                                      </p:to>
                                    </p:set>
                                  </p:childTnLst>
                                </p:cTn>
                              </p:par>
                              <p:par>
                                <p:cTn id="18" presetID="21" presetClass="entr" presetSubtype="3"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3)">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20800" y="1600200"/>
            <a:ext cx="10871200" cy="4495800"/>
          </a:xfrm>
        </p:spPr>
        <p:txBody>
          <a:bodyPr/>
          <a:lstStyle/>
          <a:p>
            <a:endParaRPr lang="en-US" sz="2000" i="1" dirty="0" smtClean="0"/>
          </a:p>
          <a:p>
            <a:pPr marL="0" indent="0">
              <a:buNone/>
            </a:pPr>
            <a:endParaRPr lang="en-US" dirty="0"/>
          </a:p>
        </p:txBody>
      </p:sp>
      <p:sp>
        <p:nvSpPr>
          <p:cNvPr id="8" name="Slide Number Placeholder 1"/>
          <p:cNvSpPr>
            <a:spLocks noGrp="1"/>
          </p:cNvSpPr>
          <p:nvPr>
            <p:ph type="sldNum" sz="quarter" idx="12"/>
          </p:nvPr>
        </p:nvSpPr>
        <p:spPr>
          <a:xfrm>
            <a:off x="11353800" y="6324600"/>
            <a:ext cx="711200" cy="381000"/>
          </a:xfrm>
        </p:spPr>
        <p:txBody>
          <a:bodyPr/>
          <a:lstStyle/>
          <a:p>
            <a:fld id="{AA4C6552-42F6-43F2-A3FB-E92E8C09004E}" type="slidenum">
              <a:rPr lang="en-US" smtClean="0">
                <a:solidFill>
                  <a:srgbClr val="464653"/>
                </a:solidFill>
              </a:rPr>
              <a:pPr/>
              <a:t>22</a:t>
            </a:fld>
            <a:endParaRPr lang="en-US" dirty="0">
              <a:solidFill>
                <a:srgbClr val="464653"/>
              </a:solidFill>
            </a:endParaRPr>
          </a:p>
        </p:txBody>
      </p:sp>
      <p:sp>
        <p:nvSpPr>
          <p:cNvPr id="9" name="Title 1"/>
          <p:cNvSpPr txBox="1">
            <a:spLocks/>
          </p:cNvSpPr>
          <p:nvPr/>
        </p:nvSpPr>
        <p:spPr>
          <a:xfrm>
            <a:off x="152400" y="31830"/>
            <a:ext cx="11770596" cy="990600"/>
          </a:xfrm>
          <a:prstGeom prst="rect">
            <a:avLst/>
          </a:prstGeom>
        </p:spPr>
        <p:txBody>
          <a:bodyPr>
            <a:normAutofit fontScale="92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What is your answer to this question?</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sp>
        <p:nvSpPr>
          <p:cNvPr id="10" name="Rectangle 9"/>
          <p:cNvSpPr/>
          <p:nvPr/>
        </p:nvSpPr>
        <p:spPr>
          <a:xfrm>
            <a:off x="304800" y="838200"/>
            <a:ext cx="3581400" cy="609397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900" b="1" dirty="0" smtClean="0">
                <a:ln w="11430"/>
                <a:solidFill>
                  <a:srgbClr val="0070C0"/>
                </a:solidFill>
                <a:effectLst>
                  <a:outerShdw blurRad="50800" dist="39000" dir="5460000" algn="tl">
                    <a:srgbClr val="000000">
                      <a:alpha val="38000"/>
                    </a:srgbClr>
                  </a:outerShdw>
                </a:effectLst>
              </a:rPr>
              <a:t>1.  When d</a:t>
            </a:r>
            <a:r>
              <a:rPr lang="en-US" sz="3900" b="1" cap="none" spc="0" dirty="0" smtClean="0">
                <a:ln w="11430"/>
                <a:solidFill>
                  <a:srgbClr val="0070C0"/>
                </a:solidFill>
                <a:effectLst>
                  <a:outerShdw blurRad="50800" dist="39000" dir="5460000" algn="tl">
                    <a:srgbClr val="000000">
                      <a:alpha val="38000"/>
                    </a:srgbClr>
                  </a:outerShdw>
                </a:effectLst>
              </a:rPr>
              <a:t>id Yahuah change His mind and </a:t>
            </a:r>
            <a:br>
              <a:rPr lang="en-US" sz="3900" b="1" cap="none" spc="0" dirty="0" smtClean="0">
                <a:ln w="11430"/>
                <a:solidFill>
                  <a:srgbClr val="0070C0"/>
                </a:solidFill>
                <a:effectLst>
                  <a:outerShdw blurRad="50800" dist="39000" dir="5460000" algn="tl">
                    <a:srgbClr val="000000">
                      <a:alpha val="38000"/>
                    </a:srgbClr>
                  </a:outerShdw>
                </a:effectLst>
              </a:rPr>
            </a:br>
            <a:r>
              <a:rPr lang="en-US" sz="3900" b="1" cap="none" spc="0" dirty="0" smtClean="0">
                <a:ln w="11430"/>
                <a:solidFill>
                  <a:srgbClr val="0070C0"/>
                </a:solidFill>
                <a:effectLst>
                  <a:outerShdw blurRad="50800" dist="39000" dir="5460000" algn="tl">
                    <a:srgbClr val="000000">
                      <a:alpha val="38000"/>
                    </a:srgbClr>
                  </a:outerShdw>
                </a:effectLst>
              </a:rPr>
              <a:t>give His people a “new” </a:t>
            </a:r>
            <a:br>
              <a:rPr lang="en-US" sz="3900" b="1" cap="none" spc="0" dirty="0" smtClean="0">
                <a:ln w="11430"/>
                <a:solidFill>
                  <a:srgbClr val="0070C0"/>
                </a:solidFill>
                <a:effectLst>
                  <a:outerShdw blurRad="50800" dist="39000" dir="5460000" algn="tl">
                    <a:srgbClr val="000000">
                      <a:alpha val="38000"/>
                    </a:srgbClr>
                  </a:outerShdw>
                </a:effectLst>
              </a:rPr>
            </a:br>
            <a:r>
              <a:rPr lang="en-US" sz="3900" b="1" cap="none" spc="0" dirty="0" smtClean="0">
                <a:ln w="11430"/>
                <a:solidFill>
                  <a:srgbClr val="0070C0"/>
                </a:solidFill>
                <a:effectLst>
                  <a:outerShdw blurRad="50800" dist="39000" dir="5460000" algn="tl">
                    <a:srgbClr val="000000">
                      <a:alpha val="38000"/>
                    </a:srgbClr>
                  </a:outerShdw>
                </a:effectLst>
              </a:rPr>
              <a:t>set-apart month with ~27.3 days, </a:t>
            </a:r>
            <a:br>
              <a:rPr lang="en-US" sz="3900" b="1" cap="none" spc="0" dirty="0" smtClean="0">
                <a:ln w="11430"/>
                <a:solidFill>
                  <a:srgbClr val="0070C0"/>
                </a:solidFill>
                <a:effectLst>
                  <a:outerShdw blurRad="50800" dist="39000" dir="5460000" algn="tl">
                    <a:srgbClr val="000000">
                      <a:alpha val="38000"/>
                    </a:srgbClr>
                  </a:outerShdw>
                </a:effectLst>
              </a:rPr>
            </a:br>
            <a:r>
              <a:rPr lang="en-US" sz="3900" b="1" cap="none" spc="0" dirty="0" smtClean="0">
                <a:ln w="11430"/>
                <a:solidFill>
                  <a:srgbClr val="0070C0"/>
                </a:solidFill>
                <a:effectLst>
                  <a:outerShdw blurRad="50800" dist="39000" dir="5460000" algn="tl">
                    <a:srgbClr val="000000">
                      <a:alpha val="38000"/>
                    </a:srgbClr>
                  </a:outerShdw>
                </a:effectLst>
              </a:rPr>
              <a:t>or ~29.5 days/month?</a:t>
            </a:r>
            <a:endParaRPr lang="en-US" sz="3900" b="1" cap="none" spc="0" dirty="0">
              <a:ln w="11430"/>
              <a:solidFill>
                <a:srgbClr val="0070C0"/>
              </a:solidFill>
              <a:effectLst>
                <a:outerShdw blurRad="50800" dist="39000" dir="5460000" algn="tl">
                  <a:srgbClr val="000000">
                    <a:alpha val="38000"/>
                  </a:srgbClr>
                </a:outerShdw>
              </a:effectLst>
            </a:endParaRPr>
          </a:p>
        </p:txBody>
      </p:sp>
      <p:sp>
        <p:nvSpPr>
          <p:cNvPr id="11" name="Content Placeholder 3"/>
          <p:cNvSpPr txBox="1">
            <a:spLocks/>
          </p:cNvSpPr>
          <p:nvPr/>
        </p:nvSpPr>
        <p:spPr>
          <a:xfrm>
            <a:off x="7772400" y="1022429"/>
            <a:ext cx="3556000" cy="5524281"/>
          </a:xfrm>
          <a:prstGeom prst="rect">
            <a:avLst/>
          </a:prstGeom>
          <a:noFill/>
        </p:spPr>
        <p:txBody>
          <a:bodyPr vert="horz">
            <a:normAutofit lnSpcReduction="10000"/>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7030A0"/>
              </a:buClr>
              <a:buSzPct val="80000"/>
              <a:buNone/>
            </a:pPr>
            <a:r>
              <a:rPr lang="en-US" sz="4000" b="1" dirty="0" smtClean="0">
                <a:ln w="1905">
                  <a:solidFill>
                    <a:srgbClr val="8E002F"/>
                  </a:solidFill>
                </a:ln>
                <a:gradFill flip="none" rotWithShape="1">
                  <a:gsLst>
                    <a:gs pos="14000">
                      <a:srgbClr val="FF7A00"/>
                    </a:gs>
                    <a:gs pos="40000">
                      <a:srgbClr val="FF0300"/>
                    </a:gs>
                    <a:gs pos="79000">
                      <a:srgbClr val="4D0808"/>
                    </a:gs>
                  </a:gsLst>
                  <a:path path="circle">
                    <a:fillToRect t="100000" r="100000"/>
                  </a:path>
                  <a:tileRect l="-100000" b="-100000"/>
                </a:gradFill>
                <a:effectLst>
                  <a:innerShdw blurRad="69850" dist="43180" dir="5400000">
                    <a:srgbClr val="000000">
                      <a:alpha val="65000"/>
                    </a:srgbClr>
                  </a:innerShdw>
                </a:effectLst>
                <a:latin typeface="+mn-lt"/>
              </a:rPr>
              <a:t>2.  Answer:</a:t>
            </a: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   Neither ~27.3   or  ~29.5 </a:t>
            </a:r>
            <a:b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b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fit the requirements </a:t>
            </a:r>
            <a:b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br>
            <a:r>
              <a:rPr lang="en-US" sz="4000" b="1" dirty="0" smtClean="0">
                <a:ln w="1905">
                  <a:solidFill>
                    <a:srgbClr val="8E002F"/>
                  </a:solidFill>
                </a:ln>
                <a:gradFill flip="none" rotWithShape="1">
                  <a:gsLst>
                    <a:gs pos="0">
                      <a:srgbClr val="FFF200"/>
                    </a:gs>
                    <a:gs pos="45000">
                      <a:srgbClr val="FF7A00"/>
                    </a:gs>
                    <a:gs pos="70000">
                      <a:srgbClr val="FF0300"/>
                    </a:gs>
                    <a:gs pos="100000">
                      <a:srgbClr val="4D0808"/>
                    </a:gs>
                  </a:gsLst>
                  <a:path path="circle">
                    <a:fillToRect t="100000" r="100000"/>
                  </a:path>
                  <a:tileRect l="-100000" b="-100000"/>
                </a:gradFill>
                <a:effectLst>
                  <a:innerShdw blurRad="69850" dist="43180" dir="5400000">
                    <a:srgbClr val="000000">
                      <a:alpha val="65000"/>
                    </a:srgbClr>
                  </a:innerShdw>
                </a:effectLst>
                <a:latin typeface="+mn-lt"/>
              </a:rPr>
              <a:t>to be part of Yahuah’s numbering system?</a:t>
            </a:r>
          </a:p>
        </p:txBody>
      </p:sp>
      <p:sp>
        <p:nvSpPr>
          <p:cNvPr id="7" name="TextBox 6"/>
          <p:cNvSpPr txBox="1"/>
          <p:nvPr/>
        </p:nvSpPr>
        <p:spPr>
          <a:xfrm>
            <a:off x="11247592" y="12192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rgbClr val="008080"/>
                </a:solidFill>
                <a:effectLst>
                  <a:outerShdw blurRad="50800" dist="39000" dir="5460000" algn="tl">
                    <a:srgbClr val="000000">
                      <a:alpha val="38000"/>
                    </a:srgbClr>
                  </a:outerShdw>
                </a:effectLst>
              </a:rPr>
              <a:t>R</a:t>
            </a:r>
            <a:br>
              <a:rPr lang="en-US" sz="4800" b="1" dirty="0" smtClean="0">
                <a:ln w="11430"/>
                <a:solidFill>
                  <a:srgbClr val="008080"/>
                </a:solidFill>
                <a:effectLst>
                  <a:outerShdw blurRad="50800" dist="39000" dir="5460000" algn="tl">
                    <a:srgbClr val="000000">
                      <a:alpha val="38000"/>
                    </a:srgbClr>
                  </a:outerShdw>
                </a:effectLst>
              </a:rPr>
            </a:br>
            <a:r>
              <a:rPr lang="en-US" sz="4800" b="1" dirty="0" smtClean="0">
                <a:ln w="11430"/>
                <a:solidFill>
                  <a:srgbClr val="008080"/>
                </a:solidFill>
                <a:effectLst>
                  <a:outerShdw blurRad="50800" dist="39000" dir="5460000" algn="tl">
                    <a:srgbClr val="000000">
                      <a:alpha val="38000"/>
                    </a:srgbClr>
                  </a:outerShdw>
                </a:effectLst>
              </a:rPr>
              <a:t>E</a:t>
            </a:r>
            <a:br>
              <a:rPr lang="en-US" sz="4800" b="1" dirty="0" smtClean="0">
                <a:ln w="11430"/>
                <a:solidFill>
                  <a:srgbClr val="008080"/>
                </a:solidFill>
                <a:effectLst>
                  <a:outerShdw blurRad="50800" dist="39000" dir="5460000" algn="tl">
                    <a:srgbClr val="000000">
                      <a:alpha val="38000"/>
                    </a:srgbClr>
                  </a:outerShdw>
                </a:effectLst>
              </a:rPr>
            </a:br>
            <a:r>
              <a:rPr lang="en-US" sz="4800" b="1" dirty="0" smtClean="0">
                <a:ln w="11430"/>
                <a:solidFill>
                  <a:srgbClr val="008080"/>
                </a:solidFill>
                <a:effectLst>
                  <a:outerShdw blurRad="50800" dist="39000" dir="5460000" algn="tl">
                    <a:srgbClr val="000000">
                      <a:alpha val="38000"/>
                    </a:srgbClr>
                  </a:outerShdw>
                </a:effectLst>
              </a:rPr>
              <a:t>V</a:t>
            </a:r>
            <a:br>
              <a:rPr lang="en-US" sz="4800" b="1" dirty="0" smtClean="0">
                <a:ln w="11430"/>
                <a:solidFill>
                  <a:srgbClr val="008080"/>
                </a:solidFill>
                <a:effectLst>
                  <a:outerShdw blurRad="50800" dist="39000" dir="5460000" algn="tl">
                    <a:srgbClr val="000000">
                      <a:alpha val="38000"/>
                    </a:srgbClr>
                  </a:outerShdw>
                </a:effectLst>
              </a:rPr>
            </a:br>
            <a:r>
              <a:rPr lang="en-US" sz="4800" b="1" dirty="0" smtClean="0">
                <a:ln w="11430"/>
                <a:solidFill>
                  <a:srgbClr val="008080"/>
                </a:solidFill>
                <a:effectLst>
                  <a:outerShdw blurRad="50800" dist="39000" dir="5460000" algn="tl">
                    <a:srgbClr val="000000">
                      <a:alpha val="38000"/>
                    </a:srgbClr>
                  </a:outerShdw>
                </a:effectLst>
              </a:rPr>
              <a:t>I</a:t>
            </a:r>
            <a:br>
              <a:rPr lang="en-US" sz="4800" b="1" dirty="0" smtClean="0">
                <a:ln w="11430"/>
                <a:solidFill>
                  <a:srgbClr val="008080"/>
                </a:solidFill>
                <a:effectLst>
                  <a:outerShdw blurRad="50800" dist="39000" dir="5460000" algn="tl">
                    <a:srgbClr val="000000">
                      <a:alpha val="38000"/>
                    </a:srgbClr>
                  </a:outerShdw>
                </a:effectLst>
              </a:rPr>
            </a:br>
            <a:r>
              <a:rPr lang="en-US" sz="4800" b="1" dirty="0" smtClean="0">
                <a:ln w="11430"/>
                <a:solidFill>
                  <a:srgbClr val="008080"/>
                </a:solidFill>
                <a:effectLst>
                  <a:outerShdw blurRad="50800" dist="39000" dir="5460000" algn="tl">
                    <a:srgbClr val="000000">
                      <a:alpha val="38000"/>
                    </a:srgbClr>
                  </a:outerShdw>
                </a:effectLst>
              </a:rPr>
              <a:t>E</a:t>
            </a:r>
            <a:br>
              <a:rPr lang="en-US" sz="4800" b="1" dirty="0" smtClean="0">
                <a:ln w="11430"/>
                <a:solidFill>
                  <a:srgbClr val="008080"/>
                </a:solidFill>
                <a:effectLst>
                  <a:outerShdw blurRad="50800" dist="39000" dir="5460000" algn="tl">
                    <a:srgbClr val="000000">
                      <a:alpha val="38000"/>
                    </a:srgbClr>
                  </a:outerShdw>
                </a:effectLst>
              </a:rPr>
            </a:br>
            <a:r>
              <a:rPr lang="en-US" sz="4800" b="1" dirty="0" smtClean="0">
                <a:ln w="11430"/>
                <a:solidFill>
                  <a:srgbClr val="008080"/>
                </a:solidFill>
                <a:effectLst>
                  <a:outerShdw blurRad="50800" dist="39000" dir="5460000" algn="tl">
                    <a:srgbClr val="000000">
                      <a:alpha val="38000"/>
                    </a:srgbClr>
                  </a:outerShdw>
                </a:effectLst>
              </a:rPr>
              <a:t>W</a:t>
            </a:r>
            <a:endParaRPr lang="en-US" sz="4800" b="1" dirty="0">
              <a:ln w="11430"/>
              <a:solidFill>
                <a:srgbClr val="008080"/>
              </a:solidFill>
              <a:effectLst>
                <a:outerShdw blurRad="50800" dist="39000" dir="5460000" algn="tl">
                  <a:srgbClr val="000000">
                    <a:alpha val="38000"/>
                  </a:srgbClr>
                </a:outerShdw>
              </a:effectLst>
            </a:endParaRPr>
          </a:p>
        </p:txBody>
      </p:sp>
      <p:sp>
        <p:nvSpPr>
          <p:cNvPr id="12" name="Content Placeholder 3"/>
          <p:cNvSpPr txBox="1">
            <a:spLocks/>
          </p:cNvSpPr>
          <p:nvPr/>
        </p:nvSpPr>
        <p:spPr>
          <a:xfrm>
            <a:off x="4112260" y="2436434"/>
            <a:ext cx="3429000" cy="1066800"/>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6000" b="1" dirty="0" smtClean="0">
                <a:ln w="50800"/>
                <a:gradFill flip="none" rotWithShape="1">
                  <a:gsLst>
                    <a:gs pos="14000">
                      <a:srgbClr val="400040"/>
                    </a:gs>
                    <a:gs pos="38000">
                      <a:srgbClr val="8F0040"/>
                    </a:gs>
                    <a:gs pos="64000">
                      <a:srgbClr val="F27300"/>
                    </a:gs>
                    <a:gs pos="90000">
                      <a:srgbClr val="FFBF00"/>
                    </a:gs>
                  </a:gsLst>
                  <a:lin ang="2700000" scaled="1"/>
                  <a:tileRect/>
                </a:gradFill>
                <a:latin typeface="Ravie" pitchFamily="82" charset="0"/>
              </a:rPr>
              <a:t>Why?</a:t>
            </a:r>
            <a:endParaRPr lang="en-US" sz="2000" b="1" dirty="0" smtClean="0">
              <a:ln w="50800"/>
              <a:gradFill flip="none" rotWithShape="1">
                <a:gsLst>
                  <a:gs pos="14000">
                    <a:srgbClr val="400040"/>
                  </a:gs>
                  <a:gs pos="38000">
                    <a:srgbClr val="8F0040"/>
                  </a:gs>
                  <a:gs pos="64000">
                    <a:srgbClr val="F27300"/>
                  </a:gs>
                  <a:gs pos="90000">
                    <a:srgbClr val="FFBF00"/>
                  </a:gs>
                </a:gsLst>
                <a:lin ang="2700000" scaled="1"/>
                <a:tileRect/>
              </a:gradFill>
            </a:endParaRPr>
          </a:p>
          <a:p>
            <a:pPr marL="0" indent="0" algn="ctr">
              <a:buFont typeface="Wingdings"/>
              <a:buNone/>
            </a:pPr>
            <a:endParaRPr lang="en-US" b="1" dirty="0" smtClean="0">
              <a:ln w="50800"/>
              <a:solidFill>
                <a:schemeClr val="bg1">
                  <a:shade val="50000"/>
                </a:schemeClr>
              </a:solidFill>
            </a:endParaRPr>
          </a:p>
          <a:p>
            <a:pPr marL="0" indent="0">
              <a:buFont typeface="Wingdings"/>
              <a:buNone/>
            </a:pPr>
            <a:endParaRPr lang="en-US" b="1" dirty="0">
              <a:ln w="50800"/>
              <a:solidFill>
                <a:schemeClr val="bg1">
                  <a:shade val="50000"/>
                </a:schemeClr>
              </a:solidFill>
            </a:endParaRPr>
          </a:p>
        </p:txBody>
      </p:sp>
      <p:sp>
        <p:nvSpPr>
          <p:cNvPr id="13" name="Content Placeholder 3"/>
          <p:cNvSpPr txBox="1">
            <a:spLocks/>
          </p:cNvSpPr>
          <p:nvPr/>
        </p:nvSpPr>
        <p:spPr>
          <a:xfrm>
            <a:off x="4124960" y="4267200"/>
            <a:ext cx="3556000" cy="2514600"/>
          </a:xfrm>
          <a:prstGeom prst="rect">
            <a:avLst/>
          </a:prstGeom>
          <a:noFill/>
        </p:spPr>
        <p:txBody>
          <a:bodyPr vert="horz">
            <a:normAutofit lnSpcReduction="10000"/>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Clr>
                <a:srgbClr val="7030A0"/>
              </a:buClr>
              <a:buSzPct val="80000"/>
              <a:buNone/>
            </a:pPr>
            <a:r>
              <a:rPr lang="en-US" sz="4000" b="1" dirty="0" smtClean="0">
                <a:ln w="1905">
                  <a:solidFill>
                    <a:srgbClr val="8E002F"/>
                  </a:solidFill>
                </a:ln>
                <a:gradFill flip="none" rotWithShape="1">
                  <a:gsLst>
                    <a:gs pos="15000">
                      <a:srgbClr val="FFFF00"/>
                    </a:gs>
                    <a:gs pos="95000">
                      <a:srgbClr val="FF0000"/>
                    </a:gs>
                    <a:gs pos="41000">
                      <a:srgbClr val="0A128C"/>
                    </a:gs>
                    <a:gs pos="69000">
                      <a:srgbClr val="00B0F0"/>
                    </a:gs>
                  </a:gsLst>
                  <a:path path="rect">
                    <a:fillToRect l="50000" t="50000" r="50000" b="50000"/>
                  </a:path>
                  <a:tileRect/>
                </a:gradFill>
                <a:effectLst>
                  <a:innerShdw blurRad="69850" dist="43180" dir="5400000">
                    <a:srgbClr val="000000">
                      <a:alpha val="65000"/>
                    </a:srgbClr>
                  </a:innerShdw>
                </a:effectLst>
                <a:latin typeface="Broadway" pitchFamily="82" charset="0"/>
              </a:rPr>
              <a:t>Because of </a:t>
            </a:r>
            <a:br>
              <a:rPr lang="en-US" sz="4000" b="1" dirty="0" smtClean="0">
                <a:ln w="1905">
                  <a:solidFill>
                    <a:srgbClr val="8E002F"/>
                  </a:solidFill>
                </a:ln>
                <a:gradFill flip="none" rotWithShape="1">
                  <a:gsLst>
                    <a:gs pos="15000">
                      <a:srgbClr val="FFFF00"/>
                    </a:gs>
                    <a:gs pos="95000">
                      <a:srgbClr val="FF0000"/>
                    </a:gs>
                    <a:gs pos="41000">
                      <a:srgbClr val="0A128C"/>
                    </a:gs>
                    <a:gs pos="69000">
                      <a:srgbClr val="00B0F0"/>
                    </a:gs>
                  </a:gsLst>
                  <a:path path="rect">
                    <a:fillToRect l="50000" t="50000" r="50000" b="50000"/>
                  </a:path>
                  <a:tileRect/>
                </a:gradFill>
                <a:effectLst>
                  <a:innerShdw blurRad="69850" dist="43180" dir="5400000">
                    <a:srgbClr val="000000">
                      <a:alpha val="65000"/>
                    </a:srgbClr>
                  </a:innerShdw>
                </a:effectLst>
                <a:latin typeface="Broadway" pitchFamily="82" charset="0"/>
              </a:rPr>
            </a:br>
            <a:r>
              <a:rPr lang="en-US" sz="4000" b="1" dirty="0" smtClean="0">
                <a:ln w="1905">
                  <a:solidFill>
                    <a:srgbClr val="8E002F"/>
                  </a:solidFill>
                </a:ln>
                <a:gradFill flip="none" rotWithShape="1">
                  <a:gsLst>
                    <a:gs pos="15000">
                      <a:srgbClr val="FFFF00"/>
                    </a:gs>
                    <a:gs pos="95000">
                      <a:srgbClr val="FF0000"/>
                    </a:gs>
                    <a:gs pos="41000">
                      <a:srgbClr val="0A128C"/>
                    </a:gs>
                    <a:gs pos="69000">
                      <a:srgbClr val="00B0F0"/>
                    </a:gs>
                  </a:gsLst>
                  <a:path path="rect">
                    <a:fillToRect l="50000" t="50000" r="50000" b="50000"/>
                  </a:path>
                  <a:tileRect/>
                </a:gradFill>
                <a:effectLst>
                  <a:innerShdw blurRad="69850" dist="43180" dir="5400000">
                    <a:srgbClr val="000000">
                      <a:alpha val="65000"/>
                    </a:srgbClr>
                  </a:innerShdw>
                </a:effectLst>
                <a:latin typeface="Broadway" pitchFamily="82" charset="0"/>
              </a:rPr>
              <a:t>a 19 year cycle known as </a:t>
            </a:r>
            <a:r>
              <a:rPr lang="en-US" sz="4000" b="1" dirty="0" err="1" smtClean="0">
                <a:ln w="1905">
                  <a:solidFill>
                    <a:srgbClr val="8E002F"/>
                  </a:solidFill>
                </a:ln>
                <a:gradFill flip="none" rotWithShape="1">
                  <a:gsLst>
                    <a:gs pos="15000">
                      <a:srgbClr val="FFFF00"/>
                    </a:gs>
                    <a:gs pos="95000">
                      <a:srgbClr val="FF0000"/>
                    </a:gs>
                    <a:gs pos="41000">
                      <a:srgbClr val="0A128C"/>
                    </a:gs>
                    <a:gs pos="69000">
                      <a:srgbClr val="00B0F0"/>
                    </a:gs>
                  </a:gsLst>
                  <a:path path="rect">
                    <a:fillToRect l="50000" t="50000" r="50000" b="50000"/>
                  </a:path>
                  <a:tileRect/>
                </a:gradFill>
                <a:effectLst>
                  <a:innerShdw blurRad="69850" dist="43180" dir="5400000">
                    <a:srgbClr val="000000">
                      <a:alpha val="65000"/>
                    </a:srgbClr>
                  </a:innerShdw>
                </a:effectLst>
                <a:latin typeface="Broadway" pitchFamily="82" charset="0"/>
              </a:rPr>
              <a:t>Metonic</a:t>
            </a:r>
            <a:r>
              <a:rPr lang="en-US" sz="4000" b="1" dirty="0" smtClean="0">
                <a:ln w="1905">
                  <a:solidFill>
                    <a:srgbClr val="8E002F"/>
                  </a:solidFill>
                </a:ln>
                <a:gradFill flip="none" rotWithShape="1">
                  <a:gsLst>
                    <a:gs pos="15000">
                      <a:srgbClr val="FFFF00"/>
                    </a:gs>
                    <a:gs pos="95000">
                      <a:srgbClr val="FF0000"/>
                    </a:gs>
                    <a:gs pos="41000">
                      <a:srgbClr val="0A128C"/>
                    </a:gs>
                    <a:gs pos="69000">
                      <a:srgbClr val="00B0F0"/>
                    </a:gs>
                  </a:gsLst>
                  <a:path path="rect">
                    <a:fillToRect l="50000" t="50000" r="50000" b="50000"/>
                  </a:path>
                  <a:tileRect/>
                </a:gradFill>
                <a:effectLst>
                  <a:innerShdw blurRad="69850" dist="43180" dir="5400000">
                    <a:srgbClr val="000000">
                      <a:alpha val="65000"/>
                    </a:srgbClr>
                  </a:innerShdw>
                </a:effectLst>
                <a:latin typeface="Broadway" pitchFamily="82" charset="0"/>
              </a:rPr>
              <a:t>.</a:t>
            </a:r>
          </a:p>
        </p:txBody>
      </p:sp>
    </p:spTree>
    <p:extLst>
      <p:ext uri="{BB962C8B-B14F-4D97-AF65-F5344CB8AC3E}">
        <p14:creationId xmlns:p14="http://schemas.microsoft.com/office/powerpoint/2010/main" val="330198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ou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3800" y="6324600"/>
            <a:ext cx="711200" cy="381000"/>
          </a:xfrm>
        </p:spPr>
        <p:txBody>
          <a:bodyPr/>
          <a:lstStyle/>
          <a:p>
            <a:fld id="{AA4C6552-42F6-43F2-A3FB-E92E8C09004E}" type="slidenum">
              <a:rPr lang="en-US" smtClean="0">
                <a:solidFill>
                  <a:schemeClr val="bg1"/>
                </a:solidFill>
              </a:rPr>
              <a:pPr/>
              <a:t>23</a:t>
            </a:fld>
            <a:endParaRPr lang="en-US" dirty="0">
              <a:solidFill>
                <a:schemeClr val="bg1"/>
              </a:solidFill>
            </a:endParaRPr>
          </a:p>
        </p:txBody>
      </p:sp>
      <p:sp>
        <p:nvSpPr>
          <p:cNvPr id="3" name="Rectangle 2"/>
          <p:cNvSpPr/>
          <p:nvPr/>
        </p:nvSpPr>
        <p:spPr>
          <a:xfrm>
            <a:off x="5562600" y="670679"/>
            <a:ext cx="4091185" cy="3139321"/>
          </a:xfrm>
          <a:prstGeom prst="rect">
            <a:avLst/>
          </a:prstGeom>
          <a:noFill/>
        </p:spPr>
        <p:txBody>
          <a:bodyPr wrap="none" lIns="91440" tIns="45720" rIns="91440" bIns="45720">
            <a:spAutoFit/>
          </a:bodyPr>
          <a:lstStyle/>
          <a:p>
            <a:pPr algn="ctr"/>
            <a:r>
              <a:rPr lang="en-US" sz="5400" b="1" cap="none" spc="0" dirty="0" err="1" smtClean="0">
                <a:ln w="1905"/>
                <a:solidFill>
                  <a:schemeClr val="bg1"/>
                </a:solidFill>
                <a:effectLst>
                  <a:innerShdw blurRad="69850" dist="43180" dir="5400000">
                    <a:srgbClr val="000000">
                      <a:alpha val="65000"/>
                    </a:srgbClr>
                  </a:innerShdw>
                </a:effectLst>
              </a:rPr>
              <a:t>Meton</a:t>
            </a:r>
            <a:r>
              <a:rPr lang="en-US" sz="5400" b="1" cap="none" spc="0" dirty="0" smtClean="0">
                <a:ln w="1905"/>
                <a:solidFill>
                  <a:schemeClr val="bg1"/>
                </a:solidFill>
                <a:effectLst>
                  <a:innerShdw blurRad="69850" dist="43180" dir="5400000">
                    <a:srgbClr val="000000">
                      <a:alpha val="65000"/>
                    </a:srgbClr>
                  </a:innerShdw>
                </a:effectLst>
              </a:rPr>
              <a:t> ~</a:t>
            </a:r>
          </a:p>
          <a:p>
            <a:pPr algn="ctr"/>
            <a:r>
              <a:rPr lang="en-US" sz="4800" b="1" dirty="0" smtClean="0">
                <a:ln w="1905"/>
                <a:solidFill>
                  <a:srgbClr val="92D050"/>
                </a:solidFill>
                <a:effectLst>
                  <a:innerShdw blurRad="69850" dist="43180" dir="5400000">
                    <a:srgbClr val="000000">
                      <a:alpha val="65000"/>
                    </a:srgbClr>
                  </a:innerShdw>
                </a:effectLst>
              </a:rPr>
              <a:t>A Greek</a:t>
            </a:r>
            <a:r>
              <a:rPr lang="en-US" sz="4800" b="1" dirty="0" smtClean="0">
                <a:ln w="1905"/>
                <a:solidFill>
                  <a:schemeClr val="bg1"/>
                </a:solidFill>
                <a:effectLst>
                  <a:innerShdw blurRad="69850" dist="43180" dir="5400000">
                    <a:srgbClr val="000000">
                      <a:alpha val="65000"/>
                    </a:srgbClr>
                  </a:innerShdw>
                </a:effectLst>
              </a:rPr>
              <a:t/>
            </a:r>
            <a:br>
              <a:rPr lang="en-US" sz="4800" b="1" dirty="0" smtClean="0">
                <a:ln w="1905"/>
                <a:solidFill>
                  <a:schemeClr val="bg1"/>
                </a:solidFill>
                <a:effectLst>
                  <a:innerShdw blurRad="69850" dist="43180" dir="5400000">
                    <a:srgbClr val="000000">
                      <a:alpha val="65000"/>
                    </a:srgbClr>
                  </a:innerShdw>
                </a:effectLst>
              </a:rPr>
            </a:br>
            <a:r>
              <a:rPr lang="en-US" sz="4800" b="1" dirty="0" smtClean="0">
                <a:ln w="1905"/>
                <a:solidFill>
                  <a:srgbClr val="92D050"/>
                </a:solidFill>
                <a:effectLst>
                  <a:innerShdw blurRad="69850" dist="43180" dir="5400000">
                    <a:srgbClr val="000000">
                      <a:alpha val="65000"/>
                    </a:srgbClr>
                  </a:innerShdw>
                </a:effectLst>
              </a:rPr>
              <a:t>astronomer</a:t>
            </a:r>
            <a:r>
              <a:rPr lang="en-US" sz="4800" b="1" dirty="0" smtClean="0">
                <a:ln w="1905"/>
                <a:solidFill>
                  <a:schemeClr val="bg1"/>
                </a:solidFill>
                <a:effectLst>
                  <a:innerShdw blurRad="69850" dist="43180" dir="5400000">
                    <a:srgbClr val="000000">
                      <a:alpha val="65000"/>
                    </a:srgbClr>
                  </a:innerShdw>
                </a:effectLst>
              </a:rPr>
              <a:t/>
            </a:r>
            <a:br>
              <a:rPr lang="en-US" sz="4800" b="1" dirty="0" smtClean="0">
                <a:ln w="1905"/>
                <a:solidFill>
                  <a:schemeClr val="bg1"/>
                </a:solidFill>
                <a:effectLst>
                  <a:innerShdw blurRad="69850" dist="43180" dir="5400000">
                    <a:srgbClr val="000000">
                      <a:alpha val="65000"/>
                    </a:srgbClr>
                  </a:innerShdw>
                </a:effectLst>
              </a:rPr>
            </a:br>
            <a:r>
              <a:rPr lang="en-US" sz="4800" b="1" dirty="0" smtClean="0">
                <a:ln w="1905"/>
                <a:solidFill>
                  <a:schemeClr val="bg1"/>
                </a:solidFill>
                <a:effectLst>
                  <a:innerShdw blurRad="69850" dist="43180" dir="5400000">
                    <a:srgbClr val="000000">
                      <a:alpha val="65000"/>
                    </a:srgbClr>
                  </a:innerShdw>
                </a:effectLst>
              </a:rPr>
              <a:t>introduced the</a:t>
            </a:r>
            <a:endParaRPr lang="en-US" sz="4800" b="1" cap="none" spc="0" dirty="0">
              <a:ln w="1905"/>
              <a:solidFill>
                <a:schemeClr val="bg1"/>
              </a:solidFill>
              <a:effectLst>
                <a:innerShdw blurRad="69850" dist="43180" dir="5400000">
                  <a:srgbClr val="000000">
                    <a:alpha val="65000"/>
                  </a:srgbClr>
                </a:innerShdw>
              </a:effectLst>
            </a:endParaRPr>
          </a:p>
        </p:txBody>
      </p:sp>
      <p:pic>
        <p:nvPicPr>
          <p:cNvPr id="1027" name="Picture 3" descr="C:\Users\Rae\Desktop\Meton of Gree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5920" y="-76200"/>
            <a:ext cx="2697480" cy="27230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919008"/>
            <a:ext cx="12115800" cy="1938992"/>
          </a:xfrm>
          <a:prstGeom prst="rect">
            <a:avLst/>
          </a:prstGeom>
          <a:noFill/>
        </p:spPr>
        <p:txBody>
          <a:bodyPr wrap="square" lIns="91440" tIns="45720" rIns="91440" bIns="45720">
            <a:spAutoFit/>
          </a:bodyPr>
          <a:lstStyle/>
          <a:p>
            <a:pPr algn="ctr"/>
            <a:r>
              <a:rPr lang="en-US" sz="4000" b="1" dirty="0" smtClean="0">
                <a:ln w="1905"/>
                <a:solidFill>
                  <a:schemeClr val="bg1"/>
                </a:solidFill>
                <a:effectLst>
                  <a:innerShdw blurRad="69850" dist="43180" dir="5400000">
                    <a:srgbClr val="000000">
                      <a:alpha val="65000"/>
                    </a:srgbClr>
                  </a:innerShdw>
                </a:effectLst>
              </a:rPr>
              <a:t>around 432 BC </a:t>
            </a:r>
            <a:r>
              <a:rPr lang="en-US" sz="3200" b="1" dirty="0" smtClean="0">
                <a:ln w="1905"/>
                <a:solidFill>
                  <a:srgbClr val="D8EEC0"/>
                </a:solidFill>
                <a:effectLst>
                  <a:innerShdw blurRad="69850" dist="43180" dir="5400000">
                    <a:srgbClr val="000000">
                      <a:alpha val="65000"/>
                    </a:srgbClr>
                  </a:innerShdw>
                </a:effectLst>
              </a:rPr>
              <a:t>(7 of the 19 years had 13 months).  </a:t>
            </a:r>
            <a:r>
              <a:rPr lang="en-US" sz="4000" b="1" dirty="0" smtClean="0">
                <a:ln w="1905"/>
                <a:solidFill>
                  <a:schemeClr val="bg1"/>
                </a:solidFill>
                <a:effectLst>
                  <a:innerShdw blurRad="69850" dist="43180" dir="5400000">
                    <a:srgbClr val="000000">
                      <a:alpha val="65000"/>
                    </a:srgbClr>
                  </a:innerShdw>
                </a:effectLst>
              </a:rPr>
              <a:t/>
            </a:r>
            <a:br>
              <a:rPr lang="en-US" sz="4000" b="1" dirty="0" smtClean="0">
                <a:ln w="1905"/>
                <a:solidFill>
                  <a:schemeClr val="bg1"/>
                </a:solidFill>
                <a:effectLst>
                  <a:innerShdw blurRad="69850" dist="43180" dir="5400000">
                    <a:srgbClr val="000000">
                      <a:alpha val="65000"/>
                    </a:srgbClr>
                  </a:innerShdw>
                </a:effectLst>
              </a:rPr>
            </a:br>
            <a:r>
              <a:rPr lang="en-US" sz="4000" b="1" dirty="0" smtClean="0">
                <a:ln w="1905"/>
                <a:solidFill>
                  <a:schemeClr val="bg1"/>
                </a:solidFill>
                <a:effectLst>
                  <a:innerShdw blurRad="69850" dist="43180" dir="5400000">
                    <a:srgbClr val="000000">
                      <a:alpha val="65000"/>
                    </a:srgbClr>
                  </a:innerShdw>
                </a:effectLst>
              </a:rPr>
              <a:t>The Babylonians had already been utilizing the </a:t>
            </a:r>
            <a:br>
              <a:rPr lang="en-US" sz="4000" b="1" dirty="0" smtClean="0">
                <a:ln w="1905"/>
                <a:solidFill>
                  <a:schemeClr val="bg1"/>
                </a:solidFill>
                <a:effectLst>
                  <a:innerShdw blurRad="69850" dist="43180" dir="5400000">
                    <a:srgbClr val="000000">
                      <a:alpha val="65000"/>
                    </a:srgbClr>
                  </a:innerShdw>
                </a:effectLst>
              </a:rPr>
            </a:br>
            <a:r>
              <a:rPr lang="en-US" sz="4000" b="1" dirty="0" smtClean="0">
                <a:ln w="1905"/>
                <a:solidFill>
                  <a:schemeClr val="bg1"/>
                </a:solidFill>
                <a:effectLst>
                  <a:innerShdw blurRad="69850" dist="43180" dir="5400000">
                    <a:srgbClr val="000000">
                      <a:alpha val="65000"/>
                    </a:srgbClr>
                  </a:innerShdw>
                </a:effectLst>
              </a:rPr>
              <a:t>same 19 year cycle calendar since the 6</a:t>
            </a:r>
            <a:r>
              <a:rPr lang="en-US" sz="4000" b="1" baseline="30000" dirty="0" smtClean="0">
                <a:ln w="1905"/>
                <a:solidFill>
                  <a:schemeClr val="bg1"/>
                </a:solidFill>
                <a:effectLst>
                  <a:innerShdw blurRad="69850" dist="43180" dir="5400000">
                    <a:srgbClr val="000000">
                      <a:alpha val="65000"/>
                    </a:srgbClr>
                  </a:innerShdw>
                </a:effectLst>
              </a:rPr>
              <a:t>th</a:t>
            </a:r>
            <a:r>
              <a:rPr lang="en-US" sz="4000" b="1" dirty="0" smtClean="0">
                <a:ln w="1905"/>
                <a:solidFill>
                  <a:schemeClr val="bg1"/>
                </a:solidFill>
                <a:effectLst>
                  <a:innerShdw blurRad="69850" dist="43180" dir="5400000">
                    <a:srgbClr val="000000">
                      <a:alpha val="65000"/>
                    </a:srgbClr>
                  </a:innerShdw>
                </a:effectLst>
              </a:rPr>
              <a:t> century BC</a:t>
            </a:r>
            <a:endParaRPr lang="en-US" sz="4000" b="1" cap="none" spc="0" dirty="0">
              <a:ln w="1905"/>
              <a:solidFill>
                <a:schemeClr val="bg1"/>
              </a:solidFill>
              <a:effectLst>
                <a:innerShdw blurRad="69850" dist="43180" dir="5400000">
                  <a:srgbClr val="000000">
                    <a:alpha val="65000"/>
                  </a:srgbClr>
                </a:innerShdw>
              </a:effectLst>
            </a:endParaRPr>
          </a:p>
        </p:txBody>
      </p:sp>
      <p:pic>
        <p:nvPicPr>
          <p:cNvPr id="1028" name="Picture 4" descr="C:\Users\Rae\Desktop\Art on Desktop - 1\All white man clip art\3d white people\png\ques mark man 2 png.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982200" y="3048000"/>
            <a:ext cx="1815513" cy="21335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286000" y="5010448"/>
            <a:ext cx="5322192" cy="0"/>
          </a:xfrm>
          <a:prstGeom prst="line">
            <a:avLst/>
          </a:prstGeom>
          <a:ln w="76200">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29600" y="5025688"/>
            <a:ext cx="1752600" cy="0"/>
          </a:xfrm>
          <a:prstGeom prst="line">
            <a:avLst/>
          </a:prstGeom>
          <a:ln w="76200">
            <a:solidFill>
              <a:schemeClr val="accent5">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29363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2000"/>
                                        <p:tgtEl>
                                          <p:spTgt spid="3"/>
                                        </p:tgtEl>
                                      </p:cBhvr>
                                    </p:animEffect>
                                  </p:childTnLst>
                                </p:cTn>
                              </p:par>
                              <p:par>
                                <p:cTn id="17" presetID="8" presetClass="entr" presetSubtype="16"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diamond(in)">
                                      <p:cBhvr>
                                        <p:cTn id="19" dur="2000"/>
                                        <p:tgtEl>
                                          <p:spTgt spid="1027"/>
                                        </p:tgtEl>
                                      </p:cBhvr>
                                    </p:animEffect>
                                  </p:childTnLst>
                                </p:cTn>
                              </p:par>
                            </p:childTnLst>
                          </p:cTn>
                        </p:par>
                        <p:par>
                          <p:cTn id="20" fill="hold">
                            <p:stCondLst>
                              <p:cond delay="2000"/>
                            </p:stCondLst>
                            <p:childTnLst>
                              <p:par>
                                <p:cTn id="21" presetID="42" presetClass="entr" presetSubtype="0" fill="hold" grpId="0" nodeType="afterEffect">
                                  <p:stCondLst>
                                    <p:cond delay="1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pPr/>
              <a:t>24</a:t>
            </a:fld>
            <a:endParaRPr lang="en-US" dirty="0"/>
          </a:p>
        </p:txBody>
      </p:sp>
      <p:sp>
        <p:nvSpPr>
          <p:cNvPr id="4" name="Content Placeholder 3"/>
          <p:cNvSpPr>
            <a:spLocks noGrp="1"/>
          </p:cNvSpPr>
          <p:nvPr>
            <p:ph sz="quarter" idx="1"/>
          </p:nvPr>
        </p:nvSpPr>
        <p:spPr>
          <a:xfrm>
            <a:off x="4267200" y="1600200"/>
            <a:ext cx="7924800" cy="5105400"/>
          </a:xfrm>
        </p:spPr>
        <p:txBody>
          <a:bodyPr>
            <a:normAutofit/>
            <a:scene3d>
              <a:camera prst="orthographicFront"/>
              <a:lightRig rig="threePt" dir="t"/>
            </a:scene3d>
            <a:sp3d extrusionH="57150">
              <a:bevelT w="38100" h="38100"/>
            </a:sp3d>
          </a:bodyPr>
          <a:lstStyle/>
          <a:p>
            <a:pPr>
              <a:buFont typeface="Wingdings" pitchFamily="2" charset="2"/>
              <a:buChar char="§"/>
            </a:pPr>
            <a:r>
              <a:rPr lang="en-US" dirty="0">
                <a:solidFill>
                  <a:srgbClr val="0070C0"/>
                </a:solidFill>
              </a:rPr>
              <a:t>The </a:t>
            </a:r>
            <a:r>
              <a:rPr lang="en-US" dirty="0" smtClean="0">
                <a:solidFill>
                  <a:srgbClr val="0070C0"/>
                </a:solidFill>
              </a:rPr>
              <a:t>Jews adopted the </a:t>
            </a:r>
            <a:r>
              <a:rPr lang="en-US" b="1" u="sng" dirty="0" smtClean="0">
                <a:ln w="1905"/>
                <a:solidFill>
                  <a:srgbClr val="0070C0"/>
                </a:solidFill>
                <a:effectLst>
                  <a:innerShdw blurRad="69850" dist="43180" dir="5400000">
                    <a:srgbClr val="000000">
                      <a:alpha val="65000"/>
                    </a:srgbClr>
                  </a:innerShdw>
                </a:effectLst>
              </a:rPr>
              <a:t>Babylonian</a:t>
            </a:r>
            <a:r>
              <a:rPr lang="en-US" dirty="0" smtClean="0">
                <a:solidFill>
                  <a:srgbClr val="0070C0"/>
                </a:solidFill>
              </a:rPr>
              <a:t> </a:t>
            </a:r>
            <a:r>
              <a:rPr lang="en-US" b="1" dirty="0" smtClean="0">
                <a:ln w="1905"/>
                <a:solidFill>
                  <a:srgbClr val="0070C0"/>
                </a:solidFill>
                <a:effectLst>
                  <a:innerShdw blurRad="69850" dist="43180" dir="5400000">
                    <a:srgbClr val="000000">
                      <a:alpha val="65000"/>
                    </a:srgbClr>
                  </a:innerShdw>
                </a:effectLst>
              </a:rPr>
              <a:t>calendar</a:t>
            </a:r>
            <a:r>
              <a:rPr lang="en-US" dirty="0" smtClean="0">
                <a:solidFill>
                  <a:srgbClr val="0070C0"/>
                </a:solidFill>
              </a:rPr>
              <a:t> dates </a:t>
            </a:r>
            <a:r>
              <a:rPr lang="en-US" dirty="0">
                <a:solidFill>
                  <a:srgbClr val="0070C0"/>
                </a:solidFill>
              </a:rPr>
              <a:t>from the period of </a:t>
            </a:r>
            <a:r>
              <a:rPr lang="en-US" dirty="0" smtClean="0">
                <a:solidFill>
                  <a:srgbClr val="0070C0"/>
                </a:solidFill>
              </a:rPr>
              <a:t>their </a:t>
            </a:r>
            <a:r>
              <a:rPr lang="en-US" dirty="0">
                <a:solidFill>
                  <a:srgbClr val="0070C0"/>
                </a:solidFill>
              </a:rPr>
              <a:t>Babylonian Exile in the </a:t>
            </a:r>
            <a:r>
              <a:rPr lang="en-US" dirty="0" smtClean="0">
                <a:solidFill>
                  <a:srgbClr val="0070C0"/>
                </a:solidFill>
              </a:rPr>
              <a:t>6</a:t>
            </a:r>
            <a:r>
              <a:rPr lang="en-US" baseline="30000" dirty="0" smtClean="0">
                <a:solidFill>
                  <a:srgbClr val="0070C0"/>
                </a:solidFill>
              </a:rPr>
              <a:t>th</a:t>
            </a:r>
            <a:r>
              <a:rPr lang="en-US" dirty="0" smtClean="0">
                <a:solidFill>
                  <a:srgbClr val="0070C0"/>
                </a:solidFill>
              </a:rPr>
              <a:t> century B.C.</a:t>
            </a:r>
            <a:br>
              <a:rPr lang="en-US" dirty="0" smtClean="0">
                <a:solidFill>
                  <a:srgbClr val="0070C0"/>
                </a:solidFill>
              </a:rPr>
            </a:br>
            <a:endParaRPr lang="en-US" sz="1600" dirty="0" smtClean="0">
              <a:solidFill>
                <a:srgbClr val="0070C0"/>
              </a:solidFill>
            </a:endParaRPr>
          </a:p>
          <a:p>
            <a:pPr>
              <a:buFont typeface="Wingdings" pitchFamily="2" charset="2"/>
              <a:buChar char="§"/>
            </a:pPr>
            <a:r>
              <a:rPr lang="en-US" dirty="0" smtClean="0">
                <a:solidFill>
                  <a:srgbClr val="008080"/>
                </a:solidFill>
              </a:rPr>
              <a:t>This 19-year lunar cycle became </a:t>
            </a:r>
            <a:r>
              <a:rPr lang="en-US" dirty="0">
                <a:solidFill>
                  <a:srgbClr val="008080"/>
                </a:solidFill>
              </a:rPr>
              <a:t>known </a:t>
            </a:r>
            <a:r>
              <a:rPr lang="en-US" dirty="0" smtClean="0">
                <a:solidFill>
                  <a:srgbClr val="008080"/>
                </a:solidFill>
              </a:rPr>
              <a:t/>
            </a:r>
            <a:br>
              <a:rPr lang="en-US" dirty="0" smtClean="0">
                <a:solidFill>
                  <a:srgbClr val="008080"/>
                </a:solidFill>
              </a:rPr>
            </a:br>
            <a:r>
              <a:rPr lang="en-US" dirty="0" smtClean="0">
                <a:solidFill>
                  <a:srgbClr val="008080"/>
                </a:solidFill>
              </a:rPr>
              <a:t>as </a:t>
            </a:r>
            <a:r>
              <a:rPr lang="en-US" dirty="0">
                <a:solidFill>
                  <a:srgbClr val="008080"/>
                </a:solidFill>
              </a:rPr>
              <a:t>the </a:t>
            </a:r>
            <a:r>
              <a:rPr lang="en-US" dirty="0" err="1">
                <a:solidFill>
                  <a:srgbClr val="008080"/>
                </a:solidFill>
              </a:rPr>
              <a:t>Metonic</a:t>
            </a:r>
            <a:r>
              <a:rPr lang="en-US" dirty="0">
                <a:solidFill>
                  <a:srgbClr val="008080"/>
                </a:solidFill>
              </a:rPr>
              <a:t> cycle, and was the basis </a:t>
            </a:r>
            <a:r>
              <a:rPr lang="en-US" dirty="0" smtClean="0">
                <a:solidFill>
                  <a:srgbClr val="008080"/>
                </a:solidFill>
              </a:rPr>
              <a:t/>
            </a:r>
            <a:br>
              <a:rPr lang="en-US" dirty="0" smtClean="0">
                <a:solidFill>
                  <a:srgbClr val="008080"/>
                </a:solidFill>
              </a:rPr>
            </a:br>
            <a:r>
              <a:rPr lang="en-US" dirty="0" smtClean="0">
                <a:solidFill>
                  <a:srgbClr val="008080"/>
                </a:solidFill>
              </a:rPr>
              <a:t>for </a:t>
            </a:r>
            <a:r>
              <a:rPr lang="en-US" dirty="0">
                <a:solidFill>
                  <a:srgbClr val="008080"/>
                </a:solidFill>
              </a:rPr>
              <a:t>the </a:t>
            </a:r>
            <a:r>
              <a:rPr lang="en-US" b="1" u="sng" dirty="0">
                <a:ln w="1905"/>
                <a:solidFill>
                  <a:srgbClr val="00B050"/>
                </a:solidFill>
                <a:effectLst>
                  <a:innerShdw blurRad="69850" dist="43180" dir="5400000">
                    <a:srgbClr val="000000">
                      <a:alpha val="65000"/>
                    </a:srgbClr>
                  </a:innerShdw>
                </a:effectLst>
              </a:rPr>
              <a:t>Greek</a:t>
            </a:r>
            <a:r>
              <a:rPr lang="en-US" dirty="0">
                <a:solidFill>
                  <a:srgbClr val="00B050"/>
                </a:solidFill>
              </a:rPr>
              <a:t> </a:t>
            </a:r>
            <a:r>
              <a:rPr lang="en-US" b="1" dirty="0">
                <a:ln w="1905"/>
                <a:solidFill>
                  <a:srgbClr val="00B050"/>
                </a:solidFill>
                <a:effectLst>
                  <a:innerShdw blurRad="69850" dist="43180" dir="5400000">
                    <a:srgbClr val="000000">
                      <a:alpha val="65000"/>
                    </a:srgbClr>
                  </a:innerShdw>
                </a:effectLst>
              </a:rPr>
              <a:t>calendar</a:t>
            </a:r>
            <a:r>
              <a:rPr lang="en-US" dirty="0">
                <a:solidFill>
                  <a:srgbClr val="00B050"/>
                </a:solidFill>
              </a:rPr>
              <a:t> </a:t>
            </a:r>
            <a:r>
              <a:rPr lang="en-US" dirty="0">
                <a:solidFill>
                  <a:srgbClr val="008080"/>
                </a:solidFill>
              </a:rPr>
              <a:t>until the </a:t>
            </a:r>
            <a:r>
              <a:rPr lang="en-US" b="1" u="sng" dirty="0" smtClean="0">
                <a:ln w="1905"/>
                <a:solidFill>
                  <a:srgbClr val="C00000"/>
                </a:solidFill>
                <a:effectLst>
                  <a:innerShdw blurRad="69850" dist="43180" dir="5400000">
                    <a:srgbClr val="000000">
                      <a:alpha val="65000"/>
                    </a:srgbClr>
                  </a:innerShdw>
                </a:effectLst>
              </a:rPr>
              <a:t>Roman</a:t>
            </a:r>
            <a:r>
              <a:rPr lang="en-US" dirty="0" smtClean="0">
                <a:solidFill>
                  <a:srgbClr val="C00000"/>
                </a:solidFill>
              </a:rPr>
              <a:t> </a:t>
            </a:r>
            <a:r>
              <a:rPr lang="en-US" b="1" dirty="0" smtClean="0">
                <a:ln w="1905"/>
                <a:solidFill>
                  <a:srgbClr val="C00000"/>
                </a:solidFill>
                <a:effectLst>
                  <a:innerShdw blurRad="69850" dist="43180" dir="5400000">
                    <a:srgbClr val="000000">
                      <a:alpha val="65000"/>
                    </a:srgbClr>
                  </a:innerShdw>
                </a:effectLst>
              </a:rPr>
              <a:t>Julian</a:t>
            </a:r>
            <a:r>
              <a:rPr lang="en-US" dirty="0" smtClean="0">
                <a:solidFill>
                  <a:srgbClr val="C00000"/>
                </a:solidFill>
              </a:rPr>
              <a:t> </a:t>
            </a:r>
            <a:r>
              <a:rPr lang="en-US" b="1" dirty="0">
                <a:ln w="1905"/>
                <a:solidFill>
                  <a:srgbClr val="C00000"/>
                </a:solidFill>
                <a:effectLst>
                  <a:innerShdw blurRad="69850" dist="43180" dir="5400000">
                    <a:srgbClr val="000000">
                      <a:alpha val="65000"/>
                    </a:srgbClr>
                  </a:innerShdw>
                </a:effectLst>
              </a:rPr>
              <a:t>calendar</a:t>
            </a:r>
            <a:r>
              <a:rPr lang="en-US" dirty="0">
                <a:solidFill>
                  <a:srgbClr val="008080"/>
                </a:solidFill>
              </a:rPr>
              <a:t> was introduced in </a:t>
            </a:r>
            <a:r>
              <a:rPr lang="en-US" dirty="0" smtClean="0">
                <a:solidFill>
                  <a:srgbClr val="008080"/>
                </a:solidFill>
              </a:rPr>
              <a:t>46 BC.</a:t>
            </a:r>
            <a:br>
              <a:rPr lang="en-US" dirty="0" smtClean="0">
                <a:solidFill>
                  <a:srgbClr val="008080"/>
                </a:solidFill>
              </a:rPr>
            </a:br>
            <a:r>
              <a:rPr lang="en-US" sz="1600" dirty="0" smtClean="0">
                <a:solidFill>
                  <a:srgbClr val="008080"/>
                </a:solidFill>
              </a:rPr>
              <a:t> </a:t>
            </a:r>
          </a:p>
          <a:p>
            <a:pPr>
              <a:buFont typeface="Wingdings" pitchFamily="2" charset="2"/>
              <a:buChar char="§"/>
            </a:pPr>
            <a:r>
              <a:rPr lang="en-US" dirty="0" smtClean="0">
                <a:solidFill>
                  <a:srgbClr val="8E002F"/>
                </a:solidFill>
              </a:rPr>
              <a:t>This calendar has deep roots in several pagan nations all requiring a 13</a:t>
            </a:r>
            <a:r>
              <a:rPr lang="en-US" baseline="30000" dirty="0" smtClean="0">
                <a:solidFill>
                  <a:srgbClr val="8E002F"/>
                </a:solidFill>
              </a:rPr>
              <a:t>th</a:t>
            </a:r>
            <a:r>
              <a:rPr lang="en-US" dirty="0" smtClean="0">
                <a:solidFill>
                  <a:srgbClr val="8E002F"/>
                </a:solidFill>
              </a:rPr>
              <a:t> month.</a:t>
            </a:r>
            <a:endParaRPr lang="en-US" dirty="0">
              <a:solidFill>
                <a:srgbClr val="8E002F"/>
              </a:solidFill>
            </a:endParaRPr>
          </a:p>
        </p:txBody>
      </p:sp>
      <p:pic>
        <p:nvPicPr>
          <p:cNvPr id="2050" name="Picture 2" descr="C:\Users\Rae\Desktop\Rabbi &amp; Tora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76400"/>
            <a:ext cx="4305300" cy="2870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Rae\Desktop\Hebrew Perpetual calenda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774248"/>
            <a:ext cx="4038600" cy="1615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Users\Rae\Desktop\rooted in torah 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81400"/>
            <a:ext cx="4056415" cy="280828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82880" y="152400"/>
            <a:ext cx="11770596" cy="990600"/>
          </a:xfrm>
          <a:prstGeom prst="rect">
            <a:avLst/>
          </a:prstGeom>
        </p:spPr>
        <p:txBody>
          <a:bodyPr>
            <a:normAutofit fontScale="92500"/>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a:solidFill>
                    <a:srgbClr val="FFC9DB"/>
                  </a:solidFill>
                </a:ln>
                <a:solidFill>
                  <a:srgbClr val="8E002F"/>
                </a:solidFill>
                <a:effectLst>
                  <a:glow rad="139700">
                    <a:schemeClr val="accent2">
                      <a:satMod val="175000"/>
                      <a:alpha val="40000"/>
                    </a:schemeClr>
                  </a:glow>
                </a:effectLst>
                <a:latin typeface="Arial Rounded MT Bold" pitchFamily="34" charset="0"/>
              </a:rPr>
              <a:t>Lunar Roots of the Jewish Calendar</a:t>
            </a:r>
            <a:endParaRPr lang="en-US" sz="5400" b="1" dirty="0">
              <a:ln>
                <a:solidFill>
                  <a:srgbClr val="FFC9DB"/>
                </a:solidFill>
              </a:ln>
              <a:solidFill>
                <a:srgbClr val="8E002F"/>
              </a:solidFill>
              <a:effectLst>
                <a:glow rad="139700">
                  <a:schemeClr val="accent2">
                    <a:satMod val="175000"/>
                    <a:alpha val="40000"/>
                  </a:schemeClr>
                </a:glow>
              </a:effectLst>
              <a:latin typeface="Arial Rounded MT Bold" pitchFamily="34" charset="0"/>
            </a:endParaRPr>
          </a:p>
        </p:txBody>
      </p:sp>
      <p:pic>
        <p:nvPicPr>
          <p:cNvPr id="10"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6600" y="5943600"/>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317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2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2000"/>
                                        <p:tgtEl>
                                          <p:spTgt spid="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diamond(in)">
                                      <p:cBhvr>
                                        <p:cTn id="15"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762000" y="4464049"/>
            <a:ext cx="8229600" cy="2393951"/>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b="1" dirty="0">
                <a:ln w="11430"/>
                <a:solidFill>
                  <a:srgbClr val="ACDED8"/>
                </a:solidFill>
                <a:effectLst>
                  <a:outerShdw blurRad="50800" dist="39000" dir="5460000" algn="tl">
                    <a:srgbClr val="000000">
                      <a:alpha val="38000"/>
                    </a:srgbClr>
                  </a:outerShdw>
                </a:effectLst>
                <a:latin typeface="Arial Rounded MT Bold" pitchFamily="34" charset="0"/>
              </a:rPr>
              <a:t>T</a:t>
            </a:r>
            <a:r>
              <a:rPr lang="en-US" b="1" dirty="0" smtClean="0">
                <a:ln w="11430"/>
                <a:solidFill>
                  <a:srgbClr val="ACDED8"/>
                </a:solidFill>
                <a:effectLst>
                  <a:outerShdw blurRad="50800" dist="39000" dir="5460000" algn="tl">
                    <a:srgbClr val="000000">
                      <a:alpha val="38000"/>
                    </a:srgbClr>
                  </a:outerShdw>
                </a:effectLst>
                <a:latin typeface="Arial Rounded MT Bold" pitchFamily="34" charset="0"/>
              </a:rPr>
              <a:t>he moon  </a:t>
            </a:r>
            <a:r>
              <a:rPr lang="en-US" b="1" dirty="0" smtClean="0">
                <a:ln w="11430"/>
                <a:solidFill>
                  <a:srgbClr val="FFC000"/>
                </a:solidFill>
                <a:effectLst>
                  <a:outerShdw blurRad="50800" dist="39000" dir="5460000" algn="tl">
                    <a:srgbClr val="000000">
                      <a:alpha val="38000"/>
                    </a:srgbClr>
                  </a:outerShdw>
                </a:effectLst>
                <a:latin typeface="Arial Rounded MT Bold" pitchFamily="34" charset="0"/>
              </a:rPr>
              <a:t>has nothing to do </a:t>
            </a:r>
            <a:br>
              <a:rPr lang="en-US" b="1" dirty="0" smtClean="0">
                <a:ln w="11430"/>
                <a:solidFill>
                  <a:srgbClr val="FFC000"/>
                </a:solidFill>
                <a:effectLst>
                  <a:outerShdw blurRad="50800" dist="39000" dir="5460000" algn="tl">
                    <a:srgbClr val="000000">
                      <a:alpha val="38000"/>
                    </a:srgbClr>
                  </a:outerShdw>
                </a:effectLst>
                <a:latin typeface="Arial Rounded MT Bold" pitchFamily="34" charset="0"/>
              </a:rPr>
            </a:br>
            <a:r>
              <a:rPr lang="en-US" b="1" dirty="0" smtClean="0">
                <a:ln w="11430"/>
                <a:solidFill>
                  <a:srgbClr val="FFC000"/>
                </a:solidFill>
                <a:effectLst>
                  <a:outerShdw blurRad="50800" dist="39000" dir="5460000" algn="tl">
                    <a:srgbClr val="000000">
                      <a:alpha val="38000"/>
                    </a:srgbClr>
                  </a:outerShdw>
                </a:effectLst>
                <a:latin typeface="Arial Rounded MT Bold" pitchFamily="34" charset="0"/>
              </a:rPr>
              <a:t>with the separation of the </a:t>
            </a:r>
            <a:br>
              <a:rPr lang="en-US" b="1" dirty="0" smtClean="0">
                <a:ln w="11430"/>
                <a:solidFill>
                  <a:srgbClr val="FFC000"/>
                </a:solidFill>
                <a:effectLst>
                  <a:outerShdw blurRad="50800" dist="39000" dir="5460000" algn="tl">
                    <a:srgbClr val="000000">
                      <a:alpha val="38000"/>
                    </a:srgbClr>
                  </a:outerShdw>
                </a:effectLst>
                <a:latin typeface="Arial Rounded MT Bold" pitchFamily="34" charset="0"/>
              </a:rPr>
            </a:br>
            <a:r>
              <a:rPr lang="en-US" b="1" dirty="0" smtClean="0">
                <a:ln w="11430"/>
                <a:solidFill>
                  <a:srgbClr val="FFC000"/>
                </a:solidFill>
                <a:effectLst>
                  <a:outerShdw blurRad="50800" dist="39000" dir="5460000" algn="tl">
                    <a:srgbClr val="000000">
                      <a:alpha val="38000"/>
                    </a:srgbClr>
                  </a:outerShdw>
                </a:effectLst>
                <a:latin typeface="Arial Rounded MT Bold" pitchFamily="34" charset="0"/>
              </a:rPr>
              <a:t>day and night seasons! </a:t>
            </a:r>
            <a:endParaRPr lang="en-US" b="1" dirty="0">
              <a:ln w="11430"/>
              <a:solidFill>
                <a:srgbClr val="92D050"/>
              </a:solidFill>
              <a:effectLst>
                <a:outerShdw blurRad="50800" dist="39000" dir="5460000" algn="tl">
                  <a:srgbClr val="000000">
                    <a:alpha val="38000"/>
                  </a:srgbClr>
                </a:outerShdw>
              </a:effectLst>
              <a:latin typeface="Arial Rounded MT Bold" pitchFamily="34" charset="0"/>
            </a:endParaRPr>
          </a:p>
        </p:txBody>
      </p:sp>
      <p:sp>
        <p:nvSpPr>
          <p:cNvPr id="4" name="Slide Number Placeholder 3"/>
          <p:cNvSpPr txBox="1">
            <a:spLocks/>
          </p:cNvSpPr>
          <p:nvPr/>
        </p:nvSpPr>
        <p:spPr>
          <a:xfrm>
            <a:off x="8610600" y="6356351"/>
            <a:ext cx="3429000" cy="34925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mtClean="0">
                <a:solidFill>
                  <a:schemeClr val="bg1"/>
                </a:solidFill>
              </a:rPr>
              <a:pPr algn="r"/>
              <a:t>25</a:t>
            </a:fld>
            <a:endParaRPr lang="en-US" dirty="0">
              <a:solidFill>
                <a:schemeClr val="bg1"/>
              </a:solidFill>
            </a:endParaRPr>
          </a:p>
        </p:txBody>
      </p:sp>
      <p:sp>
        <p:nvSpPr>
          <p:cNvPr id="5" name="Rectangle 4"/>
          <p:cNvSpPr/>
          <p:nvPr/>
        </p:nvSpPr>
        <p:spPr>
          <a:xfrm>
            <a:off x="686808" y="1173301"/>
            <a:ext cx="5846472" cy="3170099"/>
          </a:xfrm>
          <a:prstGeom prst="rect">
            <a:avLst/>
          </a:prstGeom>
          <a:noFill/>
        </p:spPr>
        <p:txBody>
          <a:bodyPr wrap="none" lIns="91440" tIns="45720" rIns="91440" bIns="4572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Because the full moon</a:t>
            </a:r>
            <a:b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reigns in the sky all</a:t>
            </a:r>
            <a:b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night long for only </a:t>
            </a:r>
            <a:b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000" b="1" dirty="0" smtClean="0">
                <a:ln w="12700">
                  <a:solidFill>
                    <a:schemeClr val="tx2">
                      <a:satMod val="155000"/>
                    </a:schemeClr>
                  </a:solidFill>
                  <a:prstDash val="solid"/>
                </a:ln>
                <a:solidFill>
                  <a:schemeClr val="accent4"/>
                </a:solidFill>
                <a:effectLst>
                  <a:outerShdw blurRad="41275" dist="20320" dir="1800000" algn="tl" rotWithShape="0">
                    <a:srgbClr val="000000">
                      <a:alpha val="40000"/>
                    </a:srgbClr>
                  </a:outerShdw>
                </a:effectLst>
                <a:latin typeface="Segoe Print" pitchFamily="2" charset="0"/>
              </a:rPr>
              <a:t>one night </a:t>
            </a: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
            </a:r>
            <a:b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b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Segoe Print" pitchFamily="2" charset="0"/>
              </a:rPr>
              <a:t>each </a:t>
            </a:r>
            <a:r>
              <a:rPr lang="en-US" sz="4000" b="1" dirty="0" smtClean="0">
                <a:ln w="12700">
                  <a:solidFill>
                    <a:schemeClr val="tx2">
                      <a:satMod val="155000"/>
                    </a:schemeClr>
                  </a:solidFill>
                  <a:prstDash val="solid"/>
                </a:ln>
                <a:solidFill>
                  <a:schemeClr val="accent4"/>
                </a:solidFill>
                <a:effectLst>
                  <a:outerShdw blurRad="41275" dist="20320" dir="1800000" algn="tl" rotWithShape="0">
                    <a:srgbClr val="000000">
                      <a:alpha val="40000"/>
                    </a:srgbClr>
                  </a:outerShdw>
                </a:effectLst>
                <a:latin typeface="Segoe Print" pitchFamily="2" charset="0"/>
              </a:rPr>
              <a:t>lunar month …</a:t>
            </a:r>
            <a:endParaRPr lang="en-US" sz="4000" b="1" dirty="0">
              <a:ln w="12700">
                <a:solidFill>
                  <a:schemeClr val="tx2">
                    <a:satMod val="155000"/>
                  </a:schemeClr>
                </a:solidFill>
                <a:prstDash val="solid"/>
              </a:ln>
              <a:solidFill>
                <a:schemeClr val="accent4"/>
              </a:solidFill>
              <a:effectLst>
                <a:outerShdw blurRad="41275" dist="20320" dir="1800000" algn="tl" rotWithShape="0">
                  <a:srgbClr val="000000">
                    <a:alpha val="40000"/>
                  </a:srgbClr>
                </a:outerShdw>
              </a:effectLst>
              <a:latin typeface="Segoe Print" pitchFamily="2" charset="0"/>
            </a:endParaRPr>
          </a:p>
        </p:txBody>
      </p:sp>
      <p:sp>
        <p:nvSpPr>
          <p:cNvPr id="6" name="Smiley Face 5"/>
          <p:cNvSpPr/>
          <p:nvPr/>
        </p:nvSpPr>
        <p:spPr>
          <a:xfrm>
            <a:off x="-1828800" y="2440470"/>
            <a:ext cx="1371600" cy="1295400"/>
          </a:xfrm>
          <a:prstGeom prst="smileyFace">
            <a:avLst>
              <a:gd name="adj" fmla="val -4653"/>
            </a:avLst>
          </a:prstGeom>
          <a:solidFill>
            <a:srgbClr val="FFC9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305800" y="5607646"/>
            <a:ext cx="2969083"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C9DB"/>
                </a:solidFill>
                <a:effectLst/>
                <a:latin typeface="Ravie" pitchFamily="82" charset="0"/>
              </a:rPr>
              <a:t>But …</a:t>
            </a:r>
            <a:endParaRPr lang="en-US" sz="5400" b="1" cap="none" spc="0" dirty="0">
              <a:ln w="50800"/>
              <a:solidFill>
                <a:srgbClr val="FFC9DB"/>
              </a:solidFill>
              <a:effectLst/>
              <a:latin typeface="Ravie" pitchFamily="82" charset="0"/>
            </a:endParaRPr>
          </a:p>
        </p:txBody>
      </p:sp>
      <p:sp>
        <p:nvSpPr>
          <p:cNvPr id="7" name="TextBox 6"/>
          <p:cNvSpPr txBox="1"/>
          <p:nvPr/>
        </p:nvSpPr>
        <p:spPr>
          <a:xfrm>
            <a:off x="10931983" y="3810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rgbClr val="FFC9DB"/>
                </a:solidFill>
                <a:effectLst>
                  <a:outerShdw blurRad="50800" dist="39000" dir="5460000" algn="tl">
                    <a:srgbClr val="000000">
                      <a:alpha val="38000"/>
                    </a:srgbClr>
                  </a:outerShdw>
                </a:effectLst>
              </a:rPr>
              <a:t>R</a:t>
            </a:r>
            <a:br>
              <a:rPr lang="en-US" sz="4800" b="1" dirty="0" smtClean="0">
                <a:ln w="11430"/>
                <a:solidFill>
                  <a:srgbClr val="FFC9DB"/>
                </a:solidFill>
                <a:effectLst>
                  <a:outerShdw blurRad="50800" dist="39000" dir="5460000" algn="tl">
                    <a:srgbClr val="000000">
                      <a:alpha val="38000"/>
                    </a:srgbClr>
                  </a:outerShdw>
                </a:effectLst>
              </a:rPr>
            </a:br>
            <a:r>
              <a:rPr lang="en-US" sz="4800" b="1" dirty="0" smtClean="0">
                <a:ln w="11430"/>
                <a:solidFill>
                  <a:srgbClr val="FFC9DB"/>
                </a:solidFill>
                <a:effectLst>
                  <a:outerShdw blurRad="50800" dist="39000" dir="5460000" algn="tl">
                    <a:srgbClr val="000000">
                      <a:alpha val="38000"/>
                    </a:srgbClr>
                  </a:outerShdw>
                </a:effectLst>
              </a:rPr>
              <a:t>E</a:t>
            </a:r>
            <a:br>
              <a:rPr lang="en-US" sz="4800" b="1" dirty="0" smtClean="0">
                <a:ln w="11430"/>
                <a:solidFill>
                  <a:srgbClr val="FFC9DB"/>
                </a:solidFill>
                <a:effectLst>
                  <a:outerShdw blurRad="50800" dist="39000" dir="5460000" algn="tl">
                    <a:srgbClr val="000000">
                      <a:alpha val="38000"/>
                    </a:srgbClr>
                  </a:outerShdw>
                </a:effectLst>
              </a:rPr>
            </a:br>
            <a:r>
              <a:rPr lang="en-US" sz="4800" b="1" dirty="0" smtClean="0">
                <a:ln w="11430"/>
                <a:solidFill>
                  <a:srgbClr val="FFC9DB"/>
                </a:solidFill>
                <a:effectLst>
                  <a:outerShdw blurRad="50800" dist="39000" dir="5460000" algn="tl">
                    <a:srgbClr val="000000">
                      <a:alpha val="38000"/>
                    </a:srgbClr>
                  </a:outerShdw>
                </a:effectLst>
              </a:rPr>
              <a:t>V</a:t>
            </a:r>
            <a:br>
              <a:rPr lang="en-US" sz="4800" b="1" dirty="0" smtClean="0">
                <a:ln w="11430"/>
                <a:solidFill>
                  <a:srgbClr val="FFC9DB"/>
                </a:solidFill>
                <a:effectLst>
                  <a:outerShdw blurRad="50800" dist="39000" dir="5460000" algn="tl">
                    <a:srgbClr val="000000">
                      <a:alpha val="38000"/>
                    </a:srgbClr>
                  </a:outerShdw>
                </a:effectLst>
              </a:rPr>
            </a:br>
            <a:r>
              <a:rPr lang="en-US" sz="4800" b="1" dirty="0" smtClean="0">
                <a:ln w="11430"/>
                <a:solidFill>
                  <a:srgbClr val="FFC9DB"/>
                </a:solidFill>
                <a:effectLst>
                  <a:outerShdw blurRad="50800" dist="39000" dir="5460000" algn="tl">
                    <a:srgbClr val="000000">
                      <a:alpha val="38000"/>
                    </a:srgbClr>
                  </a:outerShdw>
                </a:effectLst>
              </a:rPr>
              <a:t>I</a:t>
            </a:r>
            <a:br>
              <a:rPr lang="en-US" sz="4800" b="1" dirty="0" smtClean="0">
                <a:ln w="11430"/>
                <a:solidFill>
                  <a:srgbClr val="FFC9DB"/>
                </a:solidFill>
                <a:effectLst>
                  <a:outerShdw blurRad="50800" dist="39000" dir="5460000" algn="tl">
                    <a:srgbClr val="000000">
                      <a:alpha val="38000"/>
                    </a:srgbClr>
                  </a:outerShdw>
                </a:effectLst>
              </a:rPr>
            </a:br>
            <a:r>
              <a:rPr lang="en-US" sz="4800" b="1" dirty="0" smtClean="0">
                <a:ln w="11430"/>
                <a:solidFill>
                  <a:srgbClr val="FFC9DB"/>
                </a:solidFill>
                <a:effectLst>
                  <a:outerShdw blurRad="50800" dist="39000" dir="5460000" algn="tl">
                    <a:srgbClr val="000000">
                      <a:alpha val="38000"/>
                    </a:srgbClr>
                  </a:outerShdw>
                </a:effectLst>
              </a:rPr>
              <a:t>E</a:t>
            </a:r>
            <a:br>
              <a:rPr lang="en-US" sz="4800" b="1" dirty="0" smtClean="0">
                <a:ln w="11430"/>
                <a:solidFill>
                  <a:srgbClr val="FFC9DB"/>
                </a:solidFill>
                <a:effectLst>
                  <a:outerShdw blurRad="50800" dist="39000" dir="5460000" algn="tl">
                    <a:srgbClr val="000000">
                      <a:alpha val="38000"/>
                    </a:srgbClr>
                  </a:outerShdw>
                </a:effectLst>
              </a:rPr>
            </a:br>
            <a:r>
              <a:rPr lang="en-US" sz="4800" b="1" dirty="0" smtClean="0">
                <a:ln w="11430"/>
                <a:solidFill>
                  <a:srgbClr val="FFC9DB"/>
                </a:solidFill>
                <a:effectLst>
                  <a:outerShdw blurRad="50800" dist="39000" dir="5460000" algn="tl">
                    <a:srgbClr val="000000">
                      <a:alpha val="38000"/>
                    </a:srgbClr>
                  </a:outerShdw>
                </a:effectLst>
              </a:rPr>
              <a:t>W</a:t>
            </a:r>
            <a:endParaRPr lang="en-US" sz="4800" b="1" dirty="0">
              <a:ln w="11430"/>
              <a:solidFill>
                <a:srgbClr val="FFC9DB"/>
              </a:solidFill>
              <a:effectLst>
                <a:outerShdw blurRad="50800" dist="39000" dir="5460000" algn="tl">
                  <a:srgbClr val="000000">
                    <a:alpha val="38000"/>
                  </a:srgbClr>
                </a:outerShdw>
              </a:effectLst>
            </a:endParaRPr>
          </a:p>
        </p:txBody>
      </p:sp>
      <p:sp>
        <p:nvSpPr>
          <p:cNvPr id="8" name="Title 1"/>
          <p:cNvSpPr txBox="1">
            <a:spLocks/>
          </p:cNvSpPr>
          <p:nvPr/>
        </p:nvSpPr>
        <p:spPr>
          <a:xfrm>
            <a:off x="182880" y="128467"/>
            <a:ext cx="6903720" cy="990600"/>
          </a:xfrm>
          <a:prstGeom prst="rect">
            <a:avLst/>
          </a:prstGeom>
        </p:spPr>
        <p:txBody>
          <a:bodyPr>
            <a:norm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a:solidFill>
                    <a:srgbClr val="FFC9DB"/>
                  </a:solidFill>
                </a:ln>
                <a:solidFill>
                  <a:srgbClr val="FFC9DB"/>
                </a:solidFill>
                <a:effectLst>
                  <a:glow rad="228600">
                    <a:schemeClr val="accent2">
                      <a:satMod val="175000"/>
                      <a:alpha val="40000"/>
                    </a:schemeClr>
                  </a:glow>
                </a:effectLst>
                <a:latin typeface="Arial Rounded MT Bold" pitchFamily="34" charset="0"/>
              </a:rPr>
              <a:t>Back to the Moon …</a:t>
            </a:r>
            <a:endParaRPr lang="en-US" sz="5400" b="1" dirty="0">
              <a:ln>
                <a:solidFill>
                  <a:srgbClr val="FFC9DB"/>
                </a:solidFill>
              </a:ln>
              <a:solidFill>
                <a:srgbClr val="FFC9DB"/>
              </a:solidFill>
              <a:effectLst>
                <a:glow rad="228600">
                  <a:schemeClr val="accent2">
                    <a:satMod val="175000"/>
                    <a:alpha val="40000"/>
                  </a:schemeClr>
                </a:glow>
              </a:effectLst>
              <a:latin typeface="Arial Rounded MT Bold" pitchFamily="34" charset="0"/>
            </a:endParaRPr>
          </a:p>
        </p:txBody>
      </p:sp>
    </p:spTree>
    <p:extLst>
      <p:ext uri="{BB962C8B-B14F-4D97-AF65-F5344CB8AC3E}">
        <p14:creationId xmlns:p14="http://schemas.microsoft.com/office/powerpoint/2010/main" val="21745547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000"/>
                                        <p:tgtEl>
                                          <p:spTgt spid="7">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750"/>
                                        <p:tgtEl>
                                          <p:spTgt spid="3"/>
                                        </p:tgtEl>
                                      </p:cBhvr>
                                    </p:animEffect>
                                    <p:anim calcmode="lin" valueType="num">
                                      <p:cBhvr>
                                        <p:cTn id="17" dur="1750" fill="hold"/>
                                        <p:tgtEl>
                                          <p:spTgt spid="3"/>
                                        </p:tgtEl>
                                        <p:attrNameLst>
                                          <p:attrName>ppt_x</p:attrName>
                                        </p:attrNameLst>
                                      </p:cBhvr>
                                      <p:tavLst>
                                        <p:tav tm="0">
                                          <p:val>
                                            <p:strVal val="#ppt_x"/>
                                          </p:val>
                                        </p:tav>
                                        <p:tav tm="100000">
                                          <p:val>
                                            <p:strVal val="#ppt_x"/>
                                          </p:val>
                                        </p:tav>
                                      </p:tavLst>
                                    </p:anim>
                                    <p:anim calcmode="lin" valueType="num">
                                      <p:cBhvr>
                                        <p:cTn id="18" dur="1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958330" y="-152400"/>
            <a:ext cx="9249103" cy="6858000"/>
          </a:xfrm>
          <a:prstGeom prst="rect">
            <a:avLst/>
          </a:prstGeom>
        </p:spPr>
      </p:pic>
      <p:sp>
        <p:nvSpPr>
          <p:cNvPr id="3" name="TextBox 2"/>
          <p:cNvSpPr txBox="1"/>
          <p:nvPr/>
        </p:nvSpPr>
        <p:spPr>
          <a:xfrm>
            <a:off x="474960" y="304800"/>
            <a:ext cx="2573040" cy="4524315"/>
          </a:xfrm>
          <a:prstGeom prst="rect">
            <a:avLst/>
          </a:prstGeom>
          <a:solidFill>
            <a:schemeClr val="accent5">
              <a:lumMod val="75000"/>
            </a:schemeClr>
          </a:solid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600" b="1" dirty="0">
                <a:solidFill>
                  <a:schemeClr val="accent4">
                    <a:lumMod val="20000"/>
                    <a:lumOff val="80000"/>
                  </a:schemeClr>
                </a:solidFill>
              </a:rPr>
              <a:t>Can the phases of the moon separate </a:t>
            </a:r>
            <a:r>
              <a:rPr lang="en-US" sz="3600" b="1" dirty="0" smtClean="0">
                <a:solidFill>
                  <a:schemeClr val="accent4">
                    <a:lumMod val="20000"/>
                    <a:lumOff val="80000"/>
                  </a:schemeClr>
                </a:solidFill>
              </a:rPr>
              <a:t/>
            </a:r>
            <a:br>
              <a:rPr lang="en-US" sz="3600" b="1" dirty="0" smtClean="0">
                <a:solidFill>
                  <a:schemeClr val="accent4">
                    <a:lumMod val="20000"/>
                    <a:lumOff val="80000"/>
                  </a:schemeClr>
                </a:solidFill>
              </a:rPr>
            </a:br>
            <a:r>
              <a:rPr lang="en-US" sz="3600" b="1" dirty="0" smtClean="0">
                <a:solidFill>
                  <a:schemeClr val="accent4">
                    <a:lumMod val="20000"/>
                    <a:lumOff val="80000"/>
                  </a:schemeClr>
                </a:solidFill>
              </a:rPr>
              <a:t>or </a:t>
            </a:r>
            <a:r>
              <a:rPr lang="en-US" sz="3600" b="1" dirty="0">
                <a:solidFill>
                  <a:schemeClr val="accent4">
                    <a:lumMod val="20000"/>
                    <a:lumOff val="80000"/>
                  </a:schemeClr>
                </a:solidFill>
              </a:rPr>
              <a:t>rule </a:t>
            </a:r>
            <a:r>
              <a:rPr lang="en-US" sz="3600" b="1" dirty="0" smtClean="0">
                <a:solidFill>
                  <a:schemeClr val="accent4">
                    <a:lumMod val="20000"/>
                    <a:lumOff val="80000"/>
                  </a:schemeClr>
                </a:solidFill>
              </a:rPr>
              <a:t>Yahuah’s festal </a:t>
            </a:r>
            <a:r>
              <a:rPr lang="en-US" sz="3600" b="1" dirty="0">
                <a:solidFill>
                  <a:schemeClr val="accent4">
                    <a:lumMod val="20000"/>
                    <a:lumOff val="80000"/>
                  </a:schemeClr>
                </a:solidFill>
              </a:rPr>
              <a:t>months</a:t>
            </a:r>
            <a:r>
              <a:rPr lang="en-US" sz="3600" b="1" dirty="0" smtClean="0">
                <a:solidFill>
                  <a:schemeClr val="accent4">
                    <a:lumMod val="20000"/>
                    <a:lumOff val="80000"/>
                  </a:schemeClr>
                </a:solidFill>
              </a:rPr>
              <a:t>?</a:t>
            </a:r>
            <a:endParaRPr lang="en-US" sz="3600" b="1" dirty="0">
              <a:solidFill>
                <a:schemeClr val="accent4">
                  <a:lumMod val="20000"/>
                  <a:lumOff val="80000"/>
                </a:schemeClr>
              </a:solidFill>
            </a:endParaRPr>
          </a:p>
        </p:txBody>
      </p:sp>
      <p:sp>
        <p:nvSpPr>
          <p:cNvPr id="4" name="TextBox 3"/>
          <p:cNvSpPr txBox="1"/>
          <p:nvPr/>
        </p:nvSpPr>
        <p:spPr>
          <a:xfrm rot="21095411">
            <a:off x="3973391" y="2084035"/>
            <a:ext cx="6668471" cy="707886"/>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It depends on who you ask!</a:t>
            </a:r>
            <a:endParaRPr lang="en-US" sz="4000" b="1" dirty="0">
              <a:solidFill>
                <a:schemeClr val="bg1"/>
              </a:solidFill>
            </a:endParaRPr>
          </a:p>
        </p:txBody>
      </p:sp>
      <p:sp>
        <p:nvSpPr>
          <p:cNvPr id="5" name="Slide Number Placeholder 1"/>
          <p:cNvSpPr>
            <a:spLocks noGrp="1"/>
          </p:cNvSpPr>
          <p:nvPr>
            <p:ph type="sldNum" sz="quarter" idx="12"/>
          </p:nvPr>
        </p:nvSpPr>
        <p:spPr>
          <a:xfrm>
            <a:off x="11272777" y="6457294"/>
            <a:ext cx="914400" cy="373698"/>
          </a:xfrm>
        </p:spPr>
        <p:txBody>
          <a:bodyPr>
            <a:normAutofit/>
          </a:bodyPr>
          <a:lstStyle/>
          <a:p>
            <a:fld id="{AA4C6552-42F6-43F2-A3FB-E92E8C09004E}" type="slidenum">
              <a:rPr lang="en-US" sz="1600" b="1" smtClean="0">
                <a:solidFill>
                  <a:schemeClr val="bg1"/>
                </a:solidFill>
              </a:rPr>
              <a:pPr/>
              <a:t>26</a:t>
            </a:fld>
            <a:endParaRPr lang="en-US" b="1" dirty="0">
              <a:solidFill>
                <a:schemeClr val="bg1"/>
              </a:solidFill>
            </a:endParaRPr>
          </a:p>
        </p:txBody>
      </p:sp>
      <p:sp>
        <p:nvSpPr>
          <p:cNvPr id="8" name="TextBox 7"/>
          <p:cNvSpPr txBox="1"/>
          <p:nvPr/>
        </p:nvSpPr>
        <p:spPr>
          <a:xfrm rot="21095411">
            <a:off x="3970400" y="3487364"/>
            <a:ext cx="7224960" cy="707886"/>
          </a:xfrm>
          <a:prstGeom prst="rect">
            <a:avLst/>
          </a:prstGeom>
          <a:solidFill>
            <a:srgbClr val="0080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It depends on “which” phase!</a:t>
            </a:r>
            <a:endParaRPr lang="en-US" sz="4000" b="1" dirty="0">
              <a:solidFill>
                <a:schemeClr val="bg1"/>
              </a:solidFill>
            </a:endParaRPr>
          </a:p>
        </p:txBody>
      </p:sp>
      <p:sp>
        <p:nvSpPr>
          <p:cNvPr id="9" name="Title 1"/>
          <p:cNvSpPr txBox="1">
            <a:spLocks/>
          </p:cNvSpPr>
          <p:nvPr/>
        </p:nvSpPr>
        <p:spPr>
          <a:xfrm>
            <a:off x="421050" y="5015113"/>
            <a:ext cx="2573040" cy="1995287"/>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smtClean="0">
                <a:ln w="11430"/>
                <a:solidFill>
                  <a:srgbClr val="ACDED8"/>
                </a:solidFill>
                <a:effectLst>
                  <a:outerShdw blurRad="50800" dist="39000" dir="5460000" algn="tl">
                    <a:srgbClr val="000000">
                      <a:alpha val="38000"/>
                    </a:srgbClr>
                  </a:outerShdw>
                </a:effectLst>
                <a:latin typeface="Arial Rounded MT Bold" pitchFamily="34" charset="0"/>
              </a:rPr>
              <a:t>Will </a:t>
            </a:r>
            <a:r>
              <a:rPr lang="en-US" sz="3600" b="1" dirty="0" smtClean="0">
                <a:ln w="11430"/>
                <a:solidFill>
                  <a:schemeClr val="accent4">
                    <a:lumMod val="75000"/>
                  </a:schemeClr>
                </a:solidFill>
                <a:effectLst>
                  <a:outerShdw blurRad="50800" dist="39000" dir="5460000" algn="tl">
                    <a:srgbClr val="000000">
                      <a:alpha val="38000"/>
                    </a:srgbClr>
                  </a:outerShdw>
                </a:effectLst>
                <a:latin typeface="Arial Rounded MT Bold" pitchFamily="34" charset="0"/>
              </a:rPr>
              <a:t>H3391</a:t>
            </a:r>
            <a:r>
              <a:rPr lang="en-US" sz="3600" b="1" dirty="0" smtClean="0">
                <a:ln w="11430"/>
                <a:solidFill>
                  <a:srgbClr val="ACDED8"/>
                </a:solidFill>
                <a:effectLst>
                  <a:outerShdw blurRad="50800" dist="39000" dir="5460000" algn="tl">
                    <a:srgbClr val="000000">
                      <a:alpha val="38000"/>
                    </a:srgbClr>
                  </a:outerShdw>
                </a:effectLst>
                <a:latin typeface="Arial Rounded MT Bold" pitchFamily="34" charset="0"/>
              </a:rPr>
              <a:t> provide answers?</a:t>
            </a:r>
            <a:endParaRPr lang="en-US" sz="3600" b="1" dirty="0">
              <a:ln w="11430"/>
              <a:solidFill>
                <a:srgbClr val="ACDED8"/>
              </a:solidFill>
              <a:effectLst>
                <a:outerShdw blurRad="50800" dist="39000" dir="5460000" algn="tl">
                  <a:srgbClr val="000000">
                    <a:alpha val="38000"/>
                  </a:srgbClr>
                </a:outerShdw>
              </a:effectLst>
              <a:latin typeface="Arial Rounded MT Bold" pitchFamily="34" charset="0"/>
            </a:endParaRPr>
          </a:p>
        </p:txBody>
      </p:sp>
      <p:sp>
        <p:nvSpPr>
          <p:cNvPr id="10" name="Smiley Face 9"/>
          <p:cNvSpPr/>
          <p:nvPr/>
        </p:nvSpPr>
        <p:spPr>
          <a:xfrm>
            <a:off x="-1524000" y="2526264"/>
            <a:ext cx="1371600" cy="1295400"/>
          </a:xfrm>
          <a:prstGeom prst="smileyFace">
            <a:avLst>
              <a:gd name="adj" fmla="val 4653"/>
            </a:avLst>
          </a:prstGeom>
          <a:solidFill>
            <a:srgbClr val="FFC9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descr="C:\Users\Rae\Desktop\flowers snow yellow pur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11" descr="C:\Users\Rae\Desktop\flowers sn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7848" y="7255409"/>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2" descr="C:\Users\Rae\Desktop\flowers snow pi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733044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3" descr="C:\Users\Rae\Desktop\flowers snow yel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4" descr="C:\Users\Rae\Desktop\flowers snow mt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4017" y="5303017"/>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095411">
            <a:off x="3884518" y="4825514"/>
            <a:ext cx="7745593" cy="707886"/>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It depends on Hebrew definitions!</a:t>
            </a:r>
            <a:endParaRPr lang="en-US" sz="4000" b="1" dirty="0">
              <a:solidFill>
                <a:schemeClr val="bg1"/>
              </a:solidFill>
            </a:endParaRPr>
          </a:p>
        </p:txBody>
      </p:sp>
      <p:sp>
        <p:nvSpPr>
          <p:cNvPr id="17" name="Rectangle 16"/>
          <p:cNvSpPr/>
          <p:nvPr/>
        </p:nvSpPr>
        <p:spPr>
          <a:xfrm>
            <a:off x="3962400" y="97972"/>
            <a:ext cx="7984151"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a:solidFill>
                    <a:schemeClr val="bg1"/>
                  </a:solidFill>
                </a:ln>
                <a:solidFill>
                  <a:schemeClr val="accent4">
                    <a:lumMod val="75000"/>
                  </a:schemeClr>
                </a:solidFill>
                <a:effectLst>
                  <a:glow rad="101600">
                    <a:schemeClr val="accent1">
                      <a:satMod val="175000"/>
                      <a:alpha val="40000"/>
                    </a:schemeClr>
                  </a:glow>
                </a:effectLst>
                <a:latin typeface="Arial Rounded MT Bold" pitchFamily="34" charset="0"/>
              </a:rPr>
              <a:t>H3391                                                 &lt;</a:t>
            </a:r>
            <a:r>
              <a:rPr lang="en-US" sz="2800" b="1" dirty="0" err="1" smtClean="0">
                <a:ln>
                  <a:solidFill>
                    <a:schemeClr val="bg1"/>
                  </a:solidFill>
                </a:ln>
                <a:solidFill>
                  <a:schemeClr val="accent4">
                    <a:lumMod val="75000"/>
                  </a:schemeClr>
                </a:solidFill>
                <a:effectLst>
                  <a:glow rad="101600">
                    <a:schemeClr val="accent1">
                      <a:satMod val="175000"/>
                      <a:alpha val="40000"/>
                    </a:schemeClr>
                  </a:glow>
                </a:effectLst>
                <a:latin typeface="Arial Rounded MT Bold" pitchFamily="34" charset="0"/>
              </a:rPr>
              <a:t>yerach</a:t>
            </a:r>
            <a:r>
              <a:rPr lang="en-US" sz="2800" b="1" dirty="0" smtClean="0">
                <a:ln>
                  <a:solidFill>
                    <a:schemeClr val="bg1"/>
                  </a:solidFill>
                </a:ln>
                <a:solidFill>
                  <a:schemeClr val="accent4">
                    <a:lumMod val="75000"/>
                  </a:schemeClr>
                </a:solidFill>
                <a:effectLst>
                  <a:glow rad="101600">
                    <a:schemeClr val="accent1">
                      <a:satMod val="175000"/>
                      <a:alpha val="40000"/>
                    </a:schemeClr>
                  </a:glow>
                </a:effectLst>
                <a:latin typeface="Arial Rounded MT Bold" pitchFamily="34" charset="0"/>
              </a:rPr>
              <a:t>&gt;</a:t>
            </a:r>
            <a:endParaRPr lang="en-US" sz="28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endParaRPr>
          </a:p>
        </p:txBody>
      </p:sp>
    </p:spTree>
    <p:extLst>
      <p:ext uri="{BB962C8B-B14F-4D97-AF65-F5344CB8AC3E}">
        <p14:creationId xmlns:p14="http://schemas.microsoft.com/office/powerpoint/2010/main" val="40507415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strVal val="#ppt_w+.3"/>
                                          </p:val>
                                        </p:tav>
                                        <p:tav tm="100000">
                                          <p:val>
                                            <p:strVal val="#ppt_w"/>
                                          </p:val>
                                        </p:tav>
                                      </p:tavLst>
                                    </p:anim>
                                    <p:anim calcmode="lin" valueType="num">
                                      <p:cBhvr>
                                        <p:cTn id="8" dur="1500" fill="hold"/>
                                        <p:tgtEl>
                                          <p:spTgt spid="4"/>
                                        </p:tgtEl>
                                        <p:attrNameLst>
                                          <p:attrName>ppt_h</p:attrName>
                                        </p:attrNameLst>
                                      </p:cBhvr>
                                      <p:tavLst>
                                        <p:tav tm="0">
                                          <p:val>
                                            <p:strVal val="#ppt_h"/>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50" presetClass="entr" presetSubtype="0" decel="10000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750" fill="hold"/>
                                        <p:tgtEl>
                                          <p:spTgt spid="8"/>
                                        </p:tgtEl>
                                        <p:attrNameLst>
                                          <p:attrName>ppt_w</p:attrName>
                                        </p:attrNameLst>
                                      </p:cBhvr>
                                      <p:tavLst>
                                        <p:tav tm="0">
                                          <p:val>
                                            <p:strVal val="#ppt_w+.3"/>
                                          </p:val>
                                        </p:tav>
                                        <p:tav tm="100000">
                                          <p:val>
                                            <p:strVal val="#ppt_w"/>
                                          </p:val>
                                        </p:tav>
                                      </p:tavLst>
                                    </p:anim>
                                    <p:anim calcmode="lin" valueType="num">
                                      <p:cBhvr>
                                        <p:cTn id="14" dur="1750" fill="hold"/>
                                        <p:tgtEl>
                                          <p:spTgt spid="8"/>
                                        </p:tgtEl>
                                        <p:attrNameLst>
                                          <p:attrName>ppt_h</p:attrName>
                                        </p:attrNameLst>
                                      </p:cBhvr>
                                      <p:tavLst>
                                        <p:tav tm="0">
                                          <p:val>
                                            <p:strVal val="#ppt_h"/>
                                          </p:val>
                                        </p:tav>
                                        <p:tav tm="100000">
                                          <p:val>
                                            <p:strVal val="#ppt_h"/>
                                          </p:val>
                                        </p:tav>
                                      </p:tavLst>
                                    </p:anim>
                                    <p:animEffect transition="in" filter="fade">
                                      <p:cBhvr>
                                        <p:cTn id="15" dur="1750"/>
                                        <p:tgtEl>
                                          <p:spTgt spid="8"/>
                                        </p:tgtEl>
                                      </p:cBhvr>
                                    </p:animEffect>
                                  </p:childTnLst>
                                </p:cTn>
                              </p:par>
                            </p:childTnLst>
                          </p:cTn>
                        </p:par>
                        <p:par>
                          <p:cTn id="16" fill="hold">
                            <p:stCondLst>
                              <p:cond delay="3250"/>
                            </p:stCondLst>
                            <p:childTnLst>
                              <p:par>
                                <p:cTn id="17" presetID="50" presetClass="entr" presetSubtype="0" decel="10000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750" fill="hold"/>
                                        <p:tgtEl>
                                          <p:spTgt spid="16"/>
                                        </p:tgtEl>
                                        <p:attrNameLst>
                                          <p:attrName>ppt_w</p:attrName>
                                        </p:attrNameLst>
                                      </p:cBhvr>
                                      <p:tavLst>
                                        <p:tav tm="0">
                                          <p:val>
                                            <p:strVal val="#ppt_w+.3"/>
                                          </p:val>
                                        </p:tav>
                                        <p:tav tm="100000">
                                          <p:val>
                                            <p:strVal val="#ppt_w"/>
                                          </p:val>
                                        </p:tav>
                                      </p:tavLst>
                                    </p:anim>
                                    <p:anim calcmode="lin" valueType="num">
                                      <p:cBhvr>
                                        <p:cTn id="20" dur="1750" fill="hold"/>
                                        <p:tgtEl>
                                          <p:spTgt spid="16"/>
                                        </p:tgtEl>
                                        <p:attrNameLst>
                                          <p:attrName>ppt_h</p:attrName>
                                        </p:attrNameLst>
                                      </p:cBhvr>
                                      <p:tavLst>
                                        <p:tav tm="0">
                                          <p:val>
                                            <p:strVal val="#ppt_h"/>
                                          </p:val>
                                        </p:tav>
                                        <p:tav tm="100000">
                                          <p:val>
                                            <p:strVal val="#ppt_h"/>
                                          </p:val>
                                        </p:tav>
                                      </p:tavLst>
                                    </p:anim>
                                    <p:animEffect transition="in" filter="fade">
                                      <p:cBhvr>
                                        <p:cTn id="21" dur="17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7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750"/>
                                        <p:tgtEl>
                                          <p:spTgt spid="9"/>
                                        </p:tgtEl>
                                      </p:cBhvr>
                                    </p:animEffect>
                                    <p:anim calcmode="lin" valueType="num">
                                      <p:cBhvr>
                                        <p:cTn id="27" dur="1750" fill="hold"/>
                                        <p:tgtEl>
                                          <p:spTgt spid="9"/>
                                        </p:tgtEl>
                                        <p:attrNameLst>
                                          <p:attrName>ppt_x</p:attrName>
                                        </p:attrNameLst>
                                      </p:cBhvr>
                                      <p:tavLst>
                                        <p:tav tm="0">
                                          <p:val>
                                            <p:strVal val="#ppt_x"/>
                                          </p:val>
                                        </p:tav>
                                        <p:tav tm="100000">
                                          <p:val>
                                            <p:strVal val="#ppt_x"/>
                                          </p:val>
                                        </p:tav>
                                      </p:tavLst>
                                    </p:anim>
                                    <p:anim calcmode="lin" valueType="num">
                                      <p:cBhvr>
                                        <p:cTn id="28" dur="1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scene3d>
              <a:camera prst="orthographicFront"/>
              <a:lightRig rig="threePt" dir="t"/>
            </a:scene3d>
            <a:sp3d extrusionH="57150">
              <a:bevelT w="38100" h="38100"/>
            </a:sp3d>
          </a:bodyPr>
          <a:lstStyle/>
          <a:p>
            <a:pPr algn="ctr"/>
            <a:r>
              <a:rPr lang="en-US" dirty="0" smtClean="0">
                <a:latin typeface="Arial Rounded MT Bold" pitchFamily="34" charset="0"/>
              </a:rPr>
              <a:t>[#</a:t>
            </a:r>
            <a:r>
              <a:rPr lang="en-US" dirty="0" smtClean="0">
                <a:solidFill>
                  <a:schemeClr val="accent4">
                    <a:lumMod val="75000"/>
                  </a:schemeClr>
                </a:solidFill>
                <a:latin typeface="Arial Rounded MT Bold" pitchFamily="34" charset="0"/>
              </a:rPr>
              <a:t>2</a:t>
            </a:r>
            <a:r>
              <a:rPr lang="en-US" dirty="0" smtClean="0">
                <a:latin typeface="Arial Rounded MT Bold" pitchFamily="34" charset="0"/>
              </a:rPr>
              <a:t>]   </a:t>
            </a:r>
            <a:r>
              <a:rPr lang="en-US" dirty="0" smtClean="0">
                <a:effectLst>
                  <a:glow rad="228600">
                    <a:srgbClr val="00B050">
                      <a:alpha val="40000"/>
                    </a:srgbClr>
                  </a:glow>
                </a:effectLst>
                <a:latin typeface="Arial Rounded MT Bold" pitchFamily="34" charset="0"/>
              </a:rPr>
              <a:t>H3391</a:t>
            </a:r>
            <a:r>
              <a:rPr lang="en-US" dirty="0" smtClean="0">
                <a:latin typeface="Arial Rounded MT Bold" pitchFamily="34" charset="0"/>
              </a:rPr>
              <a:t>  </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Rounded MT Bold" pitchFamily="34" charset="0"/>
              </a:rPr>
              <a:t>MOON</a:t>
            </a:r>
            <a:r>
              <a:rPr lang="en-US" dirty="0" smtClean="0">
                <a:latin typeface="Arial Rounded MT Bold" pitchFamily="34" charset="0"/>
              </a:rPr>
              <a:t>  &lt;</a:t>
            </a:r>
            <a:r>
              <a:rPr lang="en-US" dirty="0" err="1" smtClean="0">
                <a:effectLst>
                  <a:glow rad="228600">
                    <a:srgbClr val="00B050">
                      <a:alpha val="40000"/>
                    </a:srgbClr>
                  </a:glow>
                </a:effectLst>
                <a:latin typeface="Arial Rounded MT Bold" pitchFamily="34" charset="0"/>
              </a:rPr>
              <a:t>yerach</a:t>
            </a:r>
            <a:r>
              <a:rPr lang="en-US" dirty="0">
                <a:latin typeface="Arial Rounded MT Bold" pitchFamily="34" charset="0"/>
              </a:rPr>
              <a:t>&gt;</a:t>
            </a:r>
          </a:p>
        </p:txBody>
      </p:sp>
      <p:pic>
        <p:nvPicPr>
          <p:cNvPr id="10242" name="Picture 2" descr="C:\Users\Rae\Desktop\moonphase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5746" y="2810470"/>
            <a:ext cx="4973254" cy="32783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ext Placeholder 1"/>
          <p:cNvSpPr>
            <a:spLocks noGrp="1"/>
          </p:cNvSpPr>
          <p:nvPr>
            <p:ph type="body" idx="1"/>
          </p:nvPr>
        </p:nvSpPr>
        <p:spPr>
          <a:xfrm>
            <a:off x="533400" y="3039070"/>
            <a:ext cx="4800600" cy="3514130"/>
          </a:xfrm>
        </p:spPr>
        <p:txBody>
          <a:bodyPr>
            <a:normAutofit lnSpcReduction="10000"/>
            <a:scene3d>
              <a:camera prst="orthographicFront"/>
              <a:lightRig rig="threePt" dir="t"/>
            </a:scene3d>
            <a:sp3d extrusionH="57150">
              <a:bevelT h="25400" prst="softRound"/>
            </a:sp3d>
          </a:bodyPr>
          <a:lstStyle/>
          <a:p>
            <a:pPr algn="ctr"/>
            <a:r>
              <a:rPr lang="en-US" sz="3500" b="1" u="sng" dirty="0" smtClean="0">
                <a:solidFill>
                  <a:srgbClr val="002060"/>
                </a:solidFill>
              </a:rPr>
              <a:t>This means</a:t>
            </a:r>
            <a:r>
              <a:rPr lang="en-US" sz="3500" b="1" dirty="0" smtClean="0">
                <a:solidFill>
                  <a:srgbClr val="002060"/>
                </a:solidFill>
              </a:rPr>
              <a:t>:  the cycle or lunation of the moon – labeled as a month.</a:t>
            </a:r>
            <a:br>
              <a:rPr lang="en-US" sz="3500" b="1" dirty="0" smtClean="0">
                <a:solidFill>
                  <a:srgbClr val="002060"/>
                </a:solidFill>
              </a:rPr>
            </a:br>
            <a:r>
              <a:rPr lang="en-US" sz="2600" b="1" dirty="0"/>
              <a:t>References Found:</a:t>
            </a:r>
          </a:p>
          <a:p>
            <a:pPr algn="ctr"/>
            <a:r>
              <a:rPr lang="en-US" sz="3600" b="1" i="1" dirty="0" smtClean="0">
                <a:solidFill>
                  <a:srgbClr val="006600"/>
                </a:solidFill>
              </a:rPr>
              <a:t>Strong’s:</a:t>
            </a:r>
            <a:r>
              <a:rPr lang="en-US" sz="3600" b="1" dirty="0" smtClean="0">
                <a:solidFill>
                  <a:srgbClr val="006600"/>
                </a:solidFill>
              </a:rPr>
              <a:t>  </a:t>
            </a:r>
            <a:r>
              <a:rPr lang="en-US" sz="4000" b="1" dirty="0" smtClean="0"/>
              <a:t>2</a:t>
            </a:r>
            <a:r>
              <a:rPr lang="en-US" sz="3600" dirty="0" smtClean="0"/>
              <a:t> </a:t>
            </a:r>
          </a:p>
          <a:p>
            <a:pPr algn="ctr"/>
            <a:r>
              <a:rPr lang="en-US" sz="3600" b="1" i="1" dirty="0" smtClean="0">
                <a:solidFill>
                  <a:schemeClr val="accent5">
                    <a:lumMod val="75000"/>
                  </a:schemeClr>
                </a:solidFill>
              </a:rPr>
              <a:t>Englishman’s</a:t>
            </a:r>
            <a:r>
              <a:rPr lang="en-US" sz="3600" b="1" dirty="0" smtClean="0">
                <a:solidFill>
                  <a:schemeClr val="accent5">
                    <a:lumMod val="75000"/>
                  </a:schemeClr>
                </a:solidFill>
              </a:rPr>
              <a:t>:</a:t>
            </a:r>
            <a:r>
              <a:rPr lang="en-US" sz="3600" dirty="0" smtClean="0">
                <a:solidFill>
                  <a:schemeClr val="accent5">
                    <a:lumMod val="75000"/>
                  </a:schemeClr>
                </a:solidFill>
              </a:rPr>
              <a:t>  </a:t>
            </a:r>
            <a:r>
              <a:rPr lang="en-US" sz="4400" b="1" dirty="0" smtClean="0"/>
              <a:t>13!</a:t>
            </a:r>
            <a:r>
              <a:rPr lang="en-US" sz="3600" dirty="0" smtClean="0"/>
              <a:t> </a:t>
            </a:r>
            <a:endParaRPr lang="en-US" sz="3600" dirty="0"/>
          </a:p>
        </p:txBody>
      </p:sp>
      <p:pic>
        <p:nvPicPr>
          <p:cNvPr id="6" name="Picture 2" descr="C:\Users\Rae\Desktop\Flat Earth\3dwm mag glas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2590801" y="304800"/>
            <a:ext cx="9206826"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rgbClr val="0070C0"/>
                </a:solidFill>
                <a:effectLst>
                  <a:outerShdw blurRad="50800" dist="39000" dir="5460000" algn="tl">
                    <a:srgbClr val="000000">
                      <a:alpha val="38000"/>
                    </a:srgbClr>
                  </a:outerShdw>
                </a:effectLst>
              </a:rPr>
              <a:t>Taking a Closer Look </a:t>
            </a:r>
          </a:p>
        </p:txBody>
      </p:sp>
      <p:sp>
        <p:nvSpPr>
          <p:cNvPr id="2" name="Slide Number Placeholder 1"/>
          <p:cNvSpPr>
            <a:spLocks noGrp="1"/>
          </p:cNvSpPr>
          <p:nvPr>
            <p:ph type="sldNum" sz="quarter" idx="11"/>
          </p:nvPr>
        </p:nvSpPr>
        <p:spPr/>
        <p:txBody>
          <a:bodyPr/>
          <a:lstStyle/>
          <a:p>
            <a:fld id="{AA4C6552-42F6-43F2-A3FB-E92E8C09004E}" type="slidenum">
              <a:rPr lang="en-US" smtClean="0">
                <a:solidFill>
                  <a:schemeClr val="tx2"/>
                </a:solidFill>
              </a:rPr>
              <a:pPr/>
              <a:t>27</a:t>
            </a:fld>
            <a:endParaRPr lang="en-US" dirty="0">
              <a:solidFill>
                <a:schemeClr val="tx2"/>
              </a:solidFill>
            </a:endParaRPr>
          </a:p>
        </p:txBody>
      </p:sp>
      <p:sp>
        <p:nvSpPr>
          <p:cNvPr id="8" name="Rectangle 7"/>
          <p:cNvSpPr/>
          <p:nvPr/>
        </p:nvSpPr>
        <p:spPr>
          <a:xfrm>
            <a:off x="7696200" y="5957213"/>
            <a:ext cx="177401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Verb</a:t>
            </a:r>
            <a:endParaRPr lang="en-US" sz="5400" b="1" cap="none" spc="0" dirty="0">
              <a:ln w="11430"/>
              <a:solidFill>
                <a:srgbClr val="0070C0"/>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27243731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FF9900">
                <a:alpha val="23000"/>
              </a:srgbClr>
            </a:gs>
            <a:gs pos="34000">
              <a:schemeClr val="accent2">
                <a:lumMod val="75000"/>
                <a:alpha val="44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12115800" cy="990600"/>
          </a:xfrm>
        </p:spPr>
        <p:txBody>
          <a:bodyPr>
            <a:noAutofit/>
            <a:scene3d>
              <a:camera prst="orthographicFront"/>
              <a:lightRig rig="threePt" dir="t"/>
            </a:scene3d>
            <a:sp3d extrusionH="57150">
              <a:bevelT w="38100" h="38100"/>
            </a:sp3d>
          </a:bodyPr>
          <a:lstStyle/>
          <a:p>
            <a:r>
              <a:rPr lang="en-US" sz="5400" b="1" i="1" dirty="0">
                <a:solidFill>
                  <a:schemeClr val="accent5"/>
                </a:solidFill>
                <a:latin typeface="Arial Rounded MT Bold" pitchFamily="34" charset="0"/>
              </a:rPr>
              <a:t>Englishman’s  </a:t>
            </a:r>
            <a:r>
              <a:rPr lang="en-US" sz="5400" b="1" dirty="0">
                <a:solidFill>
                  <a:schemeClr val="accent2">
                    <a:lumMod val="75000"/>
                  </a:schemeClr>
                </a:solidFill>
                <a:latin typeface="Arial Rounded MT Bold" pitchFamily="34" charset="0"/>
              </a:rPr>
              <a:t>Concordance</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 </a:t>
            </a:r>
            <a:r>
              <a:rPr lang="en-US" sz="5400" b="1" dirty="0" smtClean="0">
                <a:solidFill>
                  <a:schemeClr val="accent5"/>
                </a:solidFill>
                <a:effectLst>
                  <a:glow rad="101600">
                    <a:srgbClr val="00B050">
                      <a:alpha val="60000"/>
                    </a:srgbClr>
                  </a:glow>
                </a:effectLst>
                <a:latin typeface="Arial Rounded MT Bold" pitchFamily="34" charset="0"/>
              </a:rPr>
              <a:t>H3391</a:t>
            </a:r>
            <a:endParaRPr lang="en-US" sz="5400" dirty="0">
              <a:solidFill>
                <a:schemeClr val="accent5"/>
              </a:solidFill>
              <a:effectLst>
                <a:glow rad="101600">
                  <a:srgbClr val="00B050">
                    <a:alpha val="60000"/>
                  </a:srgbClr>
                </a:glow>
              </a:effectLst>
              <a:latin typeface="Arial Rounded MT Bold" pitchFamily="34" charset="0"/>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976543298"/>
              </p:ext>
            </p:extLst>
          </p:nvPr>
        </p:nvGraphicFramePr>
        <p:xfrm>
          <a:off x="893232" y="1600200"/>
          <a:ext cx="10871200" cy="2712720"/>
        </p:xfrm>
        <a:graphic>
          <a:graphicData uri="http://schemas.openxmlformats.org/drawingml/2006/table">
            <a:tbl>
              <a:tblPr firstRow="1" bandRow="1">
                <a:tableStyleId>{5C22544A-7EE6-4342-B048-85BDC9FD1C3A}</a:tableStyleId>
              </a:tblPr>
              <a:tblGrid>
                <a:gridCol w="5435600"/>
                <a:gridCol w="5435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800" b="1" i="1" kern="1200" dirty="0" smtClean="0">
                          <a:solidFill>
                            <a:schemeClr val="accent4"/>
                          </a:solidFill>
                          <a:effectLst/>
                          <a:latin typeface="+mn-lt"/>
                          <a:ea typeface="+mn-ea"/>
                          <a:cs typeface="+mn-cs"/>
                        </a:rPr>
                        <a:t>Strong’s:</a:t>
                      </a:r>
                      <a:r>
                        <a:rPr kumimoji="0" lang="en-US" sz="2800" b="1" kern="1200" baseline="0" dirty="0" smtClean="0">
                          <a:solidFill>
                            <a:schemeClr val="accent4"/>
                          </a:solidFill>
                          <a:effectLst/>
                          <a:latin typeface="+mn-lt"/>
                          <a:ea typeface="+mn-ea"/>
                          <a:cs typeface="+mn-cs"/>
                        </a:rPr>
                        <a:t>  </a:t>
                      </a:r>
                      <a:r>
                        <a:rPr kumimoji="0" lang="en-US" sz="2800" b="1" kern="1200" dirty="0" smtClean="0">
                          <a:solidFill>
                            <a:schemeClr val="accent4"/>
                          </a:solidFill>
                          <a:effectLst/>
                          <a:latin typeface="+mn-lt"/>
                          <a:ea typeface="+mn-ea"/>
                          <a:cs typeface="+mn-cs"/>
                        </a:rPr>
                        <a:t> “moon” or “moons”</a:t>
                      </a:r>
                      <a:endParaRPr kumimoji="0" lang="en-US" sz="2800" b="1" kern="1200" dirty="0" smtClean="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1" kern="1200" dirty="0" smtClean="0">
                        <a:solidFill>
                          <a:schemeClr val="accent4"/>
                        </a:solidFill>
                        <a:effectLst/>
                        <a:latin typeface="+mn-lt"/>
                        <a:ea typeface="+mn-ea"/>
                        <a:cs typeface="+mn-cs"/>
                      </a:endParaRPr>
                    </a:p>
                  </a:txBody>
                  <a:tcPr marL="121920" marR="121920">
                    <a:cell3D prstMaterial="dkEdge">
                      <a:bevel w="77470" h="12700" prst="softRound"/>
                      <a:lightRig rig="flood" dir="t"/>
                    </a:cell3D>
                    <a:solidFill>
                      <a:schemeClr val="accent2">
                        <a:lumMod val="50000"/>
                      </a:schemeClr>
                    </a:solidFill>
                  </a:tcPr>
                </a:tc>
                <a:tc>
                  <a:txBody>
                    <a:bodyPr/>
                    <a:lstStyle/>
                    <a:p>
                      <a:pPr algn="ctr"/>
                      <a:r>
                        <a:rPr lang="en-US" sz="2800" i="1" dirty="0" smtClean="0">
                          <a:solidFill>
                            <a:schemeClr val="accent4"/>
                          </a:solidFill>
                        </a:rPr>
                        <a:t>Englishman’s:</a:t>
                      </a:r>
                      <a:r>
                        <a:rPr lang="en-US" sz="2800" dirty="0" smtClean="0">
                          <a:solidFill>
                            <a:schemeClr val="accent4"/>
                          </a:solidFill>
                        </a:rPr>
                        <a:t>  by Hebrew Word #</a:t>
                      </a:r>
                      <a:endParaRPr lang="en-US" sz="2800" dirty="0">
                        <a:solidFill>
                          <a:schemeClr val="accent4"/>
                        </a:solidFill>
                      </a:endParaRPr>
                    </a:p>
                  </a:txBody>
                  <a:tcPr marL="121920" marR="121920">
                    <a:cell3D prstMaterial="dkEdge">
                      <a:bevel w="77470" h="12700" prst="softRound"/>
                      <a:lightRig rig="flood" dir="t"/>
                    </a:cell3D>
                    <a:solidFill>
                      <a:schemeClr val="accent5"/>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chemeClr val="dk1"/>
                          </a:solidFill>
                          <a:effectLst/>
                          <a:latin typeface="+mn-lt"/>
                          <a:ea typeface="+mn-ea"/>
                          <a:cs typeface="+mn-cs"/>
                        </a:rPr>
                        <a:t>2.  </a:t>
                      </a:r>
                      <a:r>
                        <a:rPr kumimoji="0" lang="en-US" sz="1800" b="1" kern="1200" dirty="0" smtClean="0">
                          <a:solidFill>
                            <a:schemeClr val="dk1"/>
                          </a:solidFill>
                          <a:effectLst>
                            <a:glow rad="101600">
                              <a:srgbClr val="00B050">
                                <a:alpha val="60000"/>
                              </a:srgbClr>
                            </a:glow>
                          </a:effectLst>
                          <a:latin typeface="+mn-lt"/>
                          <a:ea typeface="+mn-ea"/>
                          <a:cs typeface="+mn-cs"/>
                        </a:rPr>
                        <a:t>H3391</a:t>
                      </a:r>
                      <a:r>
                        <a:rPr kumimoji="0" lang="en-US" sz="1800" b="1" kern="1200" dirty="0" smtClean="0">
                          <a:solidFill>
                            <a:schemeClr val="dk1"/>
                          </a:solidFill>
                          <a:effectLst/>
                          <a:latin typeface="+mn-lt"/>
                          <a:ea typeface="+mn-ea"/>
                          <a:cs typeface="+mn-cs"/>
                        </a:rPr>
                        <a:t> = </a:t>
                      </a:r>
                      <a:r>
                        <a:rPr kumimoji="0" lang="en-US" sz="1800" b="1" kern="1200" dirty="0" smtClean="0">
                          <a:solidFill>
                            <a:srgbClr val="FF0000"/>
                          </a:solidFill>
                          <a:effectLst/>
                          <a:latin typeface="+mn-lt"/>
                          <a:ea typeface="+mn-ea"/>
                          <a:cs typeface="+mn-cs"/>
                        </a:rPr>
                        <a:t>2</a:t>
                      </a:r>
                      <a:r>
                        <a:rPr kumimoji="0" lang="en-US" sz="1800" b="1" kern="1200" dirty="0" smtClean="0">
                          <a:solidFill>
                            <a:schemeClr val="dk1"/>
                          </a:solidFill>
                          <a:effectLst/>
                          <a:latin typeface="+mn-lt"/>
                          <a:ea typeface="+mn-ea"/>
                          <a:cs typeface="+mn-cs"/>
                        </a:rPr>
                        <a:t> listings         &lt;</a:t>
                      </a:r>
                      <a:r>
                        <a:rPr kumimoji="0" lang="en-US" sz="1800" b="1" kern="1200" dirty="0" err="1" smtClean="0">
                          <a:solidFill>
                            <a:schemeClr val="dk1"/>
                          </a:solidFill>
                          <a:effectLst>
                            <a:glow rad="101600">
                              <a:srgbClr val="00B050">
                                <a:alpha val="60000"/>
                              </a:srgbClr>
                            </a:glow>
                          </a:effectLst>
                          <a:latin typeface="+mn-lt"/>
                          <a:ea typeface="+mn-ea"/>
                          <a:cs typeface="+mn-cs"/>
                        </a:rPr>
                        <a:t>yerach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endParaRPr lang="en-US" dirty="0"/>
                    </a:p>
                  </a:txBody>
                  <a:tcPr marL="121920" marR="121920">
                    <a:cell3D prstMaterial="dkEdge">
                      <a:bevel w="77470" h="12700" prst="softRound"/>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  </a:t>
                      </a:r>
                      <a:r>
                        <a:rPr kumimoji="0" lang="en-US" sz="1800" b="1" kern="1200" dirty="0" smtClean="0">
                          <a:solidFill>
                            <a:schemeClr val="dk1"/>
                          </a:solidFill>
                          <a:effectLst>
                            <a:glow rad="101600">
                              <a:srgbClr val="00B050">
                                <a:alpha val="60000"/>
                              </a:srgbClr>
                            </a:glow>
                          </a:effectLst>
                          <a:latin typeface="+mn-lt"/>
                          <a:ea typeface="+mn-ea"/>
                          <a:cs typeface="+mn-cs"/>
                        </a:rPr>
                        <a:t>H3391</a:t>
                      </a:r>
                      <a:r>
                        <a:rPr kumimoji="0" lang="en-US" sz="1800" b="1" kern="1200" dirty="0" smtClean="0">
                          <a:solidFill>
                            <a:schemeClr val="dk1"/>
                          </a:solidFill>
                          <a:effectLst/>
                          <a:latin typeface="+mn-lt"/>
                          <a:ea typeface="+mn-ea"/>
                          <a:cs typeface="+mn-cs"/>
                        </a:rPr>
                        <a:t> = </a:t>
                      </a:r>
                      <a:r>
                        <a:rPr kumimoji="0" lang="en-US" sz="1800" b="1" kern="1200" dirty="0" smtClean="0">
                          <a:solidFill>
                            <a:srgbClr val="FF0000"/>
                          </a:solidFill>
                          <a:effectLst/>
                          <a:latin typeface="+mn-lt"/>
                          <a:ea typeface="+mn-ea"/>
                          <a:cs typeface="+mn-cs"/>
                        </a:rPr>
                        <a:t>13</a:t>
                      </a:r>
                      <a:r>
                        <a:rPr kumimoji="0" lang="en-US" sz="1800" b="1" kern="1200" dirty="0" smtClean="0">
                          <a:solidFill>
                            <a:schemeClr val="dk1"/>
                          </a:solidFill>
                          <a:effectLst/>
                          <a:latin typeface="+mn-lt"/>
                          <a:ea typeface="+mn-ea"/>
                          <a:cs typeface="+mn-cs"/>
                        </a:rPr>
                        <a:t> listings         &lt;</a:t>
                      </a:r>
                      <a:r>
                        <a:rPr kumimoji="0" lang="en-US" sz="1800" b="1" kern="1200" dirty="0" err="1" smtClean="0">
                          <a:solidFill>
                            <a:schemeClr val="dk1"/>
                          </a:solidFill>
                          <a:effectLst>
                            <a:glow rad="101600">
                              <a:srgbClr val="00B050">
                                <a:alpha val="60000"/>
                              </a:srgbClr>
                            </a:glow>
                          </a:effectLst>
                          <a:latin typeface="+mn-lt"/>
                          <a:ea typeface="+mn-ea"/>
                          <a:cs typeface="+mn-cs"/>
                        </a:rPr>
                        <a:t>yerach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pPr lvl="0"/>
                      <a:r>
                        <a:rPr kumimoji="0" lang="en-US" sz="1800" b="1" kern="1200" dirty="0" smtClean="0">
                          <a:solidFill>
                            <a:schemeClr val="dk1"/>
                          </a:solidFill>
                          <a:effectLst/>
                          <a:latin typeface="+mn-lt"/>
                          <a:ea typeface="+mn-ea"/>
                          <a:cs typeface="+mn-cs"/>
                        </a:rPr>
                        <a:t>                 (11 extra listings) </a:t>
                      </a:r>
                      <a:br>
                        <a:rPr kumimoji="0" lang="en-US" sz="1800" b="1" kern="1200" dirty="0" smtClean="0">
                          <a:solidFill>
                            <a:schemeClr val="dk1"/>
                          </a:solidFill>
                          <a:effectLst/>
                          <a:latin typeface="+mn-lt"/>
                          <a:ea typeface="+mn-ea"/>
                          <a:cs typeface="+mn-cs"/>
                        </a:rPr>
                      </a:br>
                      <a:endParaRPr kumimoji="0" lang="en-US" sz="1800" kern="1200" dirty="0" smtClean="0">
                        <a:solidFill>
                          <a:schemeClr val="dk1"/>
                        </a:solidFill>
                        <a:effectLst/>
                        <a:latin typeface="+mn-lt"/>
                        <a:ea typeface="+mn-ea"/>
                        <a:cs typeface="+mn-cs"/>
                      </a:endParaRPr>
                    </a:p>
                    <a:p>
                      <a:r>
                        <a:rPr kumimoji="0" lang="en-US" sz="1800" b="1" kern="1200" dirty="0" smtClean="0">
                          <a:solidFill>
                            <a:schemeClr val="dk1"/>
                          </a:solidFill>
                          <a:effectLst/>
                          <a:latin typeface="+mn-lt"/>
                          <a:ea typeface="+mn-ea"/>
                          <a:cs typeface="+mn-cs"/>
                        </a:rPr>
                        <a:t>    </a:t>
                      </a:r>
                      <a:r>
                        <a:rPr kumimoji="0" lang="en-US" sz="2400" b="1" kern="1200" dirty="0" smtClean="0">
                          <a:solidFill>
                            <a:schemeClr val="dk1"/>
                          </a:solidFill>
                          <a:effectLst/>
                          <a:latin typeface="+mn-lt"/>
                          <a:ea typeface="+mn-ea"/>
                          <a:cs typeface="+mn-cs"/>
                        </a:rPr>
                        <a:t>2 listings are translated as moon </a:t>
                      </a:r>
                      <a:br>
                        <a:rPr kumimoji="0" lang="en-US" sz="2400" b="1" kern="1200" dirty="0" smtClean="0">
                          <a:solidFill>
                            <a:schemeClr val="dk1"/>
                          </a:solidFill>
                          <a:effectLst/>
                          <a:latin typeface="+mn-lt"/>
                          <a:ea typeface="+mn-ea"/>
                          <a:cs typeface="+mn-cs"/>
                        </a:rPr>
                      </a:br>
                      <a:r>
                        <a:rPr kumimoji="0" lang="en-US" sz="2400" b="1" kern="1200" dirty="0" smtClean="0">
                          <a:solidFill>
                            <a:schemeClr val="dk1"/>
                          </a:solidFill>
                          <a:effectLst/>
                          <a:latin typeface="+mn-lt"/>
                          <a:ea typeface="+mn-ea"/>
                          <a:cs typeface="+mn-cs"/>
                        </a:rPr>
                        <a:t>  11 listings are translated as month</a:t>
                      </a:r>
                    </a:p>
                    <a:p>
                      <a:endParaRPr lang="en-US" b="1" dirty="0"/>
                    </a:p>
                  </a:txBody>
                  <a:tcPr marL="121920" marR="121920">
                    <a:cell3D prstMaterial="dkEdge">
                      <a:bevel w="77470" h="12700" prst="softRound"/>
                      <a:lightRig rig="flood" dir="t"/>
                    </a:cell3D>
                  </a:tcPr>
                </a:tc>
              </a:tr>
            </a:tbl>
          </a:graphicData>
        </a:graphic>
      </p:graphicFrame>
      <p:pic>
        <p:nvPicPr>
          <p:cNvPr id="4098" name="Picture 2" descr="C:\Users\Rae\Desktop\EC 3391 exhib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572000"/>
            <a:ext cx="10896600" cy="20574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28</a:t>
            </a:fld>
            <a:endParaRPr lang="en-US"/>
          </a:p>
        </p:txBody>
      </p:sp>
      <p:sp>
        <p:nvSpPr>
          <p:cNvPr id="6" name="TextBox 5"/>
          <p:cNvSpPr txBox="1"/>
          <p:nvPr/>
        </p:nvSpPr>
        <p:spPr>
          <a:xfrm>
            <a:off x="76200"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865916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58000">
              <a:srgbClr val="FF9900">
                <a:alpha val="23000"/>
              </a:srgbClr>
            </a:gs>
            <a:gs pos="34000">
              <a:schemeClr val="accent2">
                <a:lumMod val="75000"/>
                <a:alpha val="44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29</a:t>
            </a:fld>
            <a:endParaRPr lang="en-US"/>
          </a:p>
        </p:txBody>
      </p:sp>
      <p:sp>
        <p:nvSpPr>
          <p:cNvPr id="7" name="Content Placeholder 2"/>
          <p:cNvSpPr>
            <a:spLocks noGrp="1"/>
          </p:cNvSpPr>
          <p:nvPr>
            <p:ph sz="quarter" idx="1"/>
          </p:nvPr>
        </p:nvSpPr>
        <p:spPr>
          <a:xfrm>
            <a:off x="914400" y="1589567"/>
            <a:ext cx="10668000" cy="4572000"/>
          </a:xfrm>
        </p:spPr>
        <p:txBody>
          <a:bodyPr>
            <a:normAutofit/>
            <a:scene3d>
              <a:camera prst="orthographicFront"/>
              <a:lightRig rig="threePt" dir="t"/>
            </a:scene3d>
            <a:sp3d extrusionH="57150">
              <a:bevelT w="38100" h="38100"/>
            </a:sp3d>
          </a:bodyPr>
          <a:lstStyle/>
          <a:p>
            <a:pPr lvl="0">
              <a:lnSpc>
                <a:spcPct val="124000"/>
              </a:lnSpc>
              <a:buFont typeface="Wingdings" pitchFamily="2" charset="2"/>
              <a:buChar char="v"/>
            </a:pPr>
            <a:r>
              <a:rPr lang="en-US" sz="2400" i="1" dirty="0"/>
              <a:t>[</a:t>
            </a:r>
            <a:r>
              <a:rPr lang="en-US" sz="2400" i="1" dirty="0">
                <a:solidFill>
                  <a:srgbClr val="006600"/>
                </a:solidFill>
              </a:rPr>
              <a:t>Strong’s]</a:t>
            </a:r>
            <a:r>
              <a:rPr lang="en-US" sz="2400" b="1" dirty="0"/>
              <a:t>  </a:t>
            </a:r>
            <a:r>
              <a:rPr lang="en-US" b="1" u="sng" dirty="0">
                <a:effectLst>
                  <a:outerShdw blurRad="69850" dist="43180" dir="5400000" sx="0" sy="0">
                    <a:srgbClr val="000000">
                      <a:alpha val="65000"/>
                    </a:srgbClr>
                  </a:outerShdw>
                </a:effectLst>
              </a:rPr>
              <a:t>MOON</a:t>
            </a:r>
            <a:r>
              <a:rPr lang="en-US" b="1" dirty="0">
                <a:effectLst>
                  <a:outerShdw blurRad="69850" dist="43180" dir="5400000" sx="0" sy="0">
                    <a:srgbClr val="000000">
                      <a:alpha val="65000"/>
                    </a:srgbClr>
                  </a:outerShdw>
                </a:effectLst>
              </a:rPr>
              <a:t> -</a:t>
            </a:r>
            <a:r>
              <a:rPr lang="en-US" b="1" dirty="0">
                <a:effectLst>
                  <a:outerShdw blurRad="41275" dist="20320" dir="1800000" algn="tl">
                    <a:srgbClr val="000000">
                      <a:alpha val="40000"/>
                    </a:srgbClr>
                  </a:outerShdw>
                </a:effectLst>
              </a:rPr>
              <a:t> </a:t>
            </a:r>
            <a:r>
              <a:rPr lang="en-US" b="1" dirty="0">
                <a:effectLst>
                  <a:glow rad="139700">
                    <a:srgbClr val="00B050">
                      <a:alpha val="40000"/>
                    </a:srgbClr>
                  </a:glow>
                  <a:outerShdw blurRad="69850" dist="43180" dir="5400000" sx="0" sy="0">
                    <a:srgbClr val="000000">
                      <a:alpha val="65000"/>
                    </a:srgbClr>
                  </a:outerShdw>
                </a:effectLst>
              </a:rPr>
              <a:t>H3391</a:t>
            </a:r>
            <a:r>
              <a:rPr lang="en-US" b="1" dirty="0">
                <a:effectLst>
                  <a:outerShdw blurRad="69850" dist="43180" dir="5400000" sx="0" sy="0">
                    <a:srgbClr val="000000">
                      <a:alpha val="65000"/>
                    </a:srgbClr>
                  </a:outerShdw>
                </a:effectLst>
              </a:rPr>
              <a:t>  </a:t>
            </a:r>
            <a:r>
              <a:rPr lang="en-US" b="1" dirty="0" err="1">
                <a:effectLst>
                  <a:outerShdw blurRad="69850" dist="43180" dir="5400000" sx="0" sy="0">
                    <a:srgbClr val="000000">
                      <a:alpha val="65000"/>
                    </a:srgbClr>
                  </a:outerShdw>
                </a:effectLst>
              </a:rPr>
              <a:t>yerach</a:t>
            </a:r>
            <a:r>
              <a:rPr lang="en-US" b="1" dirty="0">
                <a:effectLst>
                  <a:outerShdw blurRad="69850" dist="43180" dir="5400000" sx="0" sy="0">
                    <a:srgbClr val="000000">
                      <a:alpha val="65000"/>
                    </a:srgbClr>
                  </a:outerShdw>
                </a:effectLst>
              </a:rPr>
              <a:t>  </a:t>
            </a:r>
            <a:r>
              <a:rPr lang="en-US" sz="2400" dirty="0"/>
              <a:t>(</a:t>
            </a:r>
            <a:r>
              <a:rPr lang="en-US" sz="2400" dirty="0" err="1"/>
              <a:t>yeh</a:t>
            </a:r>
            <a:r>
              <a:rPr lang="en-US" sz="2400" dirty="0"/>
              <a:t>'-</a:t>
            </a:r>
            <a:r>
              <a:rPr lang="en-US" sz="2400" dirty="0" err="1"/>
              <a:t>rakh</a:t>
            </a:r>
            <a:r>
              <a:rPr lang="en-US" sz="2400" dirty="0"/>
              <a:t>); </a:t>
            </a:r>
            <a:r>
              <a:rPr lang="en-US" b="1" dirty="0"/>
              <a:t>from </a:t>
            </a:r>
            <a:r>
              <a:rPr lang="en-US" b="1" dirty="0" smtClean="0"/>
              <a:t>an </a:t>
            </a:r>
            <a:r>
              <a:rPr lang="en-US" b="1" u="sng" dirty="0"/>
              <a:t>unused root</a:t>
            </a:r>
            <a:r>
              <a:rPr lang="en-US" b="1" dirty="0"/>
              <a:t> of </a:t>
            </a:r>
            <a:r>
              <a:rPr lang="en-US" b="1" u="sng" dirty="0">
                <a:solidFill>
                  <a:srgbClr val="C00000"/>
                </a:solidFill>
              </a:rPr>
              <a:t>uncertain</a:t>
            </a:r>
            <a:r>
              <a:rPr lang="en-US" b="1" dirty="0">
                <a:solidFill>
                  <a:srgbClr val="C00000"/>
                </a:solidFill>
              </a:rPr>
              <a:t> </a:t>
            </a:r>
            <a:r>
              <a:rPr lang="en-US" b="1" u="sng" dirty="0">
                <a:solidFill>
                  <a:srgbClr val="C00000"/>
                </a:solidFill>
              </a:rPr>
              <a:t>signification</a:t>
            </a:r>
            <a:r>
              <a:rPr lang="en-US" b="1" dirty="0" smtClean="0">
                <a:solidFill>
                  <a:srgbClr val="C00000"/>
                </a:solidFill>
              </a:rPr>
              <a:t>; </a:t>
            </a:r>
            <a:r>
              <a:rPr lang="en-US" sz="2000" b="1" dirty="0" smtClean="0">
                <a:solidFill>
                  <a:srgbClr val="C00000"/>
                </a:solidFill>
              </a:rPr>
              <a:t>[1]</a:t>
            </a:r>
            <a:r>
              <a:rPr lang="en-US" dirty="0" smtClean="0">
                <a:solidFill>
                  <a:srgbClr val="C00000"/>
                </a:solidFill>
              </a:rPr>
              <a:t> </a:t>
            </a:r>
            <a:r>
              <a:rPr lang="en-US" b="1" u="sng" dirty="0" smtClean="0">
                <a:effectLst>
                  <a:glow rad="139700">
                    <a:srgbClr val="00B050">
                      <a:alpha val="40000"/>
                    </a:srgbClr>
                  </a:glow>
                  <a:outerShdw blurRad="69850" dist="43180" dir="5400000" sx="0" sy="0">
                    <a:srgbClr val="000000">
                      <a:alpha val="65000"/>
                    </a:srgbClr>
                  </a:outerShdw>
                </a:effectLst>
              </a:rPr>
              <a:t>a lunation</a:t>
            </a:r>
            <a:r>
              <a:rPr lang="en-US" b="1" dirty="0" smtClean="0">
                <a:effectLst>
                  <a:outerShdw blurRad="69850" dist="43180" dir="5400000" sx="0" sy="0">
                    <a:srgbClr val="000000">
                      <a:alpha val="65000"/>
                    </a:srgbClr>
                  </a:outerShdw>
                </a:effectLst>
              </a:rPr>
              <a:t>, </a:t>
            </a:r>
            <a:br>
              <a:rPr lang="en-US" b="1" dirty="0" smtClean="0">
                <a:effectLst>
                  <a:outerShdw blurRad="69850" dist="43180" dir="5400000" sx="0" sy="0">
                    <a:srgbClr val="000000">
                      <a:alpha val="65000"/>
                    </a:srgbClr>
                  </a:outerShdw>
                </a:effectLst>
              </a:rPr>
            </a:br>
            <a:r>
              <a:rPr lang="en-US" dirty="0" smtClean="0"/>
              <a:t>i.e. </a:t>
            </a:r>
            <a:r>
              <a:rPr lang="en-US" sz="2000" b="1" dirty="0" smtClean="0">
                <a:solidFill>
                  <a:srgbClr val="C00000"/>
                </a:solidFill>
              </a:rPr>
              <a:t>[2]</a:t>
            </a:r>
            <a:r>
              <a:rPr lang="en-US" dirty="0" smtClean="0"/>
              <a:t> </a:t>
            </a:r>
            <a:r>
              <a:rPr lang="en-US" b="1" dirty="0">
                <a:effectLst>
                  <a:outerShdw blurRad="69850" dist="43180" dir="5400000" sx="0" sy="0">
                    <a:srgbClr val="000000">
                      <a:alpha val="65000"/>
                    </a:srgbClr>
                  </a:outerShdw>
                </a:effectLst>
              </a:rPr>
              <a:t>month:</a:t>
            </a:r>
            <a:r>
              <a:rPr lang="en-US" dirty="0"/>
              <a:t>  KJV – </a:t>
            </a:r>
            <a:r>
              <a:rPr lang="en-US" b="1" dirty="0">
                <a:effectLst>
                  <a:outerShdw blurRad="69850" dist="43180" dir="5400000" sx="0" sy="0">
                    <a:srgbClr val="000000">
                      <a:alpha val="65000"/>
                    </a:srgbClr>
                  </a:outerShdw>
                </a:effectLst>
              </a:rPr>
              <a:t>month </a:t>
            </a:r>
            <a:r>
              <a:rPr lang="en-US" sz="1900" dirty="0">
                <a:solidFill>
                  <a:srgbClr val="FF0000"/>
                </a:solidFill>
                <a:effectLst>
                  <a:outerShdw blurRad="69850" dist="43180" dir="5400000" sx="0" sy="0">
                    <a:srgbClr val="000000">
                      <a:alpha val="65000"/>
                    </a:srgbClr>
                  </a:outerShdw>
                </a:effectLst>
              </a:rPr>
              <a:t>[11 times],</a:t>
            </a:r>
            <a:r>
              <a:rPr lang="en-US" sz="1900" b="1" dirty="0">
                <a:solidFill>
                  <a:srgbClr val="FF0000"/>
                </a:solidFill>
                <a:effectLst>
                  <a:outerShdw blurRad="69850" dist="43180" dir="5400000" sx="0" sy="0">
                    <a:srgbClr val="000000">
                      <a:alpha val="65000"/>
                    </a:srgbClr>
                  </a:outerShdw>
                </a:effectLst>
              </a:rPr>
              <a:t> </a:t>
            </a:r>
            <a:r>
              <a:rPr lang="en-US" b="1" dirty="0" smtClean="0">
                <a:effectLst>
                  <a:outerShdw blurRad="69850" dist="43180" dir="5400000" sx="0" sy="0">
                    <a:srgbClr val="000000">
                      <a:alpha val="65000"/>
                    </a:srgbClr>
                  </a:outerShdw>
                </a:effectLst>
              </a:rPr>
              <a:t>moon </a:t>
            </a:r>
            <a:r>
              <a:rPr lang="en-US" sz="1900" dirty="0">
                <a:solidFill>
                  <a:srgbClr val="FF0000"/>
                </a:solidFill>
                <a:effectLst>
                  <a:outerShdw blurRad="69850" dist="43180" dir="5400000" sx="0" sy="0">
                    <a:srgbClr val="000000">
                      <a:alpha val="65000"/>
                    </a:srgbClr>
                  </a:outerShdw>
                </a:effectLst>
              </a:rPr>
              <a:t>[2 times</a:t>
            </a:r>
            <a:r>
              <a:rPr lang="en-US" sz="1900" dirty="0" smtClean="0">
                <a:solidFill>
                  <a:srgbClr val="FF0000"/>
                </a:solidFill>
                <a:effectLst>
                  <a:outerShdw blurRad="69850" dist="43180" dir="5400000" sx="0" sy="0">
                    <a:srgbClr val="000000">
                      <a:alpha val="65000"/>
                    </a:srgbClr>
                  </a:outerShdw>
                </a:effectLst>
              </a:rPr>
              <a:t>].</a:t>
            </a:r>
            <a:endParaRPr lang="en-US" sz="2600" dirty="0">
              <a:solidFill>
                <a:srgbClr val="FF0000"/>
              </a:solidFill>
            </a:endParaRPr>
          </a:p>
          <a:p>
            <a:pPr lvl="0">
              <a:lnSpc>
                <a:spcPct val="124000"/>
              </a:lnSpc>
              <a:buFont typeface="Wingdings" pitchFamily="2" charset="2"/>
              <a:buChar char="v"/>
            </a:pPr>
            <a:r>
              <a:rPr lang="en-US" sz="2400" i="1" dirty="0"/>
              <a:t>[BDB]   </a:t>
            </a:r>
            <a:r>
              <a:rPr lang="en-US" sz="2400" b="1" dirty="0">
                <a:effectLst>
                  <a:glow rad="139700">
                    <a:srgbClr val="00B050">
                      <a:alpha val="40000"/>
                    </a:srgbClr>
                  </a:glow>
                  <a:outerShdw blurRad="69850" dist="43180" dir="5400000" sx="0" sy="0">
                    <a:srgbClr val="000000">
                      <a:alpha val="65000"/>
                    </a:srgbClr>
                  </a:outerShdw>
                </a:effectLst>
              </a:rPr>
              <a:t>H3391</a:t>
            </a:r>
            <a:r>
              <a:rPr lang="en-US" dirty="0" smtClean="0"/>
              <a:t>  </a:t>
            </a:r>
            <a:r>
              <a:rPr lang="en-US" b="1" dirty="0" err="1">
                <a:effectLst>
                  <a:outerShdw blurRad="69850" dist="43180" dir="5400000" sx="0" sy="0">
                    <a:srgbClr val="000000">
                      <a:alpha val="65000"/>
                    </a:srgbClr>
                  </a:outerShdw>
                </a:effectLst>
              </a:rPr>
              <a:t>yerach</a:t>
            </a:r>
            <a:r>
              <a:rPr lang="en-US" dirty="0"/>
              <a:t> – </a:t>
            </a:r>
            <a:r>
              <a:rPr lang="en-US" b="1" dirty="0">
                <a:effectLst>
                  <a:outerShdw blurRad="69850" dist="43180" dir="5400000" sx="0" sy="0">
                    <a:srgbClr val="000000">
                      <a:alpha val="65000"/>
                    </a:srgbClr>
                  </a:outerShdw>
                </a:effectLst>
              </a:rPr>
              <a:t>a month </a:t>
            </a:r>
            <a:r>
              <a:rPr lang="en-US" dirty="0"/>
              <a:t>(lunar cycle), </a:t>
            </a:r>
            <a:r>
              <a:rPr lang="en-US" dirty="0" smtClean="0"/>
              <a:t/>
            </a:r>
            <a:br>
              <a:rPr lang="en-US" dirty="0" smtClean="0"/>
            </a:br>
            <a:r>
              <a:rPr lang="en-US" dirty="0" smtClean="0"/>
              <a:t>the </a:t>
            </a:r>
            <a:r>
              <a:rPr lang="en-US" b="1" dirty="0">
                <a:effectLst>
                  <a:outerShdw blurRad="69850" dist="43180" dir="5400000" sx="0" sy="0">
                    <a:srgbClr val="000000">
                      <a:alpha val="65000"/>
                    </a:srgbClr>
                  </a:outerShdw>
                </a:effectLst>
              </a:rPr>
              <a:t>moon </a:t>
            </a:r>
            <a:r>
              <a:rPr lang="en-US" sz="1900" dirty="0">
                <a:solidFill>
                  <a:srgbClr val="FF0000"/>
                </a:solidFill>
                <a:effectLst>
                  <a:outerShdw blurRad="69850" dist="43180" dir="5400000" sx="0" sy="0">
                    <a:srgbClr val="000000">
                      <a:alpha val="65000"/>
                    </a:srgbClr>
                  </a:outerShdw>
                </a:effectLst>
              </a:rPr>
              <a:t>[2 times].</a:t>
            </a:r>
            <a:r>
              <a:rPr lang="en-US" sz="1900" dirty="0">
                <a:solidFill>
                  <a:srgbClr val="FF0000"/>
                </a:solidFill>
              </a:rPr>
              <a:t> </a:t>
            </a:r>
            <a:endParaRPr lang="en-US" sz="2100" dirty="0">
              <a:solidFill>
                <a:srgbClr val="FF0000"/>
              </a:solidFill>
            </a:endParaRPr>
          </a:p>
          <a:p>
            <a:pPr marL="0" indent="0">
              <a:lnSpc>
                <a:spcPct val="124000"/>
              </a:lnSpc>
              <a:buNone/>
            </a:pPr>
            <a:r>
              <a:rPr lang="en-US" dirty="0"/>
              <a:t>          a)    </a:t>
            </a:r>
            <a:r>
              <a:rPr lang="en-US" b="1" dirty="0">
                <a:effectLst>
                  <a:outerShdw blurRad="69850" dist="43180" dir="5400000" sx="0" sy="0">
                    <a:srgbClr val="000000">
                      <a:alpha val="65000"/>
                    </a:srgbClr>
                  </a:outerShdw>
                </a:effectLst>
              </a:rPr>
              <a:t>a month</a:t>
            </a:r>
            <a:r>
              <a:rPr lang="en-US" dirty="0"/>
              <a:t> </a:t>
            </a:r>
          </a:p>
          <a:p>
            <a:pPr marL="0" indent="0">
              <a:lnSpc>
                <a:spcPct val="124000"/>
              </a:lnSpc>
              <a:buNone/>
            </a:pPr>
            <a:r>
              <a:rPr lang="en-US" dirty="0"/>
              <a:t>          b)    </a:t>
            </a:r>
            <a:r>
              <a:rPr lang="en-US" b="1" dirty="0">
                <a:effectLst>
                  <a:outerShdw blurRad="69850" dist="43180" dir="5400000" sx="0" sy="0">
                    <a:srgbClr val="000000">
                      <a:alpha val="65000"/>
                    </a:srgbClr>
                  </a:outerShdw>
                </a:effectLst>
              </a:rPr>
              <a:t>a calendar month </a:t>
            </a:r>
            <a:r>
              <a:rPr lang="en-US" sz="1900" dirty="0">
                <a:solidFill>
                  <a:srgbClr val="FF0000"/>
                </a:solidFill>
                <a:effectLst>
                  <a:outerShdw blurRad="69850" dist="43180" dir="5400000" sx="0" sy="0">
                    <a:srgbClr val="000000">
                      <a:alpha val="65000"/>
                    </a:srgbClr>
                  </a:outerShdw>
                </a:effectLst>
              </a:rPr>
              <a:t>[11 times].</a:t>
            </a:r>
            <a:endParaRPr lang="en-US" sz="1900" dirty="0">
              <a:solidFill>
                <a:srgbClr val="FF0000"/>
              </a:solidFill>
            </a:endParaRPr>
          </a:p>
        </p:txBody>
      </p:sp>
      <p:sp>
        <p:nvSpPr>
          <p:cNvPr id="8" name="Title 1"/>
          <p:cNvSpPr txBox="1">
            <a:spLocks/>
          </p:cNvSpPr>
          <p:nvPr/>
        </p:nvSpPr>
        <p:spPr>
          <a:xfrm>
            <a:off x="990600" y="228600"/>
            <a:ext cx="10693400" cy="990600"/>
          </a:xfrm>
          <a:prstGeom prst="rect">
            <a:avLst/>
          </a:prstGeom>
        </p:spPr>
        <p:txBody>
          <a:bodyPr vert="horz" anchor="ctr">
            <a:norm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effectLst>
                  <a:glow rad="139700">
                    <a:srgbClr val="00B050">
                      <a:alpha val="40000"/>
                    </a:srgbClr>
                  </a:glow>
                </a:effectLst>
                <a:latin typeface="Arial Rounded MT Bold" pitchFamily="34" charset="0"/>
              </a:rPr>
              <a:t>H3391</a:t>
            </a:r>
            <a:r>
              <a:rPr lang="en-US" dirty="0" smtClean="0">
                <a:latin typeface="Arial Rounded MT Bold" pitchFamily="34" charset="0"/>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dirty="0" smtClean="0">
                <a:latin typeface="Arial Rounded MT Bold" pitchFamily="34" charset="0"/>
              </a:rPr>
              <a:t>  &lt;</a:t>
            </a:r>
            <a:r>
              <a:rPr lang="en-US" dirty="0" err="1" smtClean="0">
                <a:effectLst>
                  <a:glow rad="139700">
                    <a:srgbClr val="00B050">
                      <a:alpha val="40000"/>
                    </a:srgbClr>
                  </a:glow>
                </a:effectLst>
                <a:latin typeface="Arial Rounded MT Bold" pitchFamily="34" charset="0"/>
              </a:rPr>
              <a:t>yerach</a:t>
            </a:r>
            <a:r>
              <a:rPr lang="en-US" dirty="0" smtClean="0">
                <a:latin typeface="Arial Rounded MT Bold" pitchFamily="34" charset="0"/>
              </a:rPr>
              <a:t>&gt;  </a:t>
            </a:r>
            <a:r>
              <a:rPr lang="en-US" sz="3600" dirty="0" smtClean="0">
                <a:latin typeface="Arial Rounded MT Bold" pitchFamily="34" charset="0"/>
              </a:rPr>
              <a:t>[as a Verb]</a:t>
            </a:r>
            <a:r>
              <a:rPr lang="en-US" dirty="0" smtClean="0">
                <a:latin typeface="Arial Rounded MT Bold" pitchFamily="34" charset="0"/>
              </a:rPr>
              <a:t> </a:t>
            </a:r>
            <a:endParaRPr lang="en-US" dirty="0">
              <a:latin typeface="Arial Rounded MT Bold" pitchFamily="34" charset="0"/>
            </a:endParaRPr>
          </a:p>
        </p:txBody>
      </p:sp>
      <p:sp>
        <p:nvSpPr>
          <p:cNvPr id="2" name="Rectangle 1"/>
          <p:cNvSpPr/>
          <p:nvPr/>
        </p:nvSpPr>
        <p:spPr>
          <a:xfrm>
            <a:off x="7924800" y="4419600"/>
            <a:ext cx="3897670" cy="2123658"/>
          </a:xfrm>
          <a:prstGeom prst="rect">
            <a:avLst/>
          </a:prstGeom>
          <a:solidFill>
            <a:srgbClr val="72D0A1"/>
          </a:solidFill>
          <a:scene3d>
            <a:camera prst="orthographicFront"/>
            <a:lightRig rig="threePt" dir="t"/>
          </a:scene3d>
          <a:sp3d>
            <a:bevelT w="152400" h="50800" prst="softRound"/>
          </a:sp3d>
        </p:spPr>
        <p:txBody>
          <a:bodyPr wrap="none" lIns="91440" tIns="45720" rIns="91440" bIns="45720">
            <a:spAutoFit/>
            <a:sp3d extrusionH="57150">
              <a:bevelT w="38100" h="38100" prst="angle"/>
            </a:sp3d>
          </a:bodyPr>
          <a:lstStyle/>
          <a:p>
            <a:pPr algn="ctr"/>
            <a: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t>“Lunation”</a:t>
            </a:r>
            <a:b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br>
            <a: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t>will be</a:t>
            </a:r>
            <a:b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br>
            <a:r>
              <a:rPr lang="en-US" sz="4400" b="1" cap="none" spc="0" dirty="0" smtClean="0">
                <a:ln w="1905"/>
                <a:solidFill>
                  <a:srgbClr val="008080"/>
                </a:solidFill>
                <a:effectLst>
                  <a:innerShdw blurRad="69850" dist="43180" dir="5400000">
                    <a:srgbClr val="000000">
                      <a:alpha val="65000"/>
                    </a:srgbClr>
                  </a:innerShdw>
                </a:effectLst>
                <a:latin typeface="Arial Rounded MT Bold" pitchFamily="34" charset="0"/>
              </a:rPr>
              <a:t>defined soon.</a:t>
            </a:r>
            <a:endParaRPr lang="en-US" sz="4400" b="1" cap="none" spc="0" dirty="0">
              <a:ln w="1905"/>
              <a:solidFill>
                <a:srgbClr val="008080"/>
              </a:solidFill>
              <a:effectLst>
                <a:innerShdw blurRad="69850" dist="43180" dir="5400000">
                  <a:srgbClr val="000000">
                    <a:alpha val="65000"/>
                  </a:srgbClr>
                </a:innerShdw>
              </a:effectLst>
              <a:latin typeface="Arial Rounded MT Bold" pitchFamily="34" charset="0"/>
            </a:endParaRPr>
          </a:p>
        </p:txBody>
      </p:sp>
      <p:pic>
        <p:nvPicPr>
          <p:cNvPr id="6" name="Picture 4" descr="C:\Users\Rae\Desktop\flowers snow mt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86" y="7209202"/>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519" y="1676400"/>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pic>
        <p:nvPicPr>
          <p:cNvPr id="10"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57150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657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2000"/>
                                        <p:tgtEl>
                                          <p:spTgt spid="9">
                                            <p:txEl>
                                              <p:pRg st="0" end="0"/>
                                            </p:txEl>
                                          </p:spTgt>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66600" cy="99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Covenant Calendar Gets to Work!</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solidFill>
                  <a:schemeClr val="bg1"/>
                </a:solidFill>
              </a:rPr>
              <a:pPr/>
              <a:t>3</a:t>
            </a:fld>
            <a:endParaRPr lang="en-US" dirty="0">
              <a:solidFill>
                <a:schemeClr val="bg1"/>
              </a:solidFill>
            </a:endParaRPr>
          </a:p>
        </p:txBody>
      </p:sp>
      <p:sp>
        <p:nvSpPr>
          <p:cNvPr id="4" name="Content Placeholder 3"/>
          <p:cNvSpPr>
            <a:spLocks noGrp="1"/>
          </p:cNvSpPr>
          <p:nvPr>
            <p:ph sz="quarter" idx="1"/>
          </p:nvPr>
        </p:nvSpPr>
        <p:spPr>
          <a:xfrm>
            <a:off x="533400" y="1600200"/>
            <a:ext cx="5715000" cy="4876800"/>
          </a:xfrm>
        </p:spPr>
        <p:txBody>
          <a:bodyPr>
            <a:noAutofit/>
            <a:scene3d>
              <a:camera prst="orthographicFront"/>
              <a:lightRig rig="threePt" dir="t"/>
            </a:scene3d>
            <a:sp3d extrusionH="57150">
              <a:bevelT h="25400" prst="softRound"/>
            </a:sp3d>
          </a:bodyPr>
          <a:lstStyle/>
          <a:p>
            <a:pPr marL="0" indent="0">
              <a:buClr>
                <a:srgbClr val="FFC9DB"/>
              </a:buClr>
              <a:buNone/>
            </a:pPr>
            <a:r>
              <a:rPr lang="en-US" sz="3200" b="1" dirty="0" smtClean="0">
                <a:ln w="1905">
                  <a:solidFill>
                    <a:srgbClr val="002060"/>
                  </a:solidFill>
                </a:ln>
                <a:solidFill>
                  <a:schemeClr val="accent4">
                    <a:lumMod val="75000"/>
                  </a:schemeClr>
                </a:solidFill>
                <a:effectLst>
                  <a:glow rad="63500">
                    <a:schemeClr val="accent6">
                      <a:satMod val="175000"/>
                      <a:alpha val="40000"/>
                    </a:schemeClr>
                  </a:glow>
                  <a:innerShdw blurRad="69850" dist="43180" dir="5400000">
                    <a:srgbClr val="000000">
                      <a:alpha val="65000"/>
                    </a:srgbClr>
                  </a:innerShdw>
                </a:effectLst>
              </a:rPr>
              <a:t>The Covenant of the Calendar was given on the 1</a:t>
            </a:r>
            <a:r>
              <a:rPr lang="en-US" sz="3200" b="1" baseline="30000" dirty="0" smtClean="0">
                <a:ln w="1905">
                  <a:solidFill>
                    <a:srgbClr val="002060"/>
                  </a:solidFill>
                </a:ln>
                <a:solidFill>
                  <a:schemeClr val="accent4">
                    <a:lumMod val="75000"/>
                  </a:schemeClr>
                </a:solidFill>
                <a:effectLst>
                  <a:glow rad="63500">
                    <a:schemeClr val="accent6">
                      <a:satMod val="175000"/>
                      <a:alpha val="40000"/>
                    </a:schemeClr>
                  </a:glow>
                  <a:innerShdw blurRad="69850" dist="43180" dir="5400000">
                    <a:srgbClr val="000000">
                      <a:alpha val="65000"/>
                    </a:srgbClr>
                  </a:innerShdw>
                </a:effectLst>
              </a:rPr>
              <a:t>st</a:t>
            </a:r>
            <a:r>
              <a:rPr lang="en-US" sz="3200" b="1" dirty="0" smtClean="0">
                <a:ln w="1905">
                  <a:solidFill>
                    <a:srgbClr val="002060"/>
                  </a:solidFill>
                </a:ln>
                <a:solidFill>
                  <a:schemeClr val="accent4">
                    <a:lumMod val="75000"/>
                  </a:schemeClr>
                </a:solidFill>
                <a:effectLst>
                  <a:glow rad="63500">
                    <a:schemeClr val="accent6">
                      <a:satMod val="175000"/>
                      <a:alpha val="40000"/>
                    </a:schemeClr>
                  </a:glow>
                  <a:innerShdw blurRad="69850" dist="43180" dir="5400000">
                    <a:srgbClr val="000000">
                      <a:alpha val="65000"/>
                    </a:srgbClr>
                  </a:innerShdw>
                </a:effectLst>
              </a:rPr>
              <a:t> day of creation starting out with the Covenant of the Day and Covenant of the Night (Jer 33:20-25). </a:t>
            </a:r>
          </a:p>
          <a:p>
            <a:pPr>
              <a:buClr>
                <a:srgbClr val="FFC9DB"/>
              </a:buClr>
              <a:buFont typeface="Wingdings" pitchFamily="2" charset="2"/>
              <a:buChar char="§"/>
            </a:pPr>
            <a:r>
              <a:rPr lang="en-US" sz="3200" b="1" u="sng" dirty="0" smtClean="0">
                <a:ln w="1905">
                  <a:solidFill>
                    <a:srgbClr val="002060"/>
                  </a:solidFill>
                </a:ln>
                <a:solidFill>
                  <a:schemeClr val="bg1"/>
                </a:solidFill>
                <a:effectLst>
                  <a:glow rad="63500">
                    <a:schemeClr val="accent6">
                      <a:satMod val="175000"/>
                      <a:alpha val="40000"/>
                    </a:schemeClr>
                  </a:glow>
                  <a:innerShdw blurRad="69850" dist="43180" dir="5400000">
                    <a:srgbClr val="000000">
                      <a:alpha val="65000"/>
                    </a:srgbClr>
                  </a:innerShdw>
                </a:effectLst>
              </a:rPr>
              <a:t>Foundation</a:t>
            </a:r>
            <a:r>
              <a:rPr lang="en-US" sz="3200" b="1" dirty="0" smtClean="0">
                <a:ln w="1905">
                  <a:solidFill>
                    <a:srgbClr val="002060"/>
                  </a:solidFill>
                </a:ln>
                <a:solidFill>
                  <a:schemeClr val="bg1"/>
                </a:solidFill>
                <a:effectLst>
                  <a:glow rad="63500">
                    <a:schemeClr val="accent6">
                      <a:satMod val="175000"/>
                      <a:alpha val="40000"/>
                    </a:schemeClr>
                  </a:glow>
                  <a:innerShdw blurRad="69850" dist="43180" dir="5400000">
                    <a:srgbClr val="000000">
                      <a:alpha val="65000"/>
                    </a:srgbClr>
                  </a:innerShdw>
                </a:effectLst>
              </a:rPr>
              <a:t>:  It’s all about understanding the word </a:t>
            </a:r>
            <a:r>
              <a:rPr lang="en-US" sz="3200" b="1" u="sng" dirty="0" smtClean="0">
                <a:ln w="1905">
                  <a:solidFill>
                    <a:srgbClr val="002060"/>
                  </a:solidFill>
                </a:ln>
                <a:solidFill>
                  <a:schemeClr val="accent5">
                    <a:lumMod val="60000"/>
                    <a:lumOff val="40000"/>
                  </a:schemeClr>
                </a:solidFill>
                <a:effectLst>
                  <a:glow rad="63500">
                    <a:schemeClr val="accent6">
                      <a:satMod val="175000"/>
                      <a:alpha val="40000"/>
                    </a:schemeClr>
                  </a:glow>
                  <a:innerShdw blurRad="69850" dist="43180" dir="5400000">
                    <a:srgbClr val="000000">
                      <a:alpha val="65000"/>
                    </a:srgbClr>
                  </a:innerShdw>
                </a:effectLst>
              </a:rPr>
              <a:t>evening</a:t>
            </a:r>
            <a:r>
              <a:rPr lang="en-US" sz="3200" b="1" dirty="0" smtClean="0">
                <a:ln w="1905">
                  <a:solidFill>
                    <a:srgbClr val="002060"/>
                  </a:solidFill>
                </a:ln>
                <a:solidFill>
                  <a:schemeClr val="bg1"/>
                </a:solidFill>
                <a:effectLst>
                  <a:glow rad="63500">
                    <a:schemeClr val="accent6">
                      <a:satMod val="175000"/>
                      <a:alpha val="40000"/>
                    </a:schemeClr>
                  </a:glow>
                  <a:innerShdw blurRad="69850" dist="43180" dir="5400000">
                    <a:srgbClr val="000000">
                      <a:alpha val="65000"/>
                    </a:srgbClr>
                  </a:innerShdw>
                </a:effectLst>
              </a:rPr>
              <a:t> &lt;ereb&gt; H6153.</a:t>
            </a:r>
          </a:p>
        </p:txBody>
      </p:sp>
      <p:sp>
        <p:nvSpPr>
          <p:cNvPr id="5" name="Content Placeholder 3"/>
          <p:cNvSpPr txBox="1">
            <a:spLocks/>
          </p:cNvSpPr>
          <p:nvPr/>
        </p:nvSpPr>
        <p:spPr>
          <a:xfrm>
            <a:off x="6477000" y="1600200"/>
            <a:ext cx="5410200" cy="4876800"/>
          </a:xfrm>
          <a:prstGeom prst="rect">
            <a:avLst/>
          </a:prstGeom>
        </p:spPr>
        <p:txBody>
          <a:bodyPr vert="horz">
            <a:no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Clr>
                <a:srgbClr val="FFC9DB"/>
              </a:buClr>
              <a:buNone/>
            </a:pPr>
            <a:r>
              <a:rPr lang="en-US" sz="3200" b="1" dirty="0" smtClean="0">
                <a:ln w="1905">
                  <a:solidFill>
                    <a:srgbClr val="002060"/>
                  </a:solidFill>
                </a:ln>
                <a:solidFill>
                  <a:schemeClr val="accent3">
                    <a:lumMod val="75000"/>
                  </a:schemeClr>
                </a:solidFill>
                <a:effectLst>
                  <a:glow rad="63500">
                    <a:schemeClr val="accent6">
                      <a:satMod val="175000"/>
                      <a:alpha val="40000"/>
                    </a:schemeClr>
                  </a:glow>
                  <a:innerShdw blurRad="69850" dist="43180" dir="5400000">
                    <a:srgbClr val="000000">
                      <a:alpha val="65000"/>
                    </a:srgbClr>
                  </a:innerShdw>
                </a:effectLst>
              </a:rPr>
              <a:t>Covenant Calendar is a very important covenant given </a:t>
            </a:r>
            <a:r>
              <a:rPr lang="en-US" sz="3200" b="1" u="sng" dirty="0" smtClean="0">
                <a:ln w="1905">
                  <a:solidFill>
                    <a:srgbClr val="002060"/>
                  </a:solidFill>
                </a:ln>
                <a:solidFill>
                  <a:schemeClr val="accent3">
                    <a:lumMod val="75000"/>
                  </a:schemeClr>
                </a:solidFill>
                <a:effectLst>
                  <a:glow rad="63500">
                    <a:schemeClr val="accent6">
                      <a:satMod val="175000"/>
                      <a:alpha val="40000"/>
                    </a:schemeClr>
                  </a:glow>
                  <a:innerShdw blurRad="69850" dist="43180" dir="5400000">
                    <a:srgbClr val="000000">
                      <a:alpha val="65000"/>
                    </a:srgbClr>
                  </a:innerShdw>
                </a:effectLst>
              </a:rPr>
              <a:t>first</a:t>
            </a:r>
            <a:r>
              <a:rPr lang="en-US" sz="3200" b="1" dirty="0" smtClean="0">
                <a:ln w="1905">
                  <a:solidFill>
                    <a:srgbClr val="002060"/>
                  </a:solidFill>
                </a:ln>
                <a:solidFill>
                  <a:schemeClr val="accent3">
                    <a:lumMod val="75000"/>
                  </a:schemeClr>
                </a:solidFill>
                <a:effectLst>
                  <a:glow rad="63500">
                    <a:schemeClr val="accent6">
                      <a:satMod val="175000"/>
                      <a:alpha val="40000"/>
                    </a:schemeClr>
                  </a:glow>
                  <a:innerShdw blurRad="69850" dist="43180" dir="5400000">
                    <a:srgbClr val="000000">
                      <a:alpha val="65000"/>
                    </a:srgbClr>
                  </a:innerShdw>
                </a:effectLst>
              </a:rPr>
              <a:t> before the covenants of the:  </a:t>
            </a:r>
          </a:p>
          <a:p>
            <a:pPr>
              <a:buClr>
                <a:srgbClr val="FFC9DB"/>
              </a:buClr>
              <a:buFont typeface="Wingdings" pitchFamily="2" charset="2"/>
              <a:buChar char="§"/>
            </a:pPr>
            <a:r>
              <a:rPr lang="en-US" sz="3200" b="1" dirty="0" smtClean="0">
                <a:ln w="1905">
                  <a:solidFill>
                    <a:srgbClr val="002060"/>
                  </a:solidFill>
                </a:ln>
                <a:solidFill>
                  <a:srgbClr val="FFC9DB"/>
                </a:solidFill>
                <a:effectLst>
                  <a:glow rad="63500">
                    <a:schemeClr val="accent6">
                      <a:satMod val="175000"/>
                      <a:alpha val="40000"/>
                    </a:schemeClr>
                  </a:glow>
                  <a:innerShdw blurRad="69850" dist="43180" dir="5400000">
                    <a:srgbClr val="000000">
                      <a:alpha val="65000"/>
                    </a:srgbClr>
                  </a:innerShdw>
                </a:effectLst>
              </a:rPr>
              <a:t>1) “midst of the week”  </a:t>
            </a:r>
          </a:p>
          <a:p>
            <a:pPr>
              <a:buClr>
                <a:srgbClr val="FFC9DB"/>
              </a:buClr>
              <a:buFont typeface="Wingdings" pitchFamily="2" charset="2"/>
              <a:buChar char="§"/>
            </a:pPr>
            <a:r>
              <a:rPr lang="en-US" sz="3200" b="1" dirty="0" smtClean="0">
                <a:ln w="1905">
                  <a:solidFill>
                    <a:srgbClr val="002060"/>
                  </a:solidFill>
                </a:ln>
                <a:solidFill>
                  <a:srgbClr val="D8EEC0"/>
                </a:solidFill>
                <a:effectLst>
                  <a:glow rad="63500">
                    <a:schemeClr val="accent6">
                      <a:satMod val="175000"/>
                      <a:alpha val="40000"/>
                    </a:schemeClr>
                  </a:glow>
                  <a:innerShdw blurRad="69850" dist="43180" dir="5400000">
                    <a:srgbClr val="000000">
                      <a:alpha val="65000"/>
                    </a:srgbClr>
                  </a:innerShdw>
                </a:effectLst>
              </a:rPr>
              <a:t>2) marriage on Day 6;</a:t>
            </a:r>
          </a:p>
          <a:p>
            <a:pPr>
              <a:buClr>
                <a:srgbClr val="FFC9DB"/>
              </a:buClr>
              <a:buFont typeface="Wingdings" pitchFamily="2" charset="2"/>
              <a:buChar char="§"/>
            </a:pPr>
            <a:r>
              <a:rPr lang="en-US" sz="3200" b="1" dirty="0" smtClean="0">
                <a:ln w="1905">
                  <a:solidFill>
                    <a:srgbClr val="002060"/>
                  </a:solidFill>
                </a:ln>
                <a:solidFill>
                  <a:srgbClr val="FFFF00"/>
                </a:solidFill>
                <a:effectLst>
                  <a:glow rad="63500">
                    <a:schemeClr val="accent6">
                      <a:satMod val="175000"/>
                      <a:alpha val="40000"/>
                    </a:schemeClr>
                  </a:glow>
                  <a:innerShdw blurRad="69850" dist="43180" dir="5400000">
                    <a:srgbClr val="000000">
                      <a:alpha val="65000"/>
                    </a:srgbClr>
                  </a:innerShdw>
                </a:effectLst>
              </a:rPr>
              <a:t>3) Sabbath on Day 7.</a:t>
            </a:r>
            <a:endParaRPr lang="en-US" sz="3200" b="1" dirty="0" smtClean="0">
              <a:ln w="1905">
                <a:solidFill>
                  <a:srgbClr val="002060"/>
                </a:solidFill>
              </a:ln>
              <a:solidFill>
                <a:schemeClr val="bg1"/>
              </a:solidFill>
              <a:effectLst>
                <a:glow rad="63500">
                  <a:schemeClr val="accent6">
                    <a:satMod val="175000"/>
                    <a:alpha val="4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266445356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250"/>
                                        <p:tgtEl>
                                          <p:spTgt spid="5">
                                            <p:txEl>
                                              <p:pRg st="1" end="1"/>
                                            </p:txEl>
                                          </p:spTgt>
                                        </p:tgtEl>
                                      </p:cBhvr>
                                    </p:animEffect>
                                    <p:anim calcmode="lin" valueType="num">
                                      <p:cBhvr>
                                        <p:cTn id="18" dur="1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42" presetClass="entr" presetSubtype="0" fill="hold" nodeType="afterEffect">
                                  <p:stCondLst>
                                    <p:cond delay="100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250"/>
                                        <p:tgtEl>
                                          <p:spTgt spid="5">
                                            <p:txEl>
                                              <p:pRg st="2" end="2"/>
                                            </p:txEl>
                                          </p:spTgt>
                                        </p:tgtEl>
                                      </p:cBhvr>
                                    </p:animEffect>
                                    <p:anim calcmode="lin" valueType="num">
                                      <p:cBhvr>
                                        <p:cTn id="24" dur="1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100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250"/>
                                        <p:tgtEl>
                                          <p:spTgt spid="5">
                                            <p:txEl>
                                              <p:pRg st="3" end="3"/>
                                            </p:txEl>
                                          </p:spTgt>
                                        </p:tgtEl>
                                      </p:cBhvr>
                                    </p:animEffect>
                                    <p:anim calcmode="lin" valueType="num">
                                      <p:cBhvr>
                                        <p:cTn id="30" dur="1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887200" cy="8699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smtClean="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smtClean="0">
                <a:ln w="11430"/>
                <a:solidFill>
                  <a:srgbClr val="8E002F"/>
                </a:solidFill>
                <a:effectLst>
                  <a:outerShdw blurRad="50800" dist="39000" dir="5460000" algn="tl">
                    <a:srgbClr val="000000">
                      <a:alpha val="38000"/>
                    </a:srgbClr>
                  </a:outerShdw>
                </a:effectLst>
                <a:latin typeface="Arial Rounded MT Bold" pitchFamily="34" charset="0"/>
              </a:rPr>
              <a:t>H3391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rgbClr val="008080"/>
                </a:solidFill>
                <a:effectLst>
                  <a:outerShdw blurRad="50800" dist="39000" dir="5460000" algn="tl">
                    <a:srgbClr val="000000">
                      <a:alpha val="38000"/>
                    </a:srgbClr>
                  </a:outerShdw>
                </a:effectLst>
                <a:latin typeface="Arial Rounded MT Bold" pitchFamily="34" charset="0"/>
              </a:rPr>
              <a:t>Part 2</a:t>
            </a:r>
            <a:endParaRPr lang="en-US" sz="4800" b="1" dirty="0">
              <a:ln w="11430"/>
              <a:solidFill>
                <a:srgbClr val="8E002F"/>
              </a:solidFill>
              <a:effectLst>
                <a:outerShdw blurRad="50800" dist="39000" dir="5460000" algn="tl">
                  <a:srgbClr val="000000">
                    <a:alpha val="38000"/>
                  </a:srgbClr>
                </a:outerShdw>
              </a:effectLst>
              <a:latin typeface="Arial Rounded MT Bold" pitchFamily="34" charset="0"/>
            </a:endParaRPr>
          </a:p>
        </p:txBody>
      </p:sp>
      <p:sp>
        <p:nvSpPr>
          <p:cNvPr id="3" name="Content Placeholder 2"/>
          <p:cNvSpPr>
            <a:spLocks noGrp="1"/>
          </p:cNvSpPr>
          <p:nvPr>
            <p:ph sz="quarter" idx="2"/>
          </p:nvPr>
        </p:nvSpPr>
        <p:spPr>
          <a:xfrm>
            <a:off x="863600" y="1646705"/>
            <a:ext cx="4592320" cy="822960"/>
          </a:xfrm>
        </p:spPr>
        <p:txBody>
          <a:bodyPr>
            <a:normAutofit/>
          </a:bodyPr>
          <a:lstStyle/>
          <a:p>
            <a:pPr marL="0" indent="0" algn="ctr">
              <a:buNone/>
            </a:pPr>
            <a:r>
              <a:rPr lang="en-US" sz="1800" dirty="0" smtClean="0"/>
              <a:t>Perfection, Devastation, Restoration</a:t>
            </a:r>
            <a:endParaRPr lang="en-US" sz="1800" dirty="0"/>
          </a:p>
        </p:txBody>
      </p:sp>
      <p:sp>
        <p:nvSpPr>
          <p:cNvPr id="5" name="Slide Number Placeholder 4"/>
          <p:cNvSpPr>
            <a:spLocks noGrp="1"/>
          </p:cNvSpPr>
          <p:nvPr>
            <p:ph type="sldNum" sz="quarter" idx="16"/>
          </p:nvPr>
        </p:nvSpPr>
        <p:spPr>
          <a:xfrm>
            <a:off x="11389360" y="6447304"/>
            <a:ext cx="838200" cy="373698"/>
          </a:xfrm>
        </p:spPr>
        <p:txBody>
          <a:bodyPr>
            <a:normAutofit/>
          </a:bodyPr>
          <a:lstStyle/>
          <a:p>
            <a:fld id="{AA4C6552-42F6-43F2-A3FB-E92E8C09004E}" type="slidenum">
              <a:rPr lang="en-US" smtClean="0">
                <a:solidFill>
                  <a:schemeClr val="tx1">
                    <a:lumMod val="75000"/>
                    <a:lumOff val="25000"/>
                  </a:schemeClr>
                </a:solidFill>
              </a:rPr>
              <a:pPr/>
              <a:t>30</a:t>
            </a:fld>
            <a:endParaRPr lang="en-US" dirty="0">
              <a:solidFill>
                <a:schemeClr val="tx1">
                  <a:lumMod val="75000"/>
                  <a:lumOff val="25000"/>
                </a:schemeClr>
              </a:solidFill>
            </a:endParaRPr>
          </a:p>
        </p:txBody>
      </p:sp>
      <p:sp>
        <p:nvSpPr>
          <p:cNvPr id="8" name="TextBox 7"/>
          <p:cNvSpPr txBox="1"/>
          <p:nvPr/>
        </p:nvSpPr>
        <p:spPr>
          <a:xfrm>
            <a:off x="838200" y="1037104"/>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Creation Patterns</a:t>
            </a:r>
            <a:endParaRPr lang="en-US" sz="3600" dirty="0"/>
          </a:p>
        </p:txBody>
      </p:sp>
      <p:sp>
        <p:nvSpPr>
          <p:cNvPr id="9" name="TextBox 8"/>
          <p:cNvSpPr txBox="1"/>
          <p:nvPr/>
        </p:nvSpPr>
        <p:spPr>
          <a:xfrm>
            <a:off x="838200" y="244426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Creation Months</a:t>
            </a:r>
            <a:endParaRPr lang="en-US" sz="2000" dirty="0"/>
          </a:p>
        </p:txBody>
      </p:sp>
      <p:sp>
        <p:nvSpPr>
          <p:cNvPr id="10" name="TextBox 9"/>
          <p:cNvSpPr txBox="1"/>
          <p:nvPr/>
        </p:nvSpPr>
        <p:spPr>
          <a:xfrm>
            <a:off x="850900" y="400890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a:t>
            </a: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Lunar Months</a:t>
            </a:r>
            <a:endParaRPr lang="en-US" sz="2000" dirty="0"/>
          </a:p>
        </p:txBody>
      </p:sp>
      <p:sp>
        <p:nvSpPr>
          <p:cNvPr id="11" name="TextBox 10"/>
          <p:cNvSpPr txBox="1"/>
          <p:nvPr/>
        </p:nvSpPr>
        <p:spPr>
          <a:xfrm>
            <a:off x="6736080" y="102694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Definitions: Moon</a:t>
            </a:r>
            <a:endParaRPr lang="en-US" sz="3600" dirty="0"/>
          </a:p>
        </p:txBody>
      </p:sp>
      <p:sp>
        <p:nvSpPr>
          <p:cNvPr id="12" name="TextBox 11"/>
          <p:cNvSpPr txBox="1"/>
          <p:nvPr/>
        </p:nvSpPr>
        <p:spPr>
          <a:xfrm>
            <a:off x="848360" y="5588000"/>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Beings of Light</a:t>
            </a:r>
            <a:endParaRPr lang="en-US" sz="3600" dirty="0"/>
          </a:p>
        </p:txBody>
      </p:sp>
      <p:sp>
        <p:nvSpPr>
          <p:cNvPr id="13" name="TextBox 12"/>
          <p:cNvSpPr txBox="1"/>
          <p:nvPr/>
        </p:nvSpPr>
        <p:spPr>
          <a:xfrm>
            <a:off x="6753352" y="3170704"/>
            <a:ext cx="4617720" cy="646331"/>
          </a:xfrm>
          <a:prstGeom prst="rect">
            <a:avLst/>
          </a:prstGeom>
          <a:solidFill>
            <a:srgbClr val="ACDED8"/>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Defs</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Family Words</a:t>
            </a:r>
            <a:endParaRPr lang="en-US" sz="3600" dirty="0"/>
          </a:p>
        </p:txBody>
      </p:sp>
      <p:sp>
        <p:nvSpPr>
          <p:cNvPr id="14" name="Content Placeholder 2"/>
          <p:cNvSpPr txBox="1">
            <a:spLocks/>
          </p:cNvSpPr>
          <p:nvPr/>
        </p:nvSpPr>
        <p:spPr>
          <a:xfrm>
            <a:off x="850900" y="3094504"/>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1800" dirty="0" smtClean="0"/>
              <a:t>1</a:t>
            </a:r>
            <a:r>
              <a:rPr lang="en-US" sz="1800" baseline="30000" dirty="0" smtClean="0"/>
              <a:t>st</a:t>
            </a:r>
            <a:r>
              <a:rPr lang="en-US" sz="1800" dirty="0" smtClean="0"/>
              <a:t> Day – 30 day month</a:t>
            </a:r>
          </a:p>
          <a:p>
            <a:pPr marL="0" indent="0" algn="ctr">
              <a:buFont typeface="Wingdings"/>
              <a:buNone/>
            </a:pPr>
            <a:r>
              <a:rPr lang="en-US" sz="1800" dirty="0" smtClean="0"/>
              <a:t>4</a:t>
            </a:r>
            <a:r>
              <a:rPr lang="en-US" sz="1800" baseline="30000" dirty="0" smtClean="0"/>
              <a:t>th</a:t>
            </a:r>
            <a:r>
              <a:rPr lang="en-US" sz="1800" dirty="0" smtClean="0"/>
              <a:t> Day – 30 day month</a:t>
            </a:r>
            <a:endParaRPr lang="en-US" sz="1800" dirty="0"/>
          </a:p>
        </p:txBody>
      </p:sp>
      <p:sp>
        <p:nvSpPr>
          <p:cNvPr id="15" name="Content Placeholder 2"/>
          <p:cNvSpPr txBox="1">
            <a:spLocks/>
          </p:cNvSpPr>
          <p:nvPr/>
        </p:nvSpPr>
        <p:spPr>
          <a:xfrm>
            <a:off x="863600" y="4673600"/>
            <a:ext cx="4592320" cy="123756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1800" dirty="0" smtClean="0"/>
              <a:t>Sidereal – 27.3 day month</a:t>
            </a:r>
          </a:p>
          <a:p>
            <a:pPr marL="0" indent="0" algn="ctr">
              <a:buFont typeface="Wingdings"/>
              <a:buNone/>
            </a:pPr>
            <a:r>
              <a:rPr lang="en-US" sz="1800" dirty="0" smtClean="0"/>
              <a:t>Synodic – 29.5 day month</a:t>
            </a:r>
            <a:endParaRPr lang="en-US" sz="1800" dirty="0"/>
          </a:p>
        </p:txBody>
      </p:sp>
      <p:sp>
        <p:nvSpPr>
          <p:cNvPr id="16" name="Content Placeholder 2"/>
          <p:cNvSpPr txBox="1">
            <a:spLocks/>
          </p:cNvSpPr>
          <p:nvPr/>
        </p:nvSpPr>
        <p:spPr>
          <a:xfrm>
            <a:off x="6748780" y="1698675"/>
            <a:ext cx="4592320" cy="623669"/>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Lunation, Lunar, </a:t>
            </a:r>
            <a:r>
              <a:rPr lang="en-US" sz="2400" dirty="0" err="1" smtClean="0"/>
              <a:t>Leuk</a:t>
            </a:r>
            <a:endParaRPr lang="en-US" sz="2400" dirty="0"/>
          </a:p>
        </p:txBody>
      </p:sp>
      <p:sp>
        <p:nvSpPr>
          <p:cNvPr id="17" name="Content Placeholder 2"/>
          <p:cNvSpPr txBox="1">
            <a:spLocks/>
          </p:cNvSpPr>
          <p:nvPr/>
        </p:nvSpPr>
        <p:spPr>
          <a:xfrm>
            <a:off x="863600" y="6273800"/>
            <a:ext cx="4592320" cy="668606"/>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Yahuah &amp; Lucifer</a:t>
            </a:r>
            <a:endParaRPr lang="en-US" sz="2400" dirty="0"/>
          </a:p>
        </p:txBody>
      </p:sp>
      <p:sp>
        <p:nvSpPr>
          <p:cNvPr id="18" name="Content Placeholder 2"/>
          <p:cNvSpPr txBox="1">
            <a:spLocks/>
          </p:cNvSpPr>
          <p:nvPr/>
        </p:nvSpPr>
        <p:spPr>
          <a:xfrm>
            <a:off x="6827520" y="3841265"/>
            <a:ext cx="4592320" cy="54864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H3391-3394;   H3399-3405</a:t>
            </a:r>
            <a:endParaRPr lang="en-US" sz="2400" dirty="0"/>
          </a:p>
        </p:txBody>
      </p:sp>
      <p:sp>
        <p:nvSpPr>
          <p:cNvPr id="19" name="TextBox 18"/>
          <p:cNvSpPr txBox="1"/>
          <p:nvPr/>
        </p:nvSpPr>
        <p:spPr>
          <a:xfrm>
            <a:off x="6745224" y="4436204"/>
            <a:ext cx="4617720" cy="646331"/>
          </a:xfrm>
          <a:prstGeom prst="rect">
            <a:avLst/>
          </a:prstGeom>
          <a:solidFill>
            <a:srgbClr val="D8EEC0"/>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H3391 Scriptures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(13)</a:t>
            </a:r>
            <a:endParaRPr lang="en-US" sz="2800" dirty="0"/>
          </a:p>
        </p:txBody>
      </p:sp>
      <p:sp>
        <p:nvSpPr>
          <p:cNvPr id="21" name="TextBox 20"/>
          <p:cNvSpPr txBox="1"/>
          <p:nvPr/>
        </p:nvSpPr>
        <p:spPr>
          <a:xfrm>
            <a:off x="6750812" y="221058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Lucifer &amp;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Leuk</a:t>
            </a:r>
            <a:endParaRPr lang="en-US" sz="3600" dirty="0"/>
          </a:p>
        </p:txBody>
      </p:sp>
      <p:sp>
        <p:nvSpPr>
          <p:cNvPr id="22" name="TextBox 21"/>
          <p:cNvSpPr txBox="1"/>
          <p:nvPr/>
        </p:nvSpPr>
        <p:spPr>
          <a:xfrm>
            <a:off x="6751320" y="5609104"/>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Puzzle Solving</a:t>
            </a:r>
            <a:endParaRPr lang="en-US" sz="3600" dirty="0"/>
          </a:p>
        </p:txBody>
      </p:sp>
      <p:sp>
        <p:nvSpPr>
          <p:cNvPr id="23" name="Content Placeholder 2"/>
          <p:cNvSpPr txBox="1">
            <a:spLocks/>
          </p:cNvSpPr>
          <p:nvPr/>
        </p:nvSpPr>
        <p:spPr>
          <a:xfrm>
            <a:off x="6817360" y="6234331"/>
            <a:ext cx="4592320" cy="776069"/>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err="1" smtClean="0"/>
              <a:t>Psa</a:t>
            </a:r>
            <a:r>
              <a:rPr lang="en-US" sz="2400" dirty="0" smtClean="0"/>
              <a:t> 81:3;  Num 10:10;  Deut 21:13</a:t>
            </a:r>
            <a:endParaRPr lang="en-US" sz="2400" dirty="0"/>
          </a:p>
        </p:txBody>
      </p:sp>
      <p:sp>
        <p:nvSpPr>
          <p:cNvPr id="20" name="Content Placeholder 2"/>
          <p:cNvSpPr txBox="1">
            <a:spLocks/>
          </p:cNvSpPr>
          <p:nvPr/>
        </p:nvSpPr>
        <p:spPr>
          <a:xfrm>
            <a:off x="6856264" y="5050666"/>
            <a:ext cx="4592320" cy="54864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t>11 as Month;  2 as Moon</a:t>
            </a:r>
            <a:endParaRPr lang="en-US" sz="2400" dirty="0"/>
          </a:p>
        </p:txBody>
      </p:sp>
    </p:spTree>
    <p:extLst>
      <p:ext uri="{BB962C8B-B14F-4D97-AF65-F5344CB8AC3E}">
        <p14:creationId xmlns:p14="http://schemas.microsoft.com/office/powerpoint/2010/main" val="28192943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750"/>
                                        <p:tgtEl>
                                          <p:spTgt spid="12">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left)">
                                      <p:cBhvr>
                                        <p:cTn id="11" dur="175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1750"/>
                                        <p:tgtEl>
                                          <p:spTgt spid="11">
                                            <p:txEl>
                                              <p:pRg st="0" end="0"/>
                                            </p:txEl>
                                          </p:spTgt>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175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wipe(left)">
                                      <p:cBhvr>
                                        <p:cTn id="25" dur="175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1750"/>
                                        <p:tgtEl>
                                          <p:spTgt spid="13">
                                            <p:txEl>
                                              <p:pRg st="0" end="0"/>
                                            </p:txEl>
                                          </p:spTgt>
                                        </p:tgtEl>
                                      </p:cBhvr>
                                    </p:animEffect>
                                  </p:childTnLst>
                                </p:cTn>
                              </p:par>
                            </p:childTnLst>
                          </p:cTn>
                        </p:par>
                        <p:par>
                          <p:cTn id="31" fill="hold">
                            <p:stCondLst>
                              <p:cond delay="1750"/>
                            </p:stCondLst>
                            <p:childTnLst>
                              <p:par>
                                <p:cTn id="32" presetID="22" presetClass="entr" presetSubtype="8" fill="hold" nodeType="after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wipe(left)">
                                      <p:cBhvr>
                                        <p:cTn id="34" dur="175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wipe(left)">
                                      <p:cBhvr>
                                        <p:cTn id="39" dur="1750"/>
                                        <p:tgtEl>
                                          <p:spTgt spid="19">
                                            <p:txEl>
                                              <p:pRg st="0" end="0"/>
                                            </p:txEl>
                                          </p:spTgt>
                                        </p:tgtEl>
                                      </p:cBhvr>
                                    </p:animEffect>
                                  </p:childTnLst>
                                </p:cTn>
                              </p:par>
                            </p:childTnLst>
                          </p:cTn>
                        </p:par>
                        <p:par>
                          <p:cTn id="40" fill="hold">
                            <p:stCondLst>
                              <p:cond delay="1750"/>
                            </p:stCondLst>
                            <p:childTnLst>
                              <p:par>
                                <p:cTn id="41" presetID="22" presetClass="entr" presetSubtype="8" fill="hold" nodeType="after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wipe(left)">
                                      <p:cBhvr>
                                        <p:cTn id="43" dur="1750"/>
                                        <p:tgtEl>
                                          <p:spTgt spid="2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2">
                                            <p:txEl>
                                              <p:pRg st="0" end="0"/>
                                            </p:txEl>
                                          </p:spTgt>
                                        </p:tgtEl>
                                        <p:attrNameLst>
                                          <p:attrName>style.visibility</p:attrName>
                                        </p:attrNameLst>
                                      </p:cBhvr>
                                      <p:to>
                                        <p:strVal val="visible"/>
                                      </p:to>
                                    </p:set>
                                    <p:animEffect transition="in" filter="wipe(left)">
                                      <p:cBhvr>
                                        <p:cTn id="48" dur="1750"/>
                                        <p:tgtEl>
                                          <p:spTgt spid="22">
                                            <p:txEl>
                                              <p:pRg st="0" end="0"/>
                                            </p:txEl>
                                          </p:spTgt>
                                        </p:tgtEl>
                                      </p:cBhvr>
                                    </p:animEffect>
                                  </p:childTnLst>
                                </p:cTn>
                              </p:par>
                            </p:childTnLst>
                          </p:cTn>
                        </p:par>
                        <p:par>
                          <p:cTn id="49" fill="hold">
                            <p:stCondLst>
                              <p:cond delay="1750"/>
                            </p:stCondLst>
                            <p:childTnLst>
                              <p:par>
                                <p:cTn id="50" presetID="22" presetClass="entr" presetSubtype="8" fill="hold" nodeType="after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wipe(left)">
                                      <p:cBhvr>
                                        <p:cTn id="52" dur="175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019800"/>
            <a:ext cx="2971800" cy="762000"/>
          </a:xfrm>
        </p:spPr>
        <p:txBody>
          <a:bodyPr/>
          <a:lstStyle/>
          <a:p>
            <a:fld id="{AA4C6552-42F6-43F2-A3FB-E92E8C09004E}" type="slidenum">
              <a:rPr lang="en-US" sz="3200" smtClean="0"/>
              <a:pPr/>
              <a:t>31</a:t>
            </a:fld>
            <a:endParaRPr lang="en-US" dirty="0"/>
          </a:p>
        </p:txBody>
      </p:sp>
      <p:sp>
        <p:nvSpPr>
          <p:cNvPr id="7" name="Title 4"/>
          <p:cNvSpPr>
            <a:spLocks noGrp="1"/>
          </p:cNvSpPr>
          <p:nvPr>
            <p:ph type="ctrTitle"/>
          </p:nvPr>
        </p:nvSpPr>
        <p:spPr>
          <a:xfrm>
            <a:off x="1600200" y="2590800"/>
            <a:ext cx="9042400" cy="1600200"/>
          </a:xfrm>
        </p:spPr>
        <p:txBody>
          <a:bodyPr>
            <a:normAutofit/>
            <a:scene3d>
              <a:camera prst="orthographicFront"/>
              <a:lightRig rig="threePt" dir="t"/>
            </a:scene3d>
            <a:sp3d extrusionH="57150">
              <a:bevelT w="38100" h="38100" prst="angle"/>
            </a:sp3d>
          </a:bodyPr>
          <a:lstStyle/>
          <a:p>
            <a:pPr algn="ctr"/>
            <a:r>
              <a:rPr lang="en-US" b="1" dirty="0" smtClean="0">
                <a:solidFill>
                  <a:schemeClr val="accent1"/>
                </a:solidFill>
              </a:rPr>
              <a:t>Yahuah is light</a:t>
            </a:r>
            <a:br>
              <a:rPr lang="en-US" b="1" dirty="0" smtClean="0">
                <a:solidFill>
                  <a:schemeClr val="accent1"/>
                </a:solidFill>
              </a:rPr>
            </a:br>
            <a:r>
              <a:rPr lang="en-US" b="1" dirty="0" smtClean="0">
                <a:solidFill>
                  <a:schemeClr val="accent1"/>
                </a:solidFill>
              </a:rPr>
              <a:t>Lucifer is given light</a:t>
            </a:r>
            <a:endParaRPr lang="en-US" b="1" dirty="0">
              <a:solidFill>
                <a:schemeClr val="accent1"/>
              </a:solidFill>
            </a:endParaRPr>
          </a:p>
        </p:txBody>
      </p:sp>
      <p:sp>
        <p:nvSpPr>
          <p:cNvPr id="8" name="Subtitle 5"/>
          <p:cNvSpPr>
            <a:spLocks noGrp="1"/>
          </p:cNvSpPr>
          <p:nvPr>
            <p:ph type="subTitle" idx="1"/>
          </p:nvPr>
        </p:nvSpPr>
        <p:spPr>
          <a:xfrm>
            <a:off x="3124200" y="6057900"/>
            <a:ext cx="8940800" cy="685800"/>
          </a:xfrm>
        </p:spPr>
        <p:txBody>
          <a:bodyPr>
            <a:noAutofit/>
          </a:bodyPr>
          <a:lstStyle/>
          <a:p>
            <a:pPr algn="ctr"/>
            <a:r>
              <a:rPr lang="en-US" sz="4400" b="1" dirty="0"/>
              <a:t>4</a:t>
            </a:r>
            <a:r>
              <a:rPr lang="en-US" sz="4400" b="1" dirty="0" smtClean="0"/>
              <a:t> SLIDES</a:t>
            </a:r>
            <a:endParaRPr lang="en-US" sz="4400" dirty="0"/>
          </a:p>
        </p:txBody>
      </p:sp>
      <p:sp>
        <p:nvSpPr>
          <p:cNvPr id="9" name="Rectangle 8"/>
          <p:cNvSpPr/>
          <p:nvPr/>
        </p:nvSpPr>
        <p:spPr>
          <a:xfrm>
            <a:off x="2658582" y="1524000"/>
            <a:ext cx="699101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#4  Beings of Light</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65907784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1200" y="5173895"/>
            <a:ext cx="4143216" cy="1600200"/>
          </a:xfrm>
        </p:spPr>
        <p:txBody>
          <a:bodyPr>
            <a:noAutofit/>
            <a:scene3d>
              <a:camera prst="orthographicFront"/>
              <a:lightRig rig="threePt" dir="t"/>
            </a:scene3d>
            <a:sp3d extrusionH="57150">
              <a:bevelT w="38100" h="38100" prst="angle"/>
            </a:sp3d>
          </a:bodyPr>
          <a:lstStyle/>
          <a:p>
            <a:pPr marL="0" indent="0" algn="ctr">
              <a:buNone/>
            </a:pPr>
            <a:r>
              <a:rPr lang="en-US" sz="2400" dirty="0">
                <a:solidFill>
                  <a:srgbClr val="002060"/>
                </a:solidFill>
              </a:rPr>
              <a:t>The</a:t>
            </a:r>
            <a:r>
              <a:rPr lang="en-US" sz="2400" dirty="0"/>
              <a:t> </a:t>
            </a:r>
            <a:r>
              <a:rPr lang="en-US" sz="2400" b="1" dirty="0" smtClean="0">
                <a:solidFill>
                  <a:srgbClr val="0070C0"/>
                </a:solidFill>
              </a:rPr>
              <a:t>Creator</a:t>
            </a:r>
            <a:r>
              <a:rPr lang="en-US" sz="2400" dirty="0" smtClean="0">
                <a:solidFill>
                  <a:srgbClr val="0070C0"/>
                </a:solidFill>
              </a:rPr>
              <a:t>,</a:t>
            </a:r>
            <a:r>
              <a:rPr lang="en-US" sz="2400" dirty="0" smtClean="0"/>
              <a:t> </a:t>
            </a:r>
            <a:r>
              <a:rPr lang="en-US" sz="2400" dirty="0">
                <a:solidFill>
                  <a:srgbClr val="002060"/>
                </a:solidFill>
              </a:rPr>
              <a:t>Who is </a:t>
            </a:r>
            <a:r>
              <a:rPr lang="en-US" sz="2400" b="1" dirty="0" smtClean="0">
                <a:solidFill>
                  <a:srgbClr val="002060"/>
                </a:solidFill>
              </a:rPr>
              <a:t>LIGHT</a:t>
            </a:r>
            <a:r>
              <a:rPr lang="en-US" sz="2400" dirty="0" smtClean="0">
                <a:solidFill>
                  <a:srgbClr val="002060"/>
                </a:solidFill>
              </a:rPr>
              <a:t> and created light, </a:t>
            </a:r>
            <a:r>
              <a:rPr lang="en-US" sz="2400" b="1" dirty="0" smtClean="0">
                <a:solidFill>
                  <a:srgbClr val="0070C0"/>
                </a:solidFill>
              </a:rPr>
              <a:t>dwells in </a:t>
            </a:r>
            <a:br>
              <a:rPr lang="en-US" sz="2400" b="1" dirty="0" smtClean="0">
                <a:solidFill>
                  <a:srgbClr val="0070C0"/>
                </a:solidFill>
              </a:rPr>
            </a:br>
            <a:r>
              <a:rPr lang="en-US" sz="2400" b="1" dirty="0" smtClean="0">
                <a:solidFill>
                  <a:srgbClr val="0070C0"/>
                </a:solidFill>
              </a:rPr>
              <a:t>unapproachable LIGHT! </a:t>
            </a:r>
            <a:endParaRPr lang="en-US" sz="2400" b="1" dirty="0">
              <a:solidFill>
                <a:srgbClr val="0070C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t>32</a:t>
            </a:fld>
            <a:endParaRPr lang="en-US" dirty="0"/>
          </a:p>
        </p:txBody>
      </p:sp>
      <p:pic>
        <p:nvPicPr>
          <p:cNvPr id="5" name="Picture 2" descr="C:\Users\Rae\Desktop\Flat Earth\3dwm mag glas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537752"/>
            <a:ext cx="21336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52400"/>
            <a:ext cx="121920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What About “LIGHT” in Yahuah?</a:t>
            </a:r>
            <a:endParaRPr lang="en-US" sz="6000" b="1" i="1" cap="none" spc="0" dirty="0">
              <a:ln w="11430"/>
              <a:solidFill>
                <a:srgbClr val="0070C0"/>
              </a:solidFill>
              <a:effectLst>
                <a:outerShdw blurRad="50800" dist="39000" dir="5460000" algn="tl">
                  <a:srgbClr val="000000">
                    <a:alpha val="38000"/>
                  </a:srgbClr>
                </a:outerShdw>
              </a:effectLst>
              <a:latin typeface="Arial Rounded MT Bold" pitchFamily="34" charset="0"/>
            </a:endParaRPr>
          </a:p>
        </p:txBody>
      </p:sp>
      <p:sp>
        <p:nvSpPr>
          <p:cNvPr id="9" name="Content Placeholder 2"/>
          <p:cNvSpPr>
            <a:spLocks noGrp="1"/>
          </p:cNvSpPr>
          <p:nvPr>
            <p:ph sz="quarter" idx="1"/>
          </p:nvPr>
        </p:nvSpPr>
        <p:spPr>
          <a:xfrm>
            <a:off x="6477000" y="1600200"/>
            <a:ext cx="5334000" cy="5105400"/>
          </a:xfrm>
        </p:spPr>
        <p:txBody>
          <a:bodyPr>
            <a:normAutofit/>
            <a:scene3d>
              <a:camera prst="orthographicFront"/>
              <a:lightRig rig="threePt" dir="t"/>
            </a:scene3d>
            <a:sp3d extrusionH="57150">
              <a:bevelT w="38100" h="38100" prst="angle"/>
            </a:sp3d>
          </a:bodyPr>
          <a:lstStyle/>
          <a:p>
            <a:pPr marL="0" indent="0">
              <a:buNone/>
            </a:pPr>
            <a:r>
              <a:rPr lang="en-US" sz="2400" b="1" dirty="0">
                <a:solidFill>
                  <a:srgbClr val="8E002F"/>
                </a:solidFill>
              </a:rPr>
              <a:t>1 Tim </a:t>
            </a:r>
            <a:r>
              <a:rPr lang="en-US" sz="2400" b="1" dirty="0" smtClean="0">
                <a:solidFill>
                  <a:srgbClr val="8E002F"/>
                </a:solidFill>
              </a:rPr>
              <a:t>6:15-16  </a:t>
            </a:r>
            <a:r>
              <a:rPr lang="en-US" sz="2400" b="1" dirty="0" smtClean="0">
                <a:solidFill>
                  <a:srgbClr val="0070C0"/>
                </a:solidFill>
              </a:rPr>
              <a:t>He </a:t>
            </a:r>
            <a:r>
              <a:rPr lang="en-US" sz="2400" b="1" dirty="0">
                <a:solidFill>
                  <a:srgbClr val="0070C0"/>
                </a:solidFill>
              </a:rPr>
              <a:t>who is </a:t>
            </a:r>
            <a:r>
              <a:rPr lang="en-US" sz="2400" dirty="0"/>
              <a:t>the blessed and only Potentate, the </a:t>
            </a:r>
            <a:r>
              <a:rPr lang="en-US" sz="2400" dirty="0" smtClean="0"/>
              <a:t/>
            </a:r>
            <a:br>
              <a:rPr lang="en-US" sz="2400" dirty="0" smtClean="0"/>
            </a:br>
            <a:r>
              <a:rPr lang="en-US" sz="2400" b="1" dirty="0" smtClean="0">
                <a:solidFill>
                  <a:srgbClr val="0070C0"/>
                </a:solidFill>
              </a:rPr>
              <a:t>Sovereign </a:t>
            </a:r>
            <a:r>
              <a:rPr lang="en-US" sz="2400" b="1" dirty="0">
                <a:solidFill>
                  <a:srgbClr val="0070C0"/>
                </a:solidFill>
              </a:rPr>
              <a:t>of </a:t>
            </a:r>
            <a:r>
              <a:rPr lang="en-US" sz="2400" b="1" dirty="0" smtClean="0">
                <a:solidFill>
                  <a:srgbClr val="0070C0"/>
                </a:solidFill>
              </a:rPr>
              <a:t>sovereigns and Master </a:t>
            </a:r>
            <a:r>
              <a:rPr lang="en-US" sz="2400" b="1" dirty="0">
                <a:solidFill>
                  <a:srgbClr val="0070C0"/>
                </a:solidFill>
              </a:rPr>
              <a:t>of </a:t>
            </a:r>
            <a:r>
              <a:rPr lang="en-US" sz="2400" b="1" dirty="0" smtClean="0">
                <a:solidFill>
                  <a:srgbClr val="0070C0"/>
                </a:solidFill>
              </a:rPr>
              <a:t>masters</a:t>
            </a:r>
            <a:r>
              <a:rPr lang="en-US" sz="2400" b="1" dirty="0">
                <a:solidFill>
                  <a:srgbClr val="0070C0"/>
                </a:solidFill>
              </a:rPr>
              <a:t>, </a:t>
            </a:r>
            <a:r>
              <a:rPr lang="en-US" sz="1800" dirty="0" smtClean="0"/>
              <a:t>16</a:t>
            </a:r>
            <a:r>
              <a:rPr lang="en-US" sz="2400" dirty="0" smtClean="0"/>
              <a:t> </a:t>
            </a:r>
            <a:r>
              <a:rPr lang="en-US" sz="2400" dirty="0"/>
              <a:t>who alone has immortality, </a:t>
            </a:r>
            <a:r>
              <a:rPr lang="en-US" sz="2400" b="1" dirty="0">
                <a:solidFill>
                  <a:srgbClr val="0070C0"/>
                </a:solidFill>
              </a:rPr>
              <a:t>dwelling in unapproachable light, </a:t>
            </a:r>
            <a:r>
              <a:rPr lang="en-US" sz="2400" dirty="0"/>
              <a:t>whom no </a:t>
            </a:r>
            <a:r>
              <a:rPr lang="en-US" sz="2400" dirty="0" smtClean="0"/>
              <a:t/>
            </a:r>
            <a:br>
              <a:rPr lang="en-US" sz="2400" dirty="0" smtClean="0"/>
            </a:br>
            <a:r>
              <a:rPr lang="en-US" sz="2400" dirty="0" smtClean="0"/>
              <a:t>man </a:t>
            </a:r>
            <a:r>
              <a:rPr lang="en-US" sz="2400" dirty="0"/>
              <a:t>has seen or can </a:t>
            </a:r>
            <a:r>
              <a:rPr lang="en-US" sz="2400" dirty="0" smtClean="0"/>
              <a:t>see.  </a:t>
            </a:r>
            <a:br>
              <a:rPr lang="en-US" sz="2400" dirty="0" smtClean="0"/>
            </a:br>
            <a:r>
              <a:rPr lang="en-US" sz="1600" i="1" dirty="0" smtClean="0"/>
              <a:t>NKJV [with use of Sacred Titles]</a:t>
            </a:r>
            <a:endParaRPr lang="en-US" sz="2400" i="1" dirty="0"/>
          </a:p>
          <a:p>
            <a:pPr marL="0" indent="0">
              <a:buNone/>
            </a:pPr>
            <a:endParaRPr lang="en-US" sz="700" dirty="0"/>
          </a:p>
          <a:p>
            <a:pPr marL="0" indent="0">
              <a:buNone/>
            </a:pPr>
            <a:r>
              <a:rPr lang="en-US" sz="2400" b="1" dirty="0">
                <a:solidFill>
                  <a:srgbClr val="8E002F"/>
                </a:solidFill>
              </a:rPr>
              <a:t>1 John </a:t>
            </a:r>
            <a:r>
              <a:rPr lang="en-US" sz="2400" b="1" dirty="0" smtClean="0">
                <a:solidFill>
                  <a:srgbClr val="8E002F"/>
                </a:solidFill>
              </a:rPr>
              <a:t>1:5  </a:t>
            </a:r>
            <a:r>
              <a:rPr lang="en-US" sz="2400" dirty="0" smtClean="0"/>
              <a:t>This </a:t>
            </a:r>
            <a:r>
              <a:rPr lang="en-US" sz="2400" dirty="0"/>
              <a:t>then is the message which we have heard of him, and declare unto you, that </a:t>
            </a:r>
            <a:r>
              <a:rPr lang="en-US" sz="2400" dirty="0" smtClean="0"/>
              <a:t/>
            </a:r>
            <a:br>
              <a:rPr lang="en-US" sz="2400" dirty="0" smtClean="0"/>
            </a:br>
            <a:r>
              <a:rPr lang="en-US" sz="2400" b="1" dirty="0" smtClean="0">
                <a:ln>
                  <a:solidFill>
                    <a:schemeClr val="tx1"/>
                  </a:solidFill>
                </a:ln>
                <a:solidFill>
                  <a:srgbClr val="0070C0"/>
                </a:solidFill>
              </a:rPr>
              <a:t>Yahuah </a:t>
            </a:r>
            <a:r>
              <a:rPr lang="en-US" sz="2400" b="1" dirty="0">
                <a:ln>
                  <a:solidFill>
                    <a:schemeClr val="tx1"/>
                  </a:solidFill>
                </a:ln>
                <a:solidFill>
                  <a:srgbClr val="0070C0"/>
                </a:solidFill>
              </a:rPr>
              <a:t>is light, and in him is </a:t>
            </a:r>
            <a:r>
              <a:rPr lang="en-US" sz="2400" b="1" dirty="0" smtClean="0">
                <a:ln>
                  <a:solidFill>
                    <a:schemeClr val="tx1"/>
                  </a:solidFill>
                </a:ln>
                <a:solidFill>
                  <a:srgbClr val="0070C0"/>
                </a:solidFill>
              </a:rPr>
              <a:t/>
            </a:r>
            <a:br>
              <a:rPr lang="en-US" sz="2400" b="1" dirty="0" smtClean="0">
                <a:ln>
                  <a:solidFill>
                    <a:schemeClr val="tx1"/>
                  </a:solidFill>
                </a:ln>
                <a:solidFill>
                  <a:srgbClr val="0070C0"/>
                </a:solidFill>
              </a:rPr>
            </a:br>
            <a:r>
              <a:rPr lang="en-US" sz="2400" b="1" dirty="0" smtClean="0">
                <a:ln>
                  <a:solidFill>
                    <a:schemeClr val="tx1"/>
                  </a:solidFill>
                </a:ln>
                <a:solidFill>
                  <a:srgbClr val="0070C0"/>
                </a:solidFill>
              </a:rPr>
              <a:t>no </a:t>
            </a:r>
            <a:r>
              <a:rPr lang="en-US" sz="2400" b="1" dirty="0">
                <a:ln>
                  <a:solidFill>
                    <a:schemeClr val="tx1"/>
                  </a:solidFill>
                </a:ln>
                <a:solidFill>
                  <a:srgbClr val="0070C0"/>
                </a:solidFill>
              </a:rPr>
              <a:t>darkness at all</a:t>
            </a:r>
            <a:r>
              <a:rPr lang="en-US" sz="2400" b="1" dirty="0" smtClean="0">
                <a:ln>
                  <a:solidFill>
                    <a:schemeClr val="tx1"/>
                  </a:solidFill>
                </a:ln>
                <a:solidFill>
                  <a:srgbClr val="0070C0"/>
                </a:solidFill>
              </a:rPr>
              <a:t>. </a:t>
            </a:r>
            <a:r>
              <a:rPr lang="en-US" sz="2400" b="1" dirty="0" smtClean="0">
                <a:solidFill>
                  <a:srgbClr val="0070C0"/>
                </a:solidFill>
              </a:rPr>
              <a:t> </a:t>
            </a:r>
            <a:r>
              <a:rPr lang="en-US" sz="1600" i="1" dirty="0" smtClean="0"/>
              <a:t>KJV</a:t>
            </a:r>
            <a:endParaRPr lang="en-US" sz="2400" i="1" dirty="0"/>
          </a:p>
          <a:p>
            <a:pPr marL="0" indent="0">
              <a:buNone/>
            </a:pPr>
            <a:endParaRPr lang="en-US" sz="2000" dirty="0" smtClean="0"/>
          </a:p>
        </p:txBody>
      </p:sp>
      <p:pic>
        <p:nvPicPr>
          <p:cNvPr id="1029" name="Picture 5" descr="C:\Users\Rae\Desktop\Yah as lig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4346416" cy="3398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7256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125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5791202"/>
            <a:ext cx="4013200" cy="914399"/>
          </a:xfrm>
        </p:spPr>
        <p:txBody>
          <a:bodyPr>
            <a:noAutofit/>
            <a:scene3d>
              <a:camera prst="orthographicFront"/>
              <a:lightRig rig="threePt" dir="t"/>
            </a:scene3d>
            <a:sp3d extrusionH="57150">
              <a:bevelT w="38100" h="38100" prst="angle"/>
            </a:sp3d>
          </a:bodyPr>
          <a:lstStyle/>
          <a:p>
            <a:pPr marL="0" indent="0" algn="ctr">
              <a:buNone/>
            </a:pPr>
            <a:r>
              <a:rPr lang="en-US" sz="2400" dirty="0" smtClean="0">
                <a:solidFill>
                  <a:srgbClr val="002060"/>
                </a:solidFill>
              </a:rPr>
              <a:t>There was a sense of brightness around </a:t>
            </a:r>
            <a:r>
              <a:rPr lang="en-US" sz="2400" dirty="0" smtClean="0">
                <a:solidFill>
                  <a:srgbClr val="C00000"/>
                </a:solidFill>
              </a:rPr>
              <a:t>Lucifer. </a:t>
            </a:r>
            <a:endParaRPr lang="en-US" sz="2400" dirty="0"/>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t>33</a:t>
            </a:fld>
            <a:endParaRPr lang="en-US"/>
          </a:p>
        </p:txBody>
      </p:sp>
      <p:pic>
        <p:nvPicPr>
          <p:cNvPr id="5" name="Picture 2" descr="C:\Users\Rae\Desktop\Flat Earth\3dwm mag glas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537752"/>
            <a:ext cx="21336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6504" y="152400"/>
            <a:ext cx="121920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What About “Light” in Lucifer?</a:t>
            </a:r>
            <a:endParaRPr lang="en-US" sz="6000" b="1" i="1" cap="none" spc="0" dirty="0">
              <a:ln w="11430"/>
              <a:solidFill>
                <a:srgbClr val="C00000"/>
              </a:solidFill>
              <a:effectLst>
                <a:outerShdw blurRad="50800" dist="39000" dir="5460000" algn="tl">
                  <a:srgbClr val="000000">
                    <a:alpha val="38000"/>
                  </a:srgbClr>
                </a:outerShdw>
              </a:effectLst>
              <a:latin typeface="Arial Rounded MT Bold" pitchFamily="34" charset="0"/>
            </a:endParaRPr>
          </a:p>
        </p:txBody>
      </p:sp>
      <p:pic>
        <p:nvPicPr>
          <p:cNvPr id="1026" name="Picture 2" descr="C:\Users\Rae\Desktop\lucifer ligh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676401"/>
            <a:ext cx="3534833" cy="3982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quarter" idx="1"/>
          </p:nvPr>
        </p:nvSpPr>
        <p:spPr>
          <a:xfrm>
            <a:off x="4267200" y="1676400"/>
            <a:ext cx="7721600" cy="4953000"/>
          </a:xfrm>
        </p:spPr>
        <p:txBody>
          <a:bodyPr>
            <a:normAutofit/>
            <a:scene3d>
              <a:camera prst="orthographicFront"/>
              <a:lightRig rig="threePt" dir="t"/>
            </a:scene3d>
            <a:sp3d extrusionH="57150">
              <a:bevelT w="38100" h="38100" prst="angle"/>
            </a:sp3d>
          </a:bodyPr>
          <a:lstStyle/>
          <a:p>
            <a:pPr marL="0" indent="0">
              <a:buNone/>
            </a:pPr>
            <a:r>
              <a:rPr lang="en-US" sz="2800" b="1" dirty="0">
                <a:solidFill>
                  <a:srgbClr val="8E002F"/>
                </a:solidFill>
              </a:rPr>
              <a:t>Isa </a:t>
            </a:r>
            <a:r>
              <a:rPr lang="en-US" sz="2800" b="1" dirty="0" smtClean="0">
                <a:solidFill>
                  <a:srgbClr val="8E002F"/>
                </a:solidFill>
              </a:rPr>
              <a:t>14:12 </a:t>
            </a:r>
            <a:r>
              <a:rPr lang="en-US" sz="2800" dirty="0" smtClean="0">
                <a:solidFill>
                  <a:srgbClr val="0070C0"/>
                </a:solidFill>
              </a:rPr>
              <a:t>… </a:t>
            </a:r>
            <a:r>
              <a:rPr lang="en-US" sz="2800" b="1" u="sng" dirty="0" smtClean="0">
                <a:solidFill>
                  <a:srgbClr val="0070C0"/>
                </a:solidFill>
              </a:rPr>
              <a:t>Lucifer</a:t>
            </a:r>
            <a:r>
              <a:rPr lang="en-US" sz="2800" b="1" dirty="0">
                <a:solidFill>
                  <a:srgbClr val="0070C0"/>
                </a:solidFill>
              </a:rPr>
              <a:t>,</a:t>
            </a:r>
            <a:r>
              <a:rPr lang="en-US" sz="2800" b="1" dirty="0"/>
              <a:t> </a:t>
            </a:r>
            <a:r>
              <a:rPr lang="en-US" sz="2800" dirty="0"/>
              <a:t>son of the morning</a:t>
            </a:r>
            <a:r>
              <a:rPr lang="en-US" sz="2800" dirty="0" smtClean="0"/>
              <a:t>! </a:t>
            </a:r>
            <a:r>
              <a:rPr lang="en-US" sz="1800" i="1" dirty="0" smtClean="0"/>
              <a:t>KJV</a:t>
            </a:r>
            <a:endParaRPr lang="en-US" sz="2800" i="1" dirty="0"/>
          </a:p>
          <a:p>
            <a:pPr marL="0" indent="0">
              <a:buNone/>
            </a:pPr>
            <a:endParaRPr lang="en-US" sz="1600" b="1" dirty="0" smtClean="0"/>
          </a:p>
          <a:p>
            <a:pPr marL="0" indent="0">
              <a:buNone/>
            </a:pPr>
            <a:r>
              <a:rPr lang="en-US" sz="2800" b="1" i="1" u="sng" dirty="0">
                <a:solidFill>
                  <a:srgbClr val="0070C0"/>
                </a:solidFill>
              </a:rPr>
              <a:t>Lucifer</a:t>
            </a:r>
            <a:r>
              <a:rPr lang="en-US" sz="2800" b="1" dirty="0" smtClean="0">
                <a:solidFill>
                  <a:srgbClr val="8E002F"/>
                </a:solidFill>
              </a:rPr>
              <a:t> - H1966;</a:t>
            </a:r>
            <a:r>
              <a:rPr lang="en-US" sz="2800" b="1" dirty="0"/>
              <a:t> </a:t>
            </a:r>
            <a:r>
              <a:rPr lang="en-US" sz="2800" dirty="0" err="1" smtClean="0"/>
              <a:t>heylel</a:t>
            </a:r>
            <a:r>
              <a:rPr lang="en-US" sz="2800" dirty="0" smtClean="0"/>
              <a:t>; </a:t>
            </a:r>
            <a:r>
              <a:rPr lang="en-US" sz="2800" dirty="0"/>
              <a:t>from H</a:t>
            </a:r>
            <a:r>
              <a:rPr lang="en-US" sz="2800" dirty="0" smtClean="0"/>
              <a:t>1984 </a:t>
            </a:r>
            <a:br>
              <a:rPr lang="en-US" sz="2800" dirty="0" smtClean="0"/>
            </a:br>
            <a:r>
              <a:rPr lang="en-US" sz="2800" dirty="0" smtClean="0"/>
              <a:t>(</a:t>
            </a:r>
            <a:r>
              <a:rPr lang="en-US" sz="2800" dirty="0">
                <a:solidFill>
                  <a:srgbClr val="0070C0"/>
                </a:solidFill>
              </a:rPr>
              <a:t>in the sense of brightness</a:t>
            </a:r>
            <a:r>
              <a:rPr lang="en-US" sz="2800" dirty="0"/>
              <a:t>); the morning-star</a:t>
            </a:r>
            <a:r>
              <a:rPr lang="en-US" sz="2800" dirty="0" smtClean="0"/>
              <a:t>:  </a:t>
            </a:r>
            <a:r>
              <a:rPr lang="en-US" sz="2400" dirty="0" smtClean="0"/>
              <a:t>KJV </a:t>
            </a:r>
            <a:r>
              <a:rPr lang="en-US" sz="2400" dirty="0"/>
              <a:t>- </a:t>
            </a:r>
            <a:r>
              <a:rPr lang="en-US" sz="2400" b="1" dirty="0" err="1">
                <a:solidFill>
                  <a:srgbClr val="0070C0"/>
                </a:solidFill>
              </a:rPr>
              <a:t>lucifer</a:t>
            </a:r>
            <a:r>
              <a:rPr lang="en-US" sz="2400" dirty="0"/>
              <a:t> (the king of Babylon).</a:t>
            </a:r>
          </a:p>
          <a:p>
            <a:pPr marL="0" indent="0">
              <a:buNone/>
            </a:pPr>
            <a:endParaRPr lang="en-US" sz="600" b="1" dirty="0"/>
          </a:p>
          <a:p>
            <a:pPr marL="582930" lvl="1" indent="-457200">
              <a:buFont typeface="Wingdings" pitchFamily="2" charset="2"/>
              <a:buChar char="v"/>
            </a:pPr>
            <a:r>
              <a:rPr lang="en-US" sz="2800" b="1" dirty="0">
                <a:solidFill>
                  <a:srgbClr val="8E002F"/>
                </a:solidFill>
              </a:rPr>
              <a:t>H</a:t>
            </a:r>
            <a:r>
              <a:rPr lang="en-US" sz="2800" b="1" dirty="0" smtClean="0">
                <a:solidFill>
                  <a:srgbClr val="8E002F"/>
                </a:solidFill>
              </a:rPr>
              <a:t>1984 </a:t>
            </a:r>
            <a:r>
              <a:rPr lang="en-US" sz="2800" b="1" dirty="0" smtClean="0"/>
              <a:t> </a:t>
            </a:r>
            <a:r>
              <a:rPr lang="en-US" sz="2800" dirty="0" smtClean="0"/>
              <a:t>halal;  </a:t>
            </a:r>
            <a:r>
              <a:rPr lang="en-US" sz="2800" u="sng" dirty="0"/>
              <a:t>a primitive root</a:t>
            </a:r>
            <a:r>
              <a:rPr lang="en-US" sz="2800" dirty="0"/>
              <a:t>; </a:t>
            </a:r>
            <a:r>
              <a:rPr lang="en-US" sz="2800" b="1" dirty="0">
                <a:solidFill>
                  <a:srgbClr val="0070C0"/>
                </a:solidFill>
              </a:rPr>
              <a:t>to be clear </a:t>
            </a:r>
            <a:r>
              <a:rPr lang="en-US" sz="2800" b="1" dirty="0" smtClean="0">
                <a:solidFill>
                  <a:srgbClr val="0070C0"/>
                </a:solidFill>
              </a:rPr>
              <a:t/>
            </a:r>
            <a:br>
              <a:rPr lang="en-US" sz="2800" b="1" dirty="0" smtClean="0">
                <a:solidFill>
                  <a:srgbClr val="0070C0"/>
                </a:solidFill>
              </a:rPr>
            </a:br>
            <a:r>
              <a:rPr lang="en-US" sz="2800" dirty="0" smtClean="0"/>
              <a:t>(</a:t>
            </a:r>
            <a:r>
              <a:rPr lang="en-US" sz="2800" dirty="0"/>
              <a:t>orig. </a:t>
            </a:r>
            <a:r>
              <a:rPr lang="en-US" sz="2800" b="1" u="sng" dirty="0">
                <a:solidFill>
                  <a:srgbClr val="0070C0"/>
                </a:solidFill>
              </a:rPr>
              <a:t>of sound</a:t>
            </a:r>
            <a:r>
              <a:rPr lang="en-US" sz="2800" dirty="0">
                <a:solidFill>
                  <a:srgbClr val="0070C0"/>
                </a:solidFill>
              </a:rPr>
              <a:t>, </a:t>
            </a:r>
            <a:r>
              <a:rPr lang="en-US" sz="2800" dirty="0"/>
              <a:t>but usually </a:t>
            </a:r>
            <a:r>
              <a:rPr lang="en-US" sz="2800" b="1" u="sng" dirty="0">
                <a:solidFill>
                  <a:srgbClr val="0070C0"/>
                </a:solidFill>
              </a:rPr>
              <a:t>of color</a:t>
            </a:r>
            <a:r>
              <a:rPr lang="en-US" sz="2800" dirty="0"/>
              <a:t>); </a:t>
            </a:r>
            <a:r>
              <a:rPr lang="en-US" sz="2800" b="1" dirty="0">
                <a:solidFill>
                  <a:srgbClr val="0070C0"/>
                </a:solidFill>
              </a:rPr>
              <a:t>to</a:t>
            </a:r>
            <a:r>
              <a:rPr lang="en-US" sz="2800" dirty="0">
                <a:solidFill>
                  <a:srgbClr val="0070C0"/>
                </a:solidFill>
              </a:rPr>
              <a:t> </a:t>
            </a:r>
            <a:r>
              <a:rPr lang="en-US" sz="2800" b="1" dirty="0">
                <a:solidFill>
                  <a:srgbClr val="0070C0"/>
                </a:solidFill>
              </a:rPr>
              <a:t>shine</a:t>
            </a:r>
            <a:r>
              <a:rPr lang="en-US" sz="2800" dirty="0">
                <a:solidFill>
                  <a:srgbClr val="0070C0"/>
                </a:solidFill>
              </a:rPr>
              <a:t>; </a:t>
            </a:r>
            <a:r>
              <a:rPr lang="en-US" sz="2800" dirty="0"/>
              <a:t>hence, </a:t>
            </a:r>
            <a:r>
              <a:rPr lang="en-US" sz="2800" dirty="0">
                <a:solidFill>
                  <a:srgbClr val="0070C0"/>
                </a:solidFill>
              </a:rPr>
              <a:t>to make a show, </a:t>
            </a:r>
            <a:r>
              <a:rPr lang="en-US" sz="2800" b="1" dirty="0">
                <a:solidFill>
                  <a:srgbClr val="0070C0"/>
                </a:solidFill>
              </a:rPr>
              <a:t>to boast</a:t>
            </a:r>
            <a:r>
              <a:rPr lang="en-US" sz="2800" dirty="0">
                <a:solidFill>
                  <a:srgbClr val="0070C0"/>
                </a:solidFill>
              </a:rPr>
              <a:t>; and thus to be (clamorously) foolish;</a:t>
            </a:r>
            <a:r>
              <a:rPr lang="en-US" sz="2800" dirty="0"/>
              <a:t> to rave; causatively, to celebrate; also to </a:t>
            </a:r>
            <a:r>
              <a:rPr lang="en-US" sz="2800" dirty="0" smtClean="0"/>
              <a:t>stultify.  </a:t>
            </a:r>
            <a:endParaRPr lang="en-US" sz="2800" dirty="0"/>
          </a:p>
        </p:txBody>
      </p:sp>
    </p:spTree>
    <p:extLst>
      <p:ext uri="{BB962C8B-B14F-4D97-AF65-F5344CB8AC3E}">
        <p14:creationId xmlns:p14="http://schemas.microsoft.com/office/powerpoint/2010/main" val="8693297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1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wipe(left)">
                                      <p:cBhvr>
                                        <p:cTn id="17" dur="1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150600" y="6324600"/>
            <a:ext cx="711200" cy="244476"/>
          </a:xfrm>
        </p:spPr>
        <p:txBody>
          <a:bodyPr>
            <a:noAutofit/>
          </a:bodyPr>
          <a:lstStyle/>
          <a:p>
            <a:fld id="{AA4C6552-42F6-43F2-A3FB-E92E8C09004E}" type="slidenum">
              <a:rPr lang="en-US" sz="1600" smtClean="0"/>
              <a:pPr/>
              <a:t>34</a:t>
            </a:fld>
            <a:endParaRPr lang="en-US" sz="1050" dirty="0"/>
          </a:p>
        </p:txBody>
      </p:sp>
      <p:sp>
        <p:nvSpPr>
          <p:cNvPr id="5" name="Content Placeholder 2"/>
          <p:cNvSpPr>
            <a:spLocks noGrp="1"/>
          </p:cNvSpPr>
          <p:nvPr>
            <p:ph sz="quarter" idx="1"/>
          </p:nvPr>
        </p:nvSpPr>
        <p:spPr>
          <a:xfrm>
            <a:off x="4724400" y="4289375"/>
            <a:ext cx="3574470" cy="914399"/>
          </a:xfrm>
        </p:spPr>
        <p:txBody>
          <a:bodyPr>
            <a:noAutofit/>
            <a:scene3d>
              <a:camera prst="orthographicFront"/>
              <a:lightRig rig="threePt" dir="t"/>
            </a:scene3d>
            <a:sp3d extrusionH="57150">
              <a:bevelT w="38100" h="38100" prst="angle"/>
            </a:sp3d>
          </a:bodyPr>
          <a:lstStyle/>
          <a:p>
            <a:pPr marL="0" indent="0" algn="ctr">
              <a:buNone/>
            </a:pPr>
            <a:r>
              <a:rPr lang="en-US" sz="2800" dirty="0">
                <a:solidFill>
                  <a:srgbClr val="FADA7A"/>
                </a:solidFill>
              </a:rPr>
              <a:t>Lucifer</a:t>
            </a:r>
            <a:r>
              <a:rPr lang="en-US" sz="2800" dirty="0">
                <a:solidFill>
                  <a:srgbClr val="C00000"/>
                </a:solidFill>
              </a:rPr>
              <a:t> </a:t>
            </a:r>
            <a:r>
              <a:rPr lang="en-US" sz="2800" dirty="0">
                <a:solidFill>
                  <a:schemeClr val="accent4">
                    <a:lumMod val="20000"/>
                    <a:lumOff val="80000"/>
                  </a:schemeClr>
                </a:solidFill>
              </a:rPr>
              <a:t>m</a:t>
            </a:r>
            <a:r>
              <a:rPr lang="en-US" sz="2800" dirty="0" smtClean="0">
                <a:solidFill>
                  <a:schemeClr val="accent4">
                    <a:lumMod val="20000"/>
                    <a:lumOff val="80000"/>
                  </a:schemeClr>
                </a:solidFill>
              </a:rPr>
              <a:t>eans: light, brightness …</a:t>
            </a:r>
            <a:endParaRPr lang="en-US" sz="3200" dirty="0">
              <a:solidFill>
                <a:schemeClr val="accent4">
                  <a:lumMod val="20000"/>
                  <a:lumOff val="80000"/>
                </a:schemeClr>
              </a:solidFill>
            </a:endParaRPr>
          </a:p>
        </p:txBody>
      </p:sp>
      <p:sp>
        <p:nvSpPr>
          <p:cNvPr id="6" name="Rectangle 5"/>
          <p:cNvSpPr/>
          <p:nvPr/>
        </p:nvSpPr>
        <p:spPr>
          <a:xfrm>
            <a:off x="0" y="76200"/>
            <a:ext cx="88392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FADA7A"/>
                </a:solidFill>
                <a:effectLst>
                  <a:outerShdw blurRad="50800" dist="39000" dir="5460000" algn="tl">
                    <a:srgbClr val="000000">
                      <a:alpha val="38000"/>
                    </a:srgbClr>
                  </a:outerShdw>
                </a:effectLst>
                <a:latin typeface="Arial Rounded MT Bold" pitchFamily="34" charset="0"/>
              </a:rPr>
              <a:t>Who gave “who” “light”?</a:t>
            </a:r>
            <a:endParaRPr lang="en-US" sz="4800" b="1" i="1" cap="none" spc="0" dirty="0">
              <a:ln w="11430"/>
              <a:solidFill>
                <a:srgbClr val="FADA7A"/>
              </a:solidFill>
              <a:effectLst>
                <a:outerShdw blurRad="50800" dist="39000" dir="5460000" algn="tl">
                  <a:srgbClr val="000000">
                    <a:alpha val="38000"/>
                  </a:srgbClr>
                </a:outerShdw>
              </a:effectLst>
              <a:latin typeface="Arial Rounded MT Bold" pitchFamily="34" charset="0"/>
            </a:endParaRPr>
          </a:p>
        </p:txBody>
      </p:sp>
      <p:pic>
        <p:nvPicPr>
          <p:cNvPr id="8" name="Picture 2" descr="C:\Users\Rae\Desktop\lucifer lig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348948" y="1127273"/>
            <a:ext cx="2172974" cy="3136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661864" y="4289376"/>
            <a:ext cx="3993265" cy="457200"/>
          </a:xfrm>
          <a:prstGeom prst="rect">
            <a:avLst/>
          </a:prstGeom>
        </p:spPr>
        <p:txBody>
          <a:bodyPr vert="horz">
            <a:no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800" dirty="0" smtClean="0">
                <a:solidFill>
                  <a:schemeClr val="accent4">
                    <a:lumMod val="20000"/>
                    <a:lumOff val="80000"/>
                  </a:schemeClr>
                </a:solidFill>
              </a:rPr>
              <a:t>The Creator, is LIGHT!</a:t>
            </a:r>
            <a:endParaRPr lang="en-US" sz="2800" dirty="0">
              <a:solidFill>
                <a:schemeClr val="accent4">
                  <a:lumMod val="20000"/>
                  <a:lumOff val="80000"/>
                </a:schemeClr>
              </a:solidFill>
            </a:endParaRPr>
          </a:p>
        </p:txBody>
      </p:sp>
      <p:pic>
        <p:nvPicPr>
          <p:cNvPr id="10" name="Picture 5" descr="C:\Users\Rae\Desktop\Yah as lig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806" y="1093800"/>
            <a:ext cx="3035382" cy="3164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13266" y="5486400"/>
            <a:ext cx="9035534" cy="1143000"/>
          </a:xfrm>
          <a:prstGeom prst="rect">
            <a:avLst/>
          </a:prstGeom>
        </p:spPr>
        <p:txBody>
          <a:bodyPr vert="horz">
            <a:no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3200" b="1" dirty="0" smtClean="0">
                <a:solidFill>
                  <a:srgbClr val="00B0F0"/>
                </a:solidFill>
              </a:rPr>
              <a:t>The Creator, is the Only One</a:t>
            </a:r>
            <a:r>
              <a:rPr lang="en-US" sz="3200" b="1" dirty="0" smtClean="0">
                <a:solidFill>
                  <a:srgbClr val="FADA7A"/>
                </a:solidFill>
              </a:rPr>
              <a:t> that can give</a:t>
            </a:r>
          </a:p>
          <a:p>
            <a:pPr marL="0" indent="0" algn="ctr">
              <a:buFont typeface="Wingdings"/>
              <a:buNone/>
            </a:pPr>
            <a:r>
              <a:rPr lang="en-US" sz="3200" b="1" dirty="0" smtClean="0">
                <a:solidFill>
                  <a:srgbClr val="FADA7A"/>
                </a:solidFill>
              </a:rPr>
              <a:t> Lucifer his light and brightness.</a:t>
            </a:r>
            <a:endParaRPr lang="en-US" sz="3200" b="1" dirty="0"/>
          </a:p>
        </p:txBody>
      </p:sp>
      <p:sp>
        <p:nvSpPr>
          <p:cNvPr id="2" name="Rectangle 1"/>
          <p:cNvSpPr/>
          <p:nvPr/>
        </p:nvSpPr>
        <p:spPr>
          <a:xfrm>
            <a:off x="8030886" y="1148783"/>
            <a:ext cx="4063933" cy="34778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400" b="1" dirty="0" smtClean="0">
                <a:ln/>
                <a:solidFill>
                  <a:srgbClr val="FFC000"/>
                </a:solidFill>
                <a:latin typeface="Segoe Print" pitchFamily="2" charset="0"/>
              </a:rPr>
              <a:t>Soon we’ll</a:t>
            </a:r>
            <a:br>
              <a:rPr lang="en-US" sz="4400" b="1" dirty="0" smtClean="0">
                <a:ln/>
                <a:solidFill>
                  <a:srgbClr val="FFC000"/>
                </a:solidFill>
                <a:latin typeface="Segoe Print" pitchFamily="2" charset="0"/>
              </a:rPr>
            </a:br>
            <a:r>
              <a:rPr lang="en-US" sz="4400" b="1" dirty="0" smtClean="0">
                <a:ln/>
                <a:solidFill>
                  <a:srgbClr val="FFC000"/>
                </a:solidFill>
                <a:latin typeface="Segoe Print" pitchFamily="2" charset="0"/>
              </a:rPr>
              <a:t>see how</a:t>
            </a:r>
            <a:r>
              <a:rPr lang="en-US" sz="4400" b="1" cap="none" spc="0" dirty="0" smtClean="0">
                <a:ln/>
                <a:solidFill>
                  <a:srgbClr val="FFC000"/>
                </a:solidFill>
                <a:effectLst/>
                <a:latin typeface="Segoe Print" pitchFamily="2" charset="0"/>
              </a:rPr>
              <a:t> these</a:t>
            </a:r>
          </a:p>
          <a:p>
            <a:pPr algn="ctr"/>
            <a:r>
              <a:rPr lang="en-US" sz="4400" b="1" dirty="0">
                <a:ln/>
                <a:solidFill>
                  <a:srgbClr val="FFC000"/>
                </a:solidFill>
                <a:latin typeface="Segoe Print" pitchFamily="2" charset="0"/>
              </a:rPr>
              <a:t>c</a:t>
            </a:r>
            <a:r>
              <a:rPr lang="en-US" sz="4400" b="1" dirty="0" smtClean="0">
                <a:ln/>
                <a:solidFill>
                  <a:srgbClr val="FFC000"/>
                </a:solidFill>
                <a:latin typeface="Segoe Print" pitchFamily="2" charset="0"/>
              </a:rPr>
              <a:t>oncepts</a:t>
            </a:r>
          </a:p>
          <a:p>
            <a:pPr algn="ctr"/>
            <a:r>
              <a:rPr lang="en-US" sz="4400" b="1" dirty="0" smtClean="0">
                <a:ln/>
                <a:solidFill>
                  <a:srgbClr val="FFC000"/>
                </a:solidFill>
                <a:latin typeface="Segoe Print" pitchFamily="2" charset="0"/>
              </a:rPr>
              <a:t>co</a:t>
            </a:r>
            <a:r>
              <a:rPr lang="en-US" sz="4400" b="1" cap="none" spc="0" dirty="0" smtClean="0">
                <a:ln/>
                <a:solidFill>
                  <a:srgbClr val="FFC000"/>
                </a:solidFill>
                <a:effectLst/>
                <a:latin typeface="Segoe Print" pitchFamily="2" charset="0"/>
              </a:rPr>
              <a:t>nnect to</a:t>
            </a:r>
          </a:p>
          <a:p>
            <a:pPr algn="ctr"/>
            <a:r>
              <a:rPr lang="en-US" sz="4400" b="1" dirty="0" smtClean="0">
                <a:ln/>
                <a:solidFill>
                  <a:srgbClr val="FFC000"/>
                </a:solidFill>
                <a:latin typeface="Segoe Print" pitchFamily="2" charset="0"/>
              </a:rPr>
              <a:t>“</a:t>
            </a:r>
            <a:r>
              <a:rPr lang="en-US" sz="4400" b="1" dirty="0" err="1" smtClean="0">
                <a:ln/>
                <a:solidFill>
                  <a:srgbClr val="FFC000"/>
                </a:solidFill>
                <a:latin typeface="Segoe Print" pitchFamily="2" charset="0"/>
              </a:rPr>
              <a:t>leuk</a:t>
            </a:r>
            <a:r>
              <a:rPr lang="en-US" sz="4400" b="1" dirty="0" smtClean="0">
                <a:ln/>
                <a:solidFill>
                  <a:srgbClr val="FFC000"/>
                </a:solidFill>
                <a:latin typeface="Segoe Print" pitchFamily="2" charset="0"/>
              </a:rPr>
              <a:t>.”</a:t>
            </a:r>
            <a:endParaRPr lang="en-US" sz="4400" b="1" cap="none" spc="0" dirty="0">
              <a:ln/>
              <a:solidFill>
                <a:srgbClr val="FFC000"/>
              </a:solidFill>
              <a:effectLst/>
              <a:latin typeface="Segoe Print" pitchFamily="2" charset="0"/>
            </a:endParaRPr>
          </a:p>
        </p:txBody>
      </p:sp>
      <p:pic>
        <p:nvPicPr>
          <p:cNvPr id="12"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12"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7848" y="7255409"/>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01201" y="54864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6"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10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500"/>
                                        <p:tgtEl>
                                          <p:spTgt spid="11">
                                            <p:txEl>
                                              <p:pRg st="0" end="0"/>
                                            </p:txEl>
                                          </p:spTgt>
                                        </p:tgtEl>
                                      </p:cBhvr>
                                    </p:animEffect>
                                    <p:anim calcmode="lin" valueType="num">
                                      <p:cBhvr>
                                        <p:cTn id="8" dur="1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500"/>
                                        <p:tgtEl>
                                          <p:spTgt spid="11">
                                            <p:txEl>
                                              <p:pRg st="1" end="1"/>
                                            </p:txEl>
                                          </p:spTgt>
                                        </p:tgtEl>
                                      </p:cBhvr>
                                    </p:animEffect>
                                    <p:anim calcmode="lin" valueType="num">
                                      <p:cBhvr>
                                        <p:cTn id="13" dur="1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8)">
                                      <p:cBhvr>
                                        <p:cTn id="1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35</a:t>
            </a:fld>
            <a:endParaRPr lang="en-US" dirty="0"/>
          </a:p>
        </p:txBody>
      </p:sp>
      <p:sp>
        <p:nvSpPr>
          <p:cNvPr id="8" name="Title 4"/>
          <p:cNvSpPr>
            <a:spLocks noGrp="1"/>
          </p:cNvSpPr>
          <p:nvPr>
            <p:ph type="ctrTitle"/>
          </p:nvPr>
        </p:nvSpPr>
        <p:spPr>
          <a:xfrm>
            <a:off x="1600200" y="2590800"/>
            <a:ext cx="9042400" cy="1905000"/>
          </a:xfrm>
        </p:spPr>
        <p:txBody>
          <a:bodyPr>
            <a:normAutofit fontScale="90000"/>
            <a:scene3d>
              <a:camera prst="orthographicFront"/>
              <a:lightRig rig="threePt" dir="t"/>
            </a:scene3d>
            <a:sp3d extrusionH="57150">
              <a:bevelT w="38100" h="38100" prst="angle"/>
            </a:sp3d>
          </a:bodyPr>
          <a:lstStyle/>
          <a:p>
            <a:pPr algn="ctr"/>
            <a:r>
              <a:rPr lang="en-US" b="1" dirty="0" smtClean="0">
                <a:solidFill>
                  <a:schemeClr val="accent1"/>
                </a:solidFill>
              </a:rPr>
              <a:t>Lunation</a:t>
            </a:r>
            <a:br>
              <a:rPr lang="en-US" b="1" dirty="0" smtClean="0">
                <a:solidFill>
                  <a:schemeClr val="accent1"/>
                </a:solidFill>
              </a:rPr>
            </a:br>
            <a:r>
              <a:rPr lang="en-US" b="1" dirty="0" smtClean="0">
                <a:solidFill>
                  <a:schemeClr val="accent1"/>
                </a:solidFill>
              </a:rPr>
              <a:t>lunar</a:t>
            </a:r>
            <a:br>
              <a:rPr lang="en-US" b="1" dirty="0" smtClean="0">
                <a:solidFill>
                  <a:schemeClr val="accent1"/>
                </a:solidFill>
              </a:rPr>
            </a:br>
            <a:r>
              <a:rPr lang="en-US" b="1" dirty="0" err="1" smtClean="0">
                <a:solidFill>
                  <a:schemeClr val="accent1"/>
                </a:solidFill>
              </a:rPr>
              <a:t>leuk</a:t>
            </a:r>
            <a:r>
              <a:rPr lang="en-US" b="1" dirty="0" smtClean="0">
                <a:solidFill>
                  <a:schemeClr val="accent1"/>
                </a:solidFill>
              </a:rPr>
              <a:t>  </a:t>
            </a:r>
            <a:r>
              <a:rPr lang="en-US" sz="3600" b="1" dirty="0" smtClean="0">
                <a:solidFill>
                  <a:schemeClr val="accent1"/>
                </a:solidFill>
              </a:rPr>
              <a:t>[Introduction]</a:t>
            </a:r>
            <a:endParaRPr lang="en-US" sz="3600" b="1" dirty="0">
              <a:solidFill>
                <a:schemeClr val="accent1"/>
              </a:solidFill>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800" b="1" dirty="0" smtClean="0"/>
              <a:t>4 SLIDES</a:t>
            </a:r>
            <a:endParaRPr lang="en-US" sz="4400" dirty="0"/>
          </a:p>
        </p:txBody>
      </p:sp>
      <p:sp>
        <p:nvSpPr>
          <p:cNvPr id="10" name="Rectangle 9"/>
          <p:cNvSpPr/>
          <p:nvPr/>
        </p:nvSpPr>
        <p:spPr>
          <a:xfrm>
            <a:off x="2090320" y="1524000"/>
            <a:ext cx="81275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#5  Definitions:  Moon</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0398951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90600" y="2057400"/>
            <a:ext cx="10972800" cy="4572000"/>
          </a:xfrm>
        </p:spPr>
        <p:txBody>
          <a:bodyPr>
            <a:normAutofit/>
            <a:scene3d>
              <a:camera prst="orthographicFront"/>
              <a:lightRig rig="threePt" dir="t"/>
            </a:scene3d>
            <a:sp3d extrusionH="57150">
              <a:bevelT w="38100" h="38100" prst="angle"/>
            </a:sp3d>
          </a:bodyPr>
          <a:lstStyle/>
          <a:p>
            <a:pPr marL="457200" indent="-457200">
              <a:buFont typeface="Wingdings" pitchFamily="2" charset="2"/>
              <a:buChar char="§"/>
            </a:pPr>
            <a:r>
              <a:rPr lang="en-US" sz="2800" b="1" u="sng" dirty="0">
                <a:solidFill>
                  <a:srgbClr val="FF0000"/>
                </a:solidFill>
              </a:rPr>
              <a:t>H3391</a:t>
            </a:r>
            <a:r>
              <a:rPr lang="en-US" sz="2800" dirty="0">
                <a:solidFill>
                  <a:srgbClr val="FF0000"/>
                </a:solidFill>
              </a:rPr>
              <a:t>:  is the root word for the set of family words between H3391-H3394.</a:t>
            </a:r>
            <a:r>
              <a:rPr lang="en-US" sz="2800" dirty="0"/>
              <a:t>  </a:t>
            </a:r>
          </a:p>
          <a:p>
            <a:pPr marL="0" indent="0">
              <a:buNone/>
            </a:pPr>
            <a:r>
              <a:rPr lang="en-US" sz="2800" u="sng" dirty="0"/>
              <a:t>Note</a:t>
            </a:r>
            <a:r>
              <a:rPr lang="en-US" sz="2800" dirty="0"/>
              <a:t>:  </a:t>
            </a:r>
          </a:p>
          <a:p>
            <a:r>
              <a:rPr lang="en-US" sz="2800" dirty="0"/>
              <a:t>The definition of the root word is the most important.</a:t>
            </a:r>
          </a:p>
          <a:p>
            <a:r>
              <a:rPr lang="en-US" sz="2800" dirty="0"/>
              <a:t>The 1</a:t>
            </a:r>
            <a:r>
              <a:rPr lang="en-US" sz="2800" baseline="30000" dirty="0"/>
              <a:t>st</a:t>
            </a:r>
            <a:r>
              <a:rPr lang="en-US" sz="2800" dirty="0"/>
              <a:t> definition of H3391 is:  </a:t>
            </a:r>
            <a:r>
              <a:rPr lang="en-US" sz="2800" b="1" u="sng" dirty="0">
                <a:solidFill>
                  <a:srgbClr val="FF0000"/>
                </a:solidFill>
              </a:rPr>
              <a:t>lunation</a:t>
            </a:r>
            <a:r>
              <a:rPr lang="en-US" sz="2800" dirty="0">
                <a:solidFill>
                  <a:srgbClr val="FF0000"/>
                </a:solidFill>
              </a:rPr>
              <a:t> [or the cycle] – not “moon” and not “month.”</a:t>
            </a:r>
          </a:p>
          <a:p>
            <a:r>
              <a:rPr lang="en-US" sz="2800" dirty="0">
                <a:solidFill>
                  <a:srgbClr val="FF0000"/>
                </a:solidFill>
              </a:rPr>
              <a:t>“Lunation” is always linked to the “moon.”</a:t>
            </a:r>
          </a:p>
          <a:p>
            <a:r>
              <a:rPr lang="en-US" sz="2800" dirty="0">
                <a:solidFill>
                  <a:srgbClr val="0070C0"/>
                </a:solidFill>
              </a:rPr>
              <a:t>The sun and stars have cycles, but they are not called “lunations.”</a:t>
            </a: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36</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971801" y="152400"/>
            <a:ext cx="83058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70C0"/>
                </a:solidFill>
                <a:effectLst>
                  <a:outerShdw blurRad="50800" dist="39000" dir="5460000" algn="tl">
                    <a:srgbClr val="000000">
                      <a:alpha val="38000"/>
                    </a:srgbClr>
                  </a:outerShdw>
                </a:effectLst>
                <a:latin typeface="Arial Rounded MT Bold" pitchFamily="34" charset="0"/>
              </a:rPr>
              <a:t>Understanding</a:t>
            </a:r>
            <a:r>
              <a:rPr lang="en-US" sz="6000" b="1" dirty="0">
                <a:ln w="11430"/>
                <a:solidFill>
                  <a:srgbClr val="C00000"/>
                </a:solidFill>
                <a:effectLst>
                  <a:outerShdw blurRad="50800" dist="39000" dir="5460000" algn="tl">
                    <a:srgbClr val="000000">
                      <a:alpha val="38000"/>
                    </a:srgbClr>
                  </a:outerShdw>
                </a:effectLst>
                <a:latin typeface="Arial Rounded MT Bold" pitchFamily="34" charset="0"/>
              </a:rPr>
              <a:t> H3391 </a:t>
            </a:r>
          </a:p>
        </p:txBody>
      </p:sp>
    </p:spTree>
    <p:extLst>
      <p:ext uri="{BB962C8B-B14F-4D97-AF65-F5344CB8AC3E}">
        <p14:creationId xmlns:p14="http://schemas.microsoft.com/office/powerpoint/2010/main" val="106781733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1250"/>
                                        <p:tgtEl>
                                          <p:spTgt spid="3">
                                            <p:txEl>
                                              <p:pRg st="3" end="3"/>
                                            </p:txEl>
                                          </p:spTgt>
                                        </p:tgtEl>
                                      </p:cBhvr>
                                    </p:animEffect>
                                  </p:childTnLst>
                                </p:cTn>
                              </p:par>
                            </p:childTnLst>
                          </p:cTn>
                        </p:par>
                        <p:par>
                          <p:cTn id="8" fill="hold">
                            <p:stCondLst>
                              <p:cond delay="2250"/>
                            </p:stCondLst>
                            <p:childTnLst>
                              <p:par>
                                <p:cTn id="9" presetID="22" presetClass="entr" presetSubtype="8" fill="hold" nodeType="afterEffect">
                                  <p:stCondLst>
                                    <p:cond delay="100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left)">
                                      <p:cBhvr>
                                        <p:cTn id="11" dur="1250"/>
                                        <p:tgtEl>
                                          <p:spTgt spid="3">
                                            <p:txEl>
                                              <p:pRg st="4" end="4"/>
                                            </p:txEl>
                                          </p:spTgt>
                                        </p:tgtEl>
                                      </p:cBhvr>
                                    </p:animEffect>
                                  </p:childTnLst>
                                </p:cTn>
                              </p:par>
                            </p:childTnLst>
                          </p:cTn>
                        </p:par>
                        <p:par>
                          <p:cTn id="12" fill="hold">
                            <p:stCondLst>
                              <p:cond delay="4500"/>
                            </p:stCondLst>
                            <p:childTnLst>
                              <p:par>
                                <p:cTn id="13" presetID="22" presetClass="entr" presetSubtype="8" fill="hold" nodeType="afterEffect">
                                  <p:stCondLst>
                                    <p:cond delay="1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828800"/>
            <a:ext cx="11049000" cy="4419600"/>
          </a:xfrm>
        </p:spPr>
        <p:txBody>
          <a:bodyPr>
            <a:normAutofit/>
            <a:scene3d>
              <a:camera prst="orthographicFront"/>
              <a:lightRig rig="threePt" dir="t"/>
            </a:scene3d>
            <a:sp3d extrusionH="57150">
              <a:bevelT w="38100" h="38100" prst="angle"/>
            </a:sp3d>
          </a:bodyPr>
          <a:lstStyle/>
          <a:p>
            <a:pPr marL="0" indent="0">
              <a:buNone/>
            </a:pPr>
            <a:r>
              <a:rPr lang="en-US" sz="2400" dirty="0"/>
              <a:t>From:  </a:t>
            </a:r>
            <a:r>
              <a:rPr lang="en-US" sz="2400" i="1" dirty="0"/>
              <a:t>The Heritage Illustrated Dictionary of the English Language.</a:t>
            </a:r>
            <a:r>
              <a:rPr lang="en-US" sz="1800" i="1" dirty="0"/>
              <a:t/>
            </a:r>
            <a:br>
              <a:rPr lang="en-US" sz="1800" i="1" dirty="0"/>
            </a:br>
            <a:endParaRPr lang="en-US" sz="1600" i="1" dirty="0"/>
          </a:p>
          <a:p>
            <a:pPr>
              <a:buFont typeface="Arial" pitchFamily="34" charset="0"/>
              <a:buChar char="•"/>
            </a:pPr>
            <a:r>
              <a:rPr lang="en-US" sz="3200" u="sng" dirty="0">
                <a:solidFill>
                  <a:srgbClr val="FF0000"/>
                </a:solidFill>
              </a:rPr>
              <a:t>Lunation</a:t>
            </a:r>
            <a:r>
              <a:rPr lang="en-US" sz="3200" dirty="0">
                <a:solidFill>
                  <a:srgbClr val="FF0000"/>
                </a:solidFill>
              </a:rPr>
              <a:t>:  </a:t>
            </a:r>
            <a:r>
              <a:rPr lang="en-US" sz="3200" dirty="0"/>
              <a:t>The time elapsing between two successive new moons, averaging 29 days, 12 hrs., 44 min., 28 sec.  From Latin </a:t>
            </a:r>
            <a:r>
              <a:rPr lang="en-US" sz="3200" i="1" dirty="0" err="1"/>
              <a:t>luna</a:t>
            </a:r>
            <a:r>
              <a:rPr lang="en-US" sz="3200" i="1" dirty="0"/>
              <a:t>,</a:t>
            </a:r>
            <a:r>
              <a:rPr lang="en-US" sz="3200" dirty="0"/>
              <a:t> moon.  See lunar.</a:t>
            </a:r>
            <a:br>
              <a:rPr lang="en-US" sz="3200" dirty="0"/>
            </a:br>
            <a:endParaRPr lang="en-US" sz="3200" dirty="0"/>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37</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895600" y="228600"/>
            <a:ext cx="9067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C00000"/>
                </a:solidFill>
                <a:effectLst>
                  <a:outerShdw blurRad="50800" dist="39000" dir="5460000" algn="tl">
                    <a:srgbClr val="000000">
                      <a:alpha val="38000"/>
                    </a:srgbClr>
                  </a:outerShdw>
                </a:effectLst>
                <a:latin typeface="Arial Rounded MT Bold" pitchFamily="34" charset="0"/>
              </a:rPr>
              <a:t>Understanding “Lunation”</a:t>
            </a:r>
          </a:p>
        </p:txBody>
      </p:sp>
      <p:pic>
        <p:nvPicPr>
          <p:cNvPr id="1027" name="Picture 3" descr="C:\Users\Rae\Desktop\lunation d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683" y="4343400"/>
            <a:ext cx="8771517" cy="1658939"/>
          </a:xfrm>
          <a:prstGeom prst="rect">
            <a:avLst/>
          </a:prstGeom>
          <a:ln w="38100">
            <a:solidFill>
              <a:srgbClr val="C0000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8" name="Picture 2" descr="C:\Users\Rae\Desktop\img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114800"/>
            <a:ext cx="1865610" cy="24943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3962089" y="6135469"/>
            <a:ext cx="640111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C00000"/>
                </a:solidFill>
                <a:effectLst>
                  <a:outerShdw blurRad="25400" algn="tl" rotWithShape="0">
                    <a:srgbClr val="000000">
                      <a:alpha val="43000"/>
                    </a:srgbClr>
                  </a:outerShdw>
                </a:effectLst>
                <a:latin typeface="Segoe Print" pitchFamily="2" charset="0"/>
              </a:rPr>
              <a:t>Defines a Synodic Month</a:t>
            </a:r>
            <a:endParaRPr lang="en-US" sz="3600" b="1" cap="none" spc="150" dirty="0">
              <a:ln w="11430"/>
              <a:solidFill>
                <a:srgbClr val="C00000"/>
              </a:solidFill>
              <a:effectLst>
                <a:outerShdw blurRad="25400" algn="tl" rotWithShape="0">
                  <a:srgbClr val="000000">
                    <a:alpha val="43000"/>
                  </a:srgbClr>
                </a:outerShdw>
              </a:effectLst>
              <a:latin typeface="Segoe Print" pitchFamily="2" charset="0"/>
            </a:endParaRPr>
          </a:p>
        </p:txBody>
      </p:sp>
    </p:spTree>
    <p:extLst>
      <p:ext uri="{BB962C8B-B14F-4D97-AF65-F5344CB8AC3E}">
        <p14:creationId xmlns:p14="http://schemas.microsoft.com/office/powerpoint/2010/main" val="30634180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7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8744" y="1828800"/>
            <a:ext cx="11092255" cy="4419600"/>
          </a:xfrm>
        </p:spPr>
        <p:txBody>
          <a:bodyPr>
            <a:normAutofit/>
            <a:scene3d>
              <a:camera prst="orthographicFront"/>
              <a:lightRig rig="threePt" dir="t"/>
            </a:scene3d>
            <a:sp3d extrusionH="57150">
              <a:bevelT w="38100" h="38100" prst="angle"/>
            </a:sp3d>
          </a:bodyPr>
          <a:lstStyle/>
          <a:p>
            <a:pPr marL="0" indent="0">
              <a:buNone/>
            </a:pPr>
            <a:r>
              <a:rPr lang="en-US" sz="2000" dirty="0"/>
              <a:t>From:  </a:t>
            </a:r>
            <a:r>
              <a:rPr lang="en-US" sz="2000" i="1" dirty="0"/>
              <a:t>The Heritage Illustrated Dictionary of the English Language.</a:t>
            </a:r>
            <a:br>
              <a:rPr lang="en-US" sz="2000" i="1" dirty="0"/>
            </a:br>
            <a:endParaRPr lang="en-US" sz="1000" i="1" dirty="0"/>
          </a:p>
          <a:p>
            <a:pPr>
              <a:buFont typeface="Arial" pitchFamily="34" charset="0"/>
              <a:buChar char="•"/>
            </a:pPr>
            <a:r>
              <a:rPr lang="en-US" sz="2800" u="sng" dirty="0">
                <a:solidFill>
                  <a:srgbClr val="FF0000"/>
                </a:solidFill>
              </a:rPr>
              <a:t>Lunar</a:t>
            </a:r>
            <a:r>
              <a:rPr lang="en-US" sz="2800" dirty="0">
                <a:solidFill>
                  <a:srgbClr val="FF0000"/>
                </a:solidFill>
              </a:rPr>
              <a:t>:  </a:t>
            </a:r>
            <a:r>
              <a:rPr lang="en-US" sz="2800" dirty="0"/>
              <a:t>of, involving, caused by, or affecting the moon.  Measured by the revolution [cycle] of the moon:  </a:t>
            </a:r>
            <a:r>
              <a:rPr lang="en-US" sz="2800" dirty="0" smtClean="0"/>
              <a:t/>
            </a:r>
            <a:br>
              <a:rPr lang="en-US" sz="2800" dirty="0" smtClean="0"/>
            </a:br>
            <a:r>
              <a:rPr lang="en-US" sz="2800" i="1" dirty="0" smtClean="0"/>
              <a:t>a </a:t>
            </a:r>
            <a:r>
              <a:rPr lang="en-US" sz="2800" i="1" dirty="0"/>
              <a:t>lunar month;  a lunar year. </a:t>
            </a:r>
            <a:r>
              <a:rPr lang="en-US" sz="2800" dirty="0"/>
              <a:t> </a:t>
            </a:r>
            <a:r>
              <a:rPr lang="en-US" sz="2800" dirty="0" smtClean="0"/>
              <a:t> </a:t>
            </a:r>
            <a:r>
              <a:rPr lang="en-US" sz="2000" dirty="0">
                <a:solidFill>
                  <a:srgbClr val="00B050"/>
                </a:solidFill>
              </a:rPr>
              <a:t>[Then </a:t>
            </a:r>
            <a:r>
              <a:rPr lang="en-US" sz="2000" dirty="0" smtClean="0">
                <a:solidFill>
                  <a:srgbClr val="00B050"/>
                </a:solidFill>
              </a:rPr>
              <a:t>it </a:t>
            </a:r>
            <a:r>
              <a:rPr lang="en-US" sz="2000" dirty="0">
                <a:solidFill>
                  <a:srgbClr val="00B050"/>
                </a:solidFill>
              </a:rPr>
              <a:t>says:]     </a:t>
            </a:r>
            <a:r>
              <a:rPr lang="en-US" sz="1800" dirty="0">
                <a:solidFill>
                  <a:srgbClr val="00B050"/>
                </a:solidFill>
              </a:rPr>
              <a:t/>
            </a:r>
            <a:br>
              <a:rPr lang="en-US" sz="1800" dirty="0">
                <a:solidFill>
                  <a:srgbClr val="00B050"/>
                </a:solidFill>
              </a:rPr>
            </a:br>
            <a:r>
              <a:rPr lang="en-US" sz="1800" dirty="0">
                <a:solidFill>
                  <a:srgbClr val="00B050"/>
                </a:solidFill>
              </a:rPr>
              <a:t>                                                   </a:t>
            </a:r>
            <a:r>
              <a:rPr lang="en-US" sz="2400" b="1" dirty="0">
                <a:solidFill>
                  <a:srgbClr val="FF0000"/>
                </a:solidFill>
              </a:rPr>
              <a:t>See </a:t>
            </a:r>
            <a:r>
              <a:rPr lang="en-US" sz="2400" b="1" dirty="0" err="1">
                <a:solidFill>
                  <a:srgbClr val="FF0000"/>
                </a:solidFill>
              </a:rPr>
              <a:t>leuk</a:t>
            </a:r>
            <a:r>
              <a:rPr lang="en-US" sz="2400" b="1" dirty="0">
                <a:solidFill>
                  <a:srgbClr val="FF0000"/>
                </a:solidFill>
              </a:rPr>
              <a:t>- in </a:t>
            </a:r>
            <a:r>
              <a:rPr lang="en-US" sz="2400" b="1" dirty="0" smtClean="0">
                <a:solidFill>
                  <a:srgbClr val="FF0000"/>
                </a:solidFill>
              </a:rPr>
              <a:t>Appendix.*</a:t>
            </a:r>
            <a:endParaRPr lang="en-US" sz="2400" b="1" dirty="0">
              <a:solidFill>
                <a:srgbClr val="FF000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38</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124200" y="228600"/>
            <a:ext cx="8686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C00000"/>
                </a:solidFill>
                <a:effectLst>
                  <a:outerShdw blurRad="50800" dist="39000" dir="5460000" algn="tl">
                    <a:srgbClr val="000000">
                      <a:alpha val="38000"/>
                    </a:srgbClr>
                  </a:outerShdw>
                </a:effectLst>
                <a:latin typeface="Arial Rounded MT Bold" pitchFamily="34" charset="0"/>
              </a:rPr>
              <a:t>Understanding “Lunar”</a:t>
            </a:r>
          </a:p>
        </p:txBody>
      </p:sp>
      <p:pic>
        <p:nvPicPr>
          <p:cNvPr id="2050" name="Picture 2" descr="C:\Users\Rae\Desktop\lunar d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374545"/>
            <a:ext cx="7984178" cy="1574089"/>
          </a:xfrm>
          <a:prstGeom prst="rect">
            <a:avLst/>
          </a:prstGeom>
          <a:ln w="38100">
            <a:solidFill>
              <a:srgbClr val="C0000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8" name="Picture 2" descr="C:\Users\Rae\Desktop\img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3886200"/>
            <a:ext cx="2046373" cy="27359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2996397" y="6061568"/>
            <a:ext cx="8634095"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solidFill>
                  <a:srgbClr val="FF0000"/>
                </a:solidFill>
                <a:effectLst>
                  <a:outerShdw blurRad="76200" dist="50800" dir="5400000" algn="tl" rotWithShape="0">
                    <a:srgbClr val="000000">
                      <a:alpha val="65000"/>
                    </a:srgbClr>
                  </a:outerShdw>
                </a:effectLst>
              </a:rPr>
              <a:t>The word </a:t>
            </a:r>
            <a:r>
              <a:rPr lang="en-US" sz="3600" b="1" i="1" cap="none" spc="50" dirty="0" smtClean="0">
                <a:ln w="11430"/>
                <a:solidFill>
                  <a:srgbClr val="FF0000"/>
                </a:solidFill>
                <a:effectLst>
                  <a:outerShdw blurRad="76200" dist="50800" dir="5400000" algn="tl" rotWithShape="0">
                    <a:srgbClr val="000000">
                      <a:alpha val="65000"/>
                    </a:srgbClr>
                  </a:outerShdw>
                </a:effectLst>
              </a:rPr>
              <a:t>“</a:t>
            </a:r>
            <a:r>
              <a:rPr lang="en-US" sz="3600" b="1" i="1" cap="none" spc="50" dirty="0" err="1" smtClean="0">
                <a:ln w="11430"/>
                <a:solidFill>
                  <a:srgbClr val="FF0000"/>
                </a:solidFill>
                <a:effectLst>
                  <a:outerShdw blurRad="76200" dist="50800" dir="5400000" algn="tl" rotWithShape="0">
                    <a:srgbClr val="000000">
                      <a:alpha val="65000"/>
                    </a:srgbClr>
                  </a:outerShdw>
                </a:effectLst>
              </a:rPr>
              <a:t>leuk</a:t>
            </a:r>
            <a:r>
              <a:rPr lang="en-US" sz="3600" b="1" i="1" cap="none" spc="50" dirty="0" smtClean="0">
                <a:ln w="11430"/>
                <a:solidFill>
                  <a:srgbClr val="FF0000"/>
                </a:solidFill>
                <a:effectLst>
                  <a:outerShdw blurRad="76200" dist="50800" dir="5400000" algn="tl" rotWithShape="0">
                    <a:srgbClr val="000000">
                      <a:alpha val="65000"/>
                    </a:srgbClr>
                  </a:outerShdw>
                </a:effectLst>
              </a:rPr>
              <a:t>” will be examined shortly</a:t>
            </a:r>
            <a:r>
              <a:rPr lang="en-US" sz="3600" b="1" cap="none" spc="50" dirty="0" smtClean="0">
                <a:ln w="11430"/>
                <a:solidFill>
                  <a:srgbClr val="FF0000"/>
                </a:solidFill>
                <a:effectLst>
                  <a:outerShdw blurRad="76200" dist="50800" dir="5400000" algn="tl" rotWithShape="0">
                    <a:srgbClr val="000000">
                      <a:alpha val="65000"/>
                    </a:srgbClr>
                  </a:outerShdw>
                </a:effectLst>
              </a:rPr>
              <a:t>.</a:t>
            </a:r>
            <a:endParaRPr lang="en-US" sz="36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363326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39</a:t>
            </a:fld>
            <a:endParaRPr lang="en-US" dirty="0">
              <a:solidFill>
                <a:schemeClr val="tx2"/>
              </a:solidFill>
            </a:endParaRPr>
          </a:p>
        </p:txBody>
      </p:sp>
      <p:sp>
        <p:nvSpPr>
          <p:cNvPr id="5" name="Title 1"/>
          <p:cNvSpPr>
            <a:spLocks noGrp="1"/>
          </p:cNvSpPr>
          <p:nvPr>
            <p:ph type="title"/>
          </p:nvPr>
        </p:nvSpPr>
        <p:spPr>
          <a:xfrm>
            <a:off x="152400" y="76200"/>
            <a:ext cx="11887200" cy="1143000"/>
          </a:xfrm>
        </p:spPr>
        <p:txBody>
          <a:bodyPr>
            <a:noAutofit/>
            <a:scene3d>
              <a:camera prst="orthographicFront"/>
              <a:lightRig rig="threePt" dir="t"/>
            </a:scene3d>
            <a:sp3d extrusionH="57150">
              <a:bevelT w="38100" h="38100"/>
            </a:sp3d>
          </a:bodyPr>
          <a:lstStyle/>
          <a:p>
            <a:pPr algn="ctr"/>
            <a:r>
              <a:rPr lang="en-US" sz="4100" b="1" dirty="0">
                <a:ln w="11430"/>
                <a:solidFill>
                  <a:srgbClr val="C00000"/>
                </a:solidFill>
                <a:effectLst>
                  <a:outerShdw blurRad="50800" dist="39000" dir="5460000" algn="tl">
                    <a:srgbClr val="000000">
                      <a:alpha val="38000"/>
                    </a:srgbClr>
                  </a:outerShdw>
                </a:effectLst>
                <a:latin typeface="Arial Rounded MT Bold" pitchFamily="34" charset="0"/>
              </a:rPr>
              <a:t>Understanding </a:t>
            </a:r>
            <a:r>
              <a:rPr lang="en-US" sz="4100" b="1" i="1" dirty="0">
                <a:ln w="11430"/>
                <a:solidFill>
                  <a:srgbClr val="C00000"/>
                </a:solidFill>
                <a:effectLst>
                  <a:outerShdw blurRad="50800" dist="39000" dir="5460000" algn="tl">
                    <a:srgbClr val="000000">
                      <a:alpha val="38000"/>
                    </a:srgbClr>
                  </a:outerShdw>
                </a:effectLst>
                <a:latin typeface="Arial Rounded MT Bold" pitchFamily="34" charset="0"/>
              </a:rPr>
              <a:t>“</a:t>
            </a:r>
            <a:r>
              <a:rPr lang="en-US" sz="4100" b="1" i="1" dirty="0" err="1" smtClean="0">
                <a:ln w="11430"/>
                <a:solidFill>
                  <a:srgbClr val="C00000"/>
                </a:solidFill>
                <a:effectLst>
                  <a:outerShdw blurRad="50800" dist="39000" dir="5460000" algn="tl">
                    <a:srgbClr val="000000">
                      <a:alpha val="38000"/>
                    </a:srgbClr>
                  </a:outerShdw>
                </a:effectLst>
                <a:latin typeface="Arial Rounded MT Bold" pitchFamily="34" charset="0"/>
              </a:rPr>
              <a:t>Leuk’s</a:t>
            </a:r>
            <a:r>
              <a:rPr lang="en-US" sz="4100" b="1" i="1" dirty="0" smtClean="0">
                <a:ln w="11430"/>
                <a:solidFill>
                  <a:srgbClr val="C00000"/>
                </a:solidFill>
                <a:effectLst>
                  <a:outerShdw blurRad="50800" dist="39000" dir="5460000" algn="tl">
                    <a:srgbClr val="000000">
                      <a:alpha val="38000"/>
                    </a:srgbClr>
                  </a:outerShdw>
                </a:effectLst>
                <a:latin typeface="Arial Rounded MT Bold" pitchFamily="34" charset="0"/>
              </a:rPr>
              <a:t>”</a:t>
            </a:r>
            <a:r>
              <a:rPr lang="en-US" sz="4100" b="1" dirty="0" smtClean="0">
                <a:ln w="11430"/>
                <a:solidFill>
                  <a:srgbClr val="C00000"/>
                </a:solidFill>
                <a:effectLst>
                  <a:outerShdw blurRad="50800" dist="39000" dir="5460000" algn="tl">
                    <a:srgbClr val="000000">
                      <a:alpha val="38000"/>
                    </a:srgbClr>
                  </a:outerShdw>
                </a:effectLst>
                <a:latin typeface="Arial Rounded MT Bold" pitchFamily="34" charset="0"/>
              </a:rPr>
              <a:t>  Connection </a:t>
            </a:r>
            <a:r>
              <a:rPr lang="en-US" sz="4100" b="1" dirty="0">
                <a:ln w="11430"/>
                <a:solidFill>
                  <a:srgbClr val="C00000"/>
                </a:solidFill>
                <a:effectLst>
                  <a:outerShdw blurRad="50800" dist="39000" dir="5460000" algn="tl">
                    <a:srgbClr val="000000">
                      <a:alpha val="38000"/>
                    </a:srgbClr>
                  </a:outerShdw>
                </a:effectLst>
                <a:latin typeface="Arial Rounded MT Bold" pitchFamily="34" charset="0"/>
              </a:rPr>
              <a:t>to </a:t>
            </a:r>
            <a:r>
              <a:rPr lang="en-US" sz="4100" b="1" dirty="0" smtClean="0">
                <a:ln w="11430"/>
                <a:solidFill>
                  <a:srgbClr val="C00000"/>
                </a:solidFill>
                <a:effectLst>
                  <a:outerShdw blurRad="50800" dist="39000" dir="5460000" algn="tl">
                    <a:srgbClr val="000000">
                      <a:alpha val="38000"/>
                    </a:srgbClr>
                  </a:outerShdw>
                </a:effectLst>
                <a:latin typeface="Arial Rounded MT Bold" pitchFamily="34" charset="0"/>
              </a:rPr>
              <a:t>Lunar</a:t>
            </a:r>
            <a:endParaRPr lang="en-US" sz="4100" dirty="0">
              <a:solidFill>
                <a:srgbClr val="C00000"/>
              </a:solidFill>
              <a:latin typeface="Arial Rounded MT Bold" pitchFamily="34" charset="0"/>
            </a:endParaRPr>
          </a:p>
        </p:txBody>
      </p:sp>
      <p:sp>
        <p:nvSpPr>
          <p:cNvPr id="6" name="Content Placeholder 3"/>
          <p:cNvSpPr>
            <a:spLocks noGrp="1"/>
          </p:cNvSpPr>
          <p:nvPr>
            <p:ph sz="quarter" idx="1"/>
          </p:nvPr>
        </p:nvSpPr>
        <p:spPr>
          <a:xfrm>
            <a:off x="838200" y="1524000"/>
            <a:ext cx="10972800" cy="4495800"/>
          </a:xfrm>
        </p:spPr>
        <p:txBody>
          <a:bodyPr/>
          <a:lstStyle/>
          <a:p>
            <a:pPr>
              <a:buFont typeface="Wingdings" pitchFamily="2" charset="2"/>
              <a:buChar char="§"/>
            </a:pPr>
            <a:r>
              <a:rPr lang="en-US" dirty="0" smtClean="0"/>
              <a:t>Note:  “</a:t>
            </a:r>
            <a:r>
              <a:rPr lang="en-US" dirty="0" err="1" smtClean="0"/>
              <a:t>Leuk</a:t>
            </a:r>
            <a:r>
              <a:rPr lang="en-US" dirty="0" smtClean="0"/>
              <a:t>” is connected to both “lunar” </a:t>
            </a:r>
            <a:r>
              <a:rPr lang="en-US" sz="2400" dirty="0" smtClean="0"/>
              <a:t>[literal moon] </a:t>
            </a:r>
            <a:br>
              <a:rPr lang="en-US" sz="2400" dirty="0" smtClean="0"/>
            </a:br>
            <a:r>
              <a:rPr lang="en-US" dirty="0" smtClean="0"/>
              <a:t>and “lunation” </a:t>
            </a:r>
            <a:r>
              <a:rPr lang="en-US" sz="2400" dirty="0" smtClean="0"/>
              <a:t>[moon’s cycle].  </a:t>
            </a:r>
            <a:r>
              <a:rPr lang="en-US" sz="1800" dirty="0" smtClean="0"/>
              <a:t>(See slides #37 - #38.)</a:t>
            </a:r>
            <a:endParaRPr lang="en-US" sz="2400" dirty="0"/>
          </a:p>
        </p:txBody>
      </p:sp>
      <p:pic>
        <p:nvPicPr>
          <p:cNvPr id="8" name="Picture 2" descr="C:\Users\Rae\Desktop\moonlig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743200"/>
            <a:ext cx="3609870" cy="3609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20208" y="5733574"/>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9"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2" descr="C:\Users\Rae\Desktop\flowers snow pi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3" descr="C:\Users\Rae\Desktop\flowers snow yel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4" descr="C:\Users\Rae\Desktop\flowers snow mt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4143270" y="2743200"/>
            <a:ext cx="7286730" cy="4038600"/>
          </a:xfrm>
          <a:prstGeom prst="rect">
            <a:avLst/>
          </a:prstGeom>
        </p:spPr>
        <p:txBody>
          <a:bodyPr vert="horz">
            <a:normAutofit fontScale="92500" lnSpcReduction="10000"/>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75000"/>
              <a:buFont typeface="Wingdings"/>
              <a:buChar char=""/>
              <a:defRPr kumimoji="0" sz="2900" b="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2400" dirty="0" smtClean="0">
                <a:solidFill>
                  <a:srgbClr val="C00000"/>
                </a:solidFill>
              </a:rPr>
              <a:t>The MOON</a:t>
            </a:r>
            <a:r>
              <a:rPr lang="en-US" sz="2400" dirty="0" smtClean="0"/>
              <a:t> has no “light” of its own.</a:t>
            </a:r>
          </a:p>
          <a:p>
            <a:pPr marL="0" indent="0" algn="ctr">
              <a:buFont typeface="Wingdings"/>
              <a:buNone/>
            </a:pPr>
            <a:r>
              <a:rPr lang="en-US" sz="2400" dirty="0" smtClean="0"/>
              <a:t>(Remember Isa 13:10 re: “masculine moon.”)</a:t>
            </a:r>
          </a:p>
          <a:p>
            <a:pPr marL="0" indent="0" algn="ctr">
              <a:buFont typeface="Wingdings"/>
              <a:buNone/>
            </a:pPr>
            <a:r>
              <a:rPr lang="en-US" sz="2400" dirty="0" smtClean="0"/>
              <a:t>The sun gives the moon its brightness.</a:t>
            </a:r>
          </a:p>
          <a:p>
            <a:pPr marL="0" indent="0" algn="ctr">
              <a:buFont typeface="Wingdings"/>
              <a:buNone/>
            </a:pPr>
            <a:endParaRPr lang="en-US" sz="1300" dirty="0"/>
          </a:p>
          <a:p>
            <a:pPr marL="0" indent="0" algn="ctr">
              <a:buFont typeface="Wingdings"/>
              <a:buNone/>
            </a:pPr>
            <a:r>
              <a:rPr lang="en-US" sz="2400" dirty="0" smtClean="0"/>
              <a:t>But, the moon has always had its own </a:t>
            </a:r>
            <a:br>
              <a:rPr lang="en-US" sz="2400" dirty="0" smtClean="0"/>
            </a:br>
            <a:r>
              <a:rPr lang="en-US" sz="2400" dirty="0" smtClean="0"/>
              <a:t>lunar cycle since creation.</a:t>
            </a:r>
          </a:p>
          <a:p>
            <a:pPr marL="0" indent="0" algn="ctr">
              <a:buFont typeface="Wingdings"/>
              <a:buNone/>
            </a:pPr>
            <a:r>
              <a:rPr lang="en-US" sz="2400" dirty="0" smtClean="0"/>
              <a:t>This cycle began with a perfect 30 day length.</a:t>
            </a:r>
          </a:p>
          <a:p>
            <a:pPr marL="0" indent="0" algn="ctr">
              <a:lnSpc>
                <a:spcPct val="110000"/>
              </a:lnSpc>
              <a:buFont typeface="Wingdings"/>
              <a:buNone/>
            </a:pPr>
            <a:r>
              <a:rPr lang="en-US" sz="2600" dirty="0" smtClean="0">
                <a:solidFill>
                  <a:srgbClr val="0070C0"/>
                </a:solidFill>
                <a:latin typeface="Ravie" pitchFamily="82" charset="0"/>
              </a:rPr>
              <a:t>Question: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Was it Yahuah’s purpose </a:t>
            </a:r>
            <a:r>
              <a:rPr lang="en-US" sz="2400" b="1" u="sng" dirty="0" smtClean="0">
                <a:ln w="1905"/>
                <a:solidFill>
                  <a:srgbClr val="0070C0"/>
                </a:solidFill>
                <a:effectLst>
                  <a:innerShdw blurRad="69850" dist="43180" dir="5400000">
                    <a:srgbClr val="000000">
                      <a:alpha val="65000"/>
                    </a:srgbClr>
                  </a:innerShdw>
                </a:effectLst>
              </a:rPr>
              <a:t>to allow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Sidereal and Synodic months of different lengths?  </a:t>
            </a:r>
            <a:r>
              <a:rPr lang="en-US" sz="2400" b="1" dirty="0" smtClean="0">
                <a:ln w="1905"/>
                <a:solidFill>
                  <a:srgbClr val="0070C0"/>
                </a:solidFill>
                <a:effectLst>
                  <a:innerShdw blurRad="69850" dist="43180" dir="5400000">
                    <a:srgbClr val="000000">
                      <a:alpha val="65000"/>
                    </a:srgbClr>
                  </a:innerShdw>
                </a:effectLst>
              </a:rPr>
              <a:t>Has Yahuah designed a “built-in” test</a:t>
            </a:r>
            <a:br>
              <a:rPr lang="en-US" sz="2400" b="1" dirty="0" smtClean="0">
                <a:ln w="1905"/>
                <a:solidFill>
                  <a:srgbClr val="0070C0"/>
                </a:solidFill>
                <a:effectLst>
                  <a:innerShdw blurRad="69850" dist="43180" dir="5400000">
                    <a:srgbClr val="000000">
                      <a:alpha val="65000"/>
                    </a:srgbClr>
                  </a:innerShdw>
                </a:effectLst>
              </a:rPr>
            </a:br>
            <a:r>
              <a:rPr lang="en-US" sz="2400" b="1" dirty="0" smtClean="0">
                <a:ln w="1905"/>
                <a:solidFill>
                  <a:srgbClr val="0070C0"/>
                </a:solidFill>
                <a:effectLst>
                  <a:innerShdw blurRad="69850" dist="43180" dir="5400000">
                    <a:srgbClr val="000000">
                      <a:alpha val="65000"/>
                    </a:srgbClr>
                  </a:innerShdw>
                </a:effectLst>
              </a:rPr>
              <a:t>for every religious calendar?</a:t>
            </a:r>
          </a:p>
          <a:p>
            <a:pPr marL="0" indent="0" algn="ctr">
              <a:buFont typeface="Wingdings"/>
              <a:buNone/>
            </a:pPr>
            <a:endParaRPr lang="en-US" sz="2400" dirty="0"/>
          </a:p>
        </p:txBody>
      </p:sp>
    </p:spTree>
    <p:extLst>
      <p:ext uri="{BB962C8B-B14F-4D97-AF65-F5344CB8AC3E}">
        <p14:creationId xmlns:p14="http://schemas.microsoft.com/office/powerpoint/2010/main" val="27361804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1750"/>
                                        <p:tgtEl>
                                          <p:spTgt spid="15">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1750"/>
                                        <p:tgtEl>
                                          <p:spTgt spid="15">
                                            <p:txEl>
                                              <p:pRg st="1" end="1"/>
                                            </p:txEl>
                                          </p:spTgt>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left)">
                                      <p:cBhvr>
                                        <p:cTn id="15" dur="175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xEl>
                                              <p:pRg st="4" end="4"/>
                                            </p:txEl>
                                          </p:spTgt>
                                        </p:tgtEl>
                                        <p:attrNameLst>
                                          <p:attrName>style.visibility</p:attrName>
                                        </p:attrNameLst>
                                      </p:cBhvr>
                                      <p:to>
                                        <p:strVal val="visible"/>
                                      </p:to>
                                    </p:set>
                                    <p:animEffect transition="in" filter="wipe(left)">
                                      <p:cBhvr>
                                        <p:cTn id="20" dur="1750"/>
                                        <p:tgtEl>
                                          <p:spTgt spid="15">
                                            <p:txEl>
                                              <p:pRg st="4" end="4"/>
                                            </p:txEl>
                                          </p:spTgt>
                                        </p:tgtEl>
                                      </p:cBhvr>
                                    </p:animEffect>
                                  </p:childTnLst>
                                </p:cTn>
                              </p:par>
                            </p:childTnLst>
                          </p:cTn>
                        </p:par>
                        <p:par>
                          <p:cTn id="21" fill="hold">
                            <p:stCondLst>
                              <p:cond delay="1750"/>
                            </p:stCondLst>
                            <p:childTnLst>
                              <p:par>
                                <p:cTn id="22" presetID="22" presetClass="entr" presetSubtype="8" fill="hold" nodeType="after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wipe(left)">
                                      <p:cBhvr>
                                        <p:cTn id="24" dur="1750"/>
                                        <p:tgtEl>
                                          <p:spTgt spid="15">
                                            <p:txEl>
                                              <p:pRg st="5" end="5"/>
                                            </p:txEl>
                                          </p:spTgt>
                                        </p:tgtEl>
                                      </p:cBhvr>
                                    </p:animEffect>
                                  </p:childTnLst>
                                </p:cTn>
                              </p:par>
                            </p:childTnLst>
                          </p:cTn>
                        </p:par>
                        <p:par>
                          <p:cTn id="25" fill="hold">
                            <p:stCondLst>
                              <p:cond delay="3500"/>
                            </p:stCondLst>
                            <p:childTnLst>
                              <p:par>
                                <p:cTn id="26" presetID="22" presetClass="entr" presetSubtype="8" fill="hold" nodeType="afterEffect">
                                  <p:stCondLst>
                                    <p:cond delay="1000"/>
                                  </p:stCondLst>
                                  <p:childTnLst>
                                    <p:set>
                                      <p:cBhvr>
                                        <p:cTn id="27" dur="1" fill="hold">
                                          <p:stCondLst>
                                            <p:cond delay="0"/>
                                          </p:stCondLst>
                                        </p:cTn>
                                        <p:tgtEl>
                                          <p:spTgt spid="15">
                                            <p:txEl>
                                              <p:pRg st="6" end="6"/>
                                            </p:txEl>
                                          </p:spTgt>
                                        </p:tgtEl>
                                        <p:attrNameLst>
                                          <p:attrName>style.visibility</p:attrName>
                                        </p:attrNameLst>
                                      </p:cBhvr>
                                      <p:to>
                                        <p:strVal val="visible"/>
                                      </p:to>
                                    </p:set>
                                    <p:animEffect transition="in" filter="wipe(left)">
                                      <p:cBhvr>
                                        <p:cTn id="28" dur="175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schemeClr val="bg1"/>
                </a:solidFill>
              </a:rPr>
              <a:pPr/>
              <a:t>4</a:t>
            </a:fld>
            <a:endParaRPr lang="en-US" dirty="0">
              <a:solidFill>
                <a:schemeClr val="bg1"/>
              </a:solidFill>
            </a:endParaRPr>
          </a:p>
        </p:txBody>
      </p:sp>
      <p:grpSp>
        <p:nvGrpSpPr>
          <p:cNvPr id="7" name="Group 6"/>
          <p:cNvGrpSpPr/>
          <p:nvPr/>
        </p:nvGrpSpPr>
        <p:grpSpPr>
          <a:xfrm>
            <a:off x="890955" y="7010400"/>
            <a:ext cx="10439398" cy="2286000"/>
            <a:chOff x="125646" y="609600"/>
            <a:chExt cx="11638483" cy="2819400"/>
          </a:xfrm>
        </p:grpSpPr>
        <p:pic>
          <p:nvPicPr>
            <p:cNvPr id="8" name="Picture 2" descr="C:\Users\Rae\Desktop\it's about time png.png"/>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5646" y="609600"/>
              <a:ext cx="11638483" cy="28194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505200" y="2342950"/>
              <a:ext cx="4876800" cy="609600"/>
            </a:xfrm>
            <a:prstGeom prst="roundRect">
              <a:avLst/>
            </a:prstGeom>
            <a:solidFill>
              <a:schemeClr val="accent5">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Placeholder 3"/>
          <p:cNvSpPr txBox="1">
            <a:spLocks/>
          </p:cNvSpPr>
          <p:nvPr/>
        </p:nvSpPr>
        <p:spPr>
          <a:xfrm>
            <a:off x="2895600" y="304800"/>
            <a:ext cx="8991600" cy="35814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FFC9DB"/>
              </a:buClr>
              <a:buFont typeface="Wingdings" pitchFamily="2" charset="2"/>
              <a:buChar char="§"/>
            </a:pPr>
            <a:r>
              <a:rPr lang="en-US" b="1" dirty="0" smtClean="0">
                <a:ln w="1905">
                  <a:solidFill>
                    <a:srgbClr val="002060"/>
                  </a:solidFill>
                </a:ln>
                <a:solidFill>
                  <a:schemeClr val="bg1"/>
                </a:solidFill>
                <a:effectLst>
                  <a:innerShdw blurRad="69850" dist="43180" dir="5400000">
                    <a:srgbClr val="000000">
                      <a:alpha val="65000"/>
                    </a:srgbClr>
                  </a:innerShdw>
                </a:effectLst>
              </a:rPr>
              <a:t>The Covenant of Calendar was designed to bring </a:t>
            </a:r>
            <a:br>
              <a:rPr lang="en-US" b="1" dirty="0" smtClean="0">
                <a:ln w="1905">
                  <a:solidFill>
                    <a:srgbClr val="002060"/>
                  </a:solidFill>
                </a:ln>
                <a:solidFill>
                  <a:schemeClr val="bg1"/>
                </a:solidFill>
                <a:effectLst>
                  <a:innerShdw blurRad="69850" dist="43180" dir="5400000">
                    <a:srgbClr val="000000">
                      <a:alpha val="65000"/>
                    </a:srgbClr>
                  </a:innerShdw>
                </a:effectLst>
              </a:rPr>
            </a:br>
            <a:r>
              <a:rPr lang="en-US" b="1" dirty="0" smtClean="0">
                <a:ln w="1905">
                  <a:solidFill>
                    <a:srgbClr val="002060"/>
                  </a:solidFill>
                </a:ln>
                <a:solidFill>
                  <a:schemeClr val="bg1"/>
                </a:solidFill>
                <a:effectLst>
                  <a:innerShdw blurRad="69850" dist="43180" dir="5400000">
                    <a:srgbClr val="000000">
                      <a:alpha val="65000"/>
                    </a:srgbClr>
                  </a:innerShdw>
                </a:effectLst>
              </a:rPr>
              <a:t>(and keep) any/all individuals in a </a:t>
            </a:r>
            <a:r>
              <a:rPr lang="en-US" b="1" u="sng" dirty="0" smtClean="0">
                <a:ln w="1905">
                  <a:solidFill>
                    <a:srgbClr val="002060"/>
                  </a:solidFill>
                </a:ln>
                <a:solidFill>
                  <a:schemeClr val="bg1"/>
                </a:solidFill>
                <a:effectLst>
                  <a:innerShdw blurRad="69850" dist="43180" dir="5400000">
                    <a:srgbClr val="000000">
                      <a:alpha val="65000"/>
                    </a:srgbClr>
                  </a:innerShdw>
                </a:effectLst>
              </a:rPr>
              <a:t>full</a:t>
            </a:r>
            <a:r>
              <a:rPr lang="en-US" b="1" dirty="0" smtClean="0">
                <a:ln w="1905">
                  <a:solidFill>
                    <a:srgbClr val="002060"/>
                  </a:solidFill>
                </a:ln>
                <a:solidFill>
                  <a:schemeClr val="bg1"/>
                </a:solidFill>
                <a:effectLst>
                  <a:innerShdw blurRad="69850" dist="43180" dir="5400000">
                    <a:srgbClr val="000000">
                      <a:alpha val="65000"/>
                    </a:srgbClr>
                  </a:innerShdw>
                </a:effectLst>
              </a:rPr>
              <a:t> covenant relationship with their Creator forever.</a:t>
            </a:r>
          </a:p>
          <a:p>
            <a:pPr>
              <a:buClr>
                <a:srgbClr val="FFC9DB"/>
              </a:buClr>
              <a:buFont typeface="Wingdings" pitchFamily="2" charset="2"/>
              <a:buChar char="§"/>
            </a:pPr>
            <a:r>
              <a:rPr lang="en-US" b="1" dirty="0" smtClean="0">
                <a:ln w="1905">
                  <a:solidFill>
                    <a:srgbClr val="002060"/>
                  </a:solidFill>
                </a:ln>
                <a:solidFill>
                  <a:schemeClr val="bg1"/>
                </a:solidFill>
                <a:effectLst>
                  <a:innerShdw blurRad="69850" dist="43180" dir="5400000">
                    <a:srgbClr val="000000">
                      <a:alpha val="65000"/>
                    </a:srgbClr>
                  </a:innerShdw>
                </a:effectLst>
              </a:rPr>
              <a:t>Covenant Calendar is fully capable of exposing the darkness of ALL counterfeit calendars removing all doubt so Yahuah’s people can know when to meet with Him on His “appointed times.”</a:t>
            </a:r>
          </a:p>
        </p:txBody>
      </p:sp>
    </p:spTree>
    <p:extLst>
      <p:ext uri="{BB962C8B-B14F-4D97-AF65-F5344CB8AC3E}">
        <p14:creationId xmlns:p14="http://schemas.microsoft.com/office/powerpoint/2010/main" val="125202638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up)">
                                      <p:cBhvr>
                                        <p:cTn id="7"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40</a:t>
            </a:fld>
            <a:endParaRPr lang="en-US" dirty="0"/>
          </a:p>
        </p:txBody>
      </p:sp>
      <p:sp>
        <p:nvSpPr>
          <p:cNvPr id="8" name="Title 4"/>
          <p:cNvSpPr>
            <a:spLocks noGrp="1"/>
          </p:cNvSpPr>
          <p:nvPr>
            <p:ph type="ctrTitle"/>
          </p:nvPr>
        </p:nvSpPr>
        <p:spPr>
          <a:xfrm>
            <a:off x="1828800" y="2590800"/>
            <a:ext cx="8813800" cy="1600200"/>
          </a:xfrm>
        </p:spPr>
        <p:txBody>
          <a:bodyPr>
            <a:normAutofit/>
            <a:scene3d>
              <a:camera prst="orthographicFront"/>
              <a:lightRig rig="threePt" dir="t"/>
            </a:scene3d>
            <a:sp3d extrusionH="57150">
              <a:bevelT w="38100" h="38100" prst="angle"/>
            </a:sp3d>
          </a:bodyPr>
          <a:lstStyle/>
          <a:p>
            <a:pPr algn="ctr"/>
            <a:r>
              <a:rPr lang="en-US" b="1" dirty="0" smtClean="0">
                <a:solidFill>
                  <a:schemeClr val="accent1"/>
                </a:solidFill>
              </a:rPr>
              <a:t>This section may have</a:t>
            </a:r>
            <a:br>
              <a:rPr lang="en-US" b="1" dirty="0" smtClean="0">
                <a:solidFill>
                  <a:schemeClr val="accent1"/>
                </a:solidFill>
              </a:rPr>
            </a:br>
            <a:r>
              <a:rPr lang="en-US" b="1" dirty="0" smtClean="0">
                <a:solidFill>
                  <a:schemeClr val="accent1"/>
                </a:solidFill>
              </a:rPr>
              <a:t>a huge surprise!</a:t>
            </a:r>
            <a:endParaRPr lang="en-US" b="1" dirty="0">
              <a:solidFill>
                <a:schemeClr val="accent1"/>
              </a:solidFill>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400" b="1" dirty="0" smtClean="0"/>
              <a:t>10 </a:t>
            </a:r>
            <a:r>
              <a:rPr lang="en-US" sz="4400" b="1" dirty="0"/>
              <a:t>SLIDES</a:t>
            </a:r>
            <a:endParaRPr lang="en-US" sz="4400" dirty="0"/>
          </a:p>
        </p:txBody>
      </p:sp>
      <p:sp>
        <p:nvSpPr>
          <p:cNvPr id="10" name="Rectangle 9"/>
          <p:cNvSpPr/>
          <p:nvPr/>
        </p:nvSpPr>
        <p:spPr>
          <a:xfrm>
            <a:off x="2678618" y="1524000"/>
            <a:ext cx="695094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#6  Lucifer &amp; </a:t>
            </a:r>
            <a:r>
              <a:rPr lang="en-US" sz="5400" b="1" cap="none" spc="0" dirty="0" err="1" smtClean="0">
                <a:ln w="11430"/>
                <a:solidFill>
                  <a:schemeClr val="accent1">
                    <a:lumMod val="75000"/>
                  </a:schemeClr>
                </a:solidFill>
                <a:effectLst>
                  <a:outerShdw blurRad="50800" dist="39000" dir="5460000" algn="tl">
                    <a:srgbClr val="000000">
                      <a:alpha val="38000"/>
                    </a:srgbClr>
                  </a:outerShdw>
                </a:effectLst>
                <a:latin typeface="Segoe Print" pitchFamily="2" charset="0"/>
              </a:rPr>
              <a:t>Leuk</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3235087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150600" y="6400800"/>
            <a:ext cx="711200" cy="244476"/>
          </a:xfrm>
        </p:spPr>
        <p:txBody>
          <a:bodyPr>
            <a:normAutofit fontScale="25000" lnSpcReduction="20000"/>
          </a:bodyPr>
          <a:lstStyle/>
          <a:p>
            <a:fld id="{AA4C6552-42F6-43F2-A3FB-E92E8C09004E}" type="slidenum">
              <a:rPr lang="en-US" sz="7200" smtClean="0"/>
              <a:pPr/>
              <a:t>41</a:t>
            </a:fld>
            <a:endParaRPr lang="en-US" dirty="0"/>
          </a:p>
        </p:txBody>
      </p:sp>
      <p:sp>
        <p:nvSpPr>
          <p:cNvPr id="5" name="Rectangle 4"/>
          <p:cNvSpPr/>
          <p:nvPr/>
        </p:nvSpPr>
        <p:spPr>
          <a:xfrm>
            <a:off x="1117600" y="5105400"/>
            <a:ext cx="101600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In this next section, we’ll examine what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the definitions of “lunation” &amp; “lunar”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have to do with “</a:t>
            </a:r>
            <a:r>
              <a:rPr lang="en-US"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leuk</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19767706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77500" lnSpcReduction="20000"/>
          </a:bodyPr>
          <a:lstStyle/>
          <a:p>
            <a:fld id="{AA4C6552-42F6-43F2-A3FB-E92E8C09004E}" type="slidenum">
              <a:rPr lang="en-US" sz="1600" smtClean="0">
                <a:solidFill>
                  <a:schemeClr val="tx2"/>
                </a:solidFill>
              </a:rPr>
              <a:pPr/>
              <a:t>42</a:t>
            </a:fld>
            <a:endParaRPr lang="en-US" dirty="0">
              <a:solidFill>
                <a:schemeClr val="tx2"/>
              </a:solidFill>
            </a:endParaRPr>
          </a:p>
        </p:txBody>
      </p:sp>
      <p:sp>
        <p:nvSpPr>
          <p:cNvPr id="5" name="Title 1"/>
          <p:cNvSpPr>
            <a:spLocks noGrp="1"/>
          </p:cNvSpPr>
          <p:nvPr>
            <p:ph type="title"/>
          </p:nvPr>
        </p:nvSpPr>
        <p:spPr>
          <a:xfrm>
            <a:off x="76200" y="76200"/>
            <a:ext cx="12039600" cy="1143000"/>
          </a:xfrm>
        </p:spPr>
        <p:txBody>
          <a:bodyPr>
            <a:noAutofit/>
            <a:scene3d>
              <a:camera prst="orthographicFront"/>
              <a:lightRig rig="threePt" dir="t"/>
            </a:scene3d>
            <a:sp3d extrusionH="57150">
              <a:bevelT w="38100" h="38100"/>
            </a:sp3d>
          </a:bodyPr>
          <a:lstStyle/>
          <a:p>
            <a:pPr algn="ctr"/>
            <a:r>
              <a:rPr lang="en-US" sz="4200" b="1" dirty="0">
                <a:ln w="11430"/>
                <a:solidFill>
                  <a:srgbClr val="C00000"/>
                </a:solidFill>
                <a:effectLst>
                  <a:outerShdw blurRad="50800" dist="39000" dir="5460000" algn="tl">
                    <a:srgbClr val="000000">
                      <a:alpha val="38000"/>
                    </a:srgbClr>
                  </a:outerShdw>
                </a:effectLst>
                <a:latin typeface="Arial Rounded MT Bold" pitchFamily="34" charset="0"/>
              </a:rPr>
              <a:t>Understanding </a:t>
            </a:r>
            <a:r>
              <a:rPr lang="en-US" sz="4200" b="1" i="1" dirty="0">
                <a:ln w="11430"/>
                <a:solidFill>
                  <a:srgbClr val="C00000"/>
                </a:solidFill>
                <a:effectLst>
                  <a:outerShdw blurRad="50800" dist="39000" dir="5460000" algn="tl">
                    <a:srgbClr val="000000">
                      <a:alpha val="38000"/>
                    </a:srgbClr>
                  </a:outerShdw>
                </a:effectLst>
                <a:latin typeface="Arial Rounded MT Bold" pitchFamily="34" charset="0"/>
              </a:rPr>
              <a:t>“</a:t>
            </a:r>
            <a:r>
              <a:rPr lang="en-US" sz="4200" b="1" i="1" dirty="0" err="1" smtClean="0">
                <a:ln w="11430"/>
                <a:solidFill>
                  <a:srgbClr val="C00000"/>
                </a:solidFill>
                <a:effectLst>
                  <a:outerShdw blurRad="50800" dist="39000" dir="5460000" algn="tl">
                    <a:srgbClr val="000000">
                      <a:alpha val="38000"/>
                    </a:srgbClr>
                  </a:outerShdw>
                </a:effectLst>
                <a:latin typeface="Arial Rounded MT Bold" pitchFamily="34" charset="0"/>
              </a:rPr>
              <a:t>Leuk’s</a:t>
            </a:r>
            <a:r>
              <a:rPr lang="en-US" sz="4200" b="1" i="1" dirty="0" smtClean="0">
                <a:ln w="11430"/>
                <a:solidFill>
                  <a:srgbClr val="C00000"/>
                </a:solidFill>
                <a:effectLst>
                  <a:outerShdw blurRad="50800" dist="39000" dir="5460000" algn="tl">
                    <a:srgbClr val="000000">
                      <a:alpha val="38000"/>
                    </a:srgbClr>
                  </a:outerShdw>
                </a:effectLst>
                <a:latin typeface="Arial Rounded MT Bold" pitchFamily="34" charset="0"/>
              </a:rPr>
              <a:t>”</a:t>
            </a:r>
            <a:r>
              <a:rPr lang="en-US" sz="4200" b="1" dirty="0" smtClean="0">
                <a:ln w="11430"/>
                <a:solidFill>
                  <a:srgbClr val="C00000"/>
                </a:solidFill>
                <a:effectLst>
                  <a:outerShdw blurRad="50800" dist="39000" dir="5460000" algn="tl">
                    <a:srgbClr val="000000">
                      <a:alpha val="38000"/>
                    </a:srgbClr>
                  </a:outerShdw>
                </a:effectLst>
                <a:latin typeface="Arial Rounded MT Bold" pitchFamily="34" charset="0"/>
              </a:rPr>
              <a:t>  Connection </a:t>
            </a:r>
            <a:r>
              <a:rPr lang="en-US" sz="4200" b="1" dirty="0">
                <a:ln w="11430"/>
                <a:solidFill>
                  <a:srgbClr val="C00000"/>
                </a:solidFill>
                <a:effectLst>
                  <a:outerShdw blurRad="50800" dist="39000" dir="5460000" algn="tl">
                    <a:srgbClr val="000000">
                      <a:alpha val="38000"/>
                    </a:srgbClr>
                  </a:outerShdw>
                </a:effectLst>
                <a:latin typeface="Arial Rounded MT Bold" pitchFamily="34" charset="0"/>
              </a:rPr>
              <a:t>to </a:t>
            </a:r>
            <a:r>
              <a:rPr lang="en-US" sz="4200" b="1" dirty="0" smtClean="0">
                <a:ln w="11430"/>
                <a:solidFill>
                  <a:srgbClr val="C00000"/>
                </a:solidFill>
                <a:effectLst>
                  <a:outerShdw blurRad="50800" dist="39000" dir="5460000" algn="tl">
                    <a:srgbClr val="000000">
                      <a:alpha val="38000"/>
                    </a:srgbClr>
                  </a:outerShdw>
                </a:effectLst>
                <a:latin typeface="Arial Rounded MT Bold" pitchFamily="34" charset="0"/>
              </a:rPr>
              <a:t>Lunar</a:t>
            </a:r>
            <a:endParaRPr lang="en-US" sz="4200" dirty="0">
              <a:solidFill>
                <a:srgbClr val="C00000"/>
              </a:solidFill>
              <a:latin typeface="Arial Rounded MT Bold" pitchFamily="34" charset="0"/>
            </a:endParaRPr>
          </a:p>
        </p:txBody>
      </p:sp>
      <p:sp>
        <p:nvSpPr>
          <p:cNvPr id="7" name="TextBox 6"/>
          <p:cNvSpPr txBox="1"/>
          <p:nvPr/>
        </p:nvSpPr>
        <p:spPr>
          <a:xfrm>
            <a:off x="304800"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pic>
        <p:nvPicPr>
          <p:cNvPr id="4098" name="Picture 2" descr="C:\Users\Rae\Desktop\notebook 3d m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575536"/>
            <a:ext cx="6400800" cy="5159616"/>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
        <p:nvSpPr>
          <p:cNvPr id="6" name="Content Placeholder 3"/>
          <p:cNvSpPr>
            <a:spLocks noGrp="1"/>
          </p:cNvSpPr>
          <p:nvPr>
            <p:ph sz="quarter" idx="1"/>
          </p:nvPr>
        </p:nvSpPr>
        <p:spPr>
          <a:xfrm>
            <a:off x="6553200" y="2105084"/>
            <a:ext cx="3276600" cy="3990915"/>
          </a:xfrm>
        </p:spPr>
        <p:txBody>
          <a:bodyPr>
            <a:normAutofit fontScale="77500" lnSpcReduction="20000"/>
            <a:scene3d>
              <a:camera prst="orthographicFront"/>
              <a:lightRig rig="threePt" dir="t"/>
            </a:scene3d>
            <a:sp3d extrusionH="57150">
              <a:bevelT w="38100" h="38100"/>
            </a:sp3d>
          </a:bodyPr>
          <a:lstStyle/>
          <a:p>
            <a:pPr marL="0" indent="0" algn="ctr">
              <a:lnSpc>
                <a:spcPct val="150000"/>
              </a:lnSpc>
              <a:buNone/>
            </a:pPr>
            <a:r>
              <a:rPr lang="en-US" sz="3600" b="1" u="sng" dirty="0" smtClean="0">
                <a:solidFill>
                  <a:schemeClr val="accent2">
                    <a:lumMod val="50000"/>
                  </a:schemeClr>
                </a:solidFill>
              </a:rPr>
              <a:t>Reminder</a:t>
            </a:r>
            <a:r>
              <a:rPr lang="en-US" sz="3600" dirty="0" smtClean="0">
                <a:solidFill>
                  <a:schemeClr val="accent2">
                    <a:lumMod val="50000"/>
                  </a:schemeClr>
                </a:solidFill>
              </a:rPr>
              <a:t>:  </a:t>
            </a:r>
            <a:br>
              <a:rPr lang="en-US" sz="3600" dirty="0" smtClean="0">
                <a:solidFill>
                  <a:schemeClr val="accent2">
                    <a:lumMod val="50000"/>
                  </a:schemeClr>
                </a:solidFill>
              </a:rPr>
            </a:br>
            <a:r>
              <a:rPr lang="en-US" sz="3600" dirty="0" smtClean="0">
                <a:solidFill>
                  <a:schemeClr val="accent2">
                    <a:lumMod val="50000"/>
                  </a:schemeClr>
                </a:solidFill>
              </a:rPr>
              <a:t>“</a:t>
            </a:r>
            <a:r>
              <a:rPr lang="en-US" sz="3600" dirty="0" err="1" smtClean="0">
                <a:solidFill>
                  <a:schemeClr val="accent2">
                    <a:lumMod val="50000"/>
                  </a:schemeClr>
                </a:solidFill>
              </a:rPr>
              <a:t>Leuk</a:t>
            </a:r>
            <a:r>
              <a:rPr lang="en-US" sz="3600" dirty="0" smtClean="0">
                <a:solidFill>
                  <a:schemeClr val="accent2">
                    <a:lumMod val="50000"/>
                  </a:schemeClr>
                </a:solidFill>
              </a:rPr>
              <a:t>” is connected to “lunar” </a:t>
            </a:r>
            <a:br>
              <a:rPr lang="en-US" sz="3600" dirty="0" smtClean="0">
                <a:solidFill>
                  <a:schemeClr val="accent2">
                    <a:lumMod val="50000"/>
                  </a:schemeClr>
                </a:solidFill>
              </a:rPr>
            </a:br>
            <a:r>
              <a:rPr lang="en-US" sz="2600" dirty="0" smtClean="0">
                <a:solidFill>
                  <a:schemeClr val="accent2">
                    <a:lumMod val="50000"/>
                  </a:schemeClr>
                </a:solidFill>
              </a:rPr>
              <a:t>[the literal moon]</a:t>
            </a:r>
            <a:r>
              <a:rPr lang="en-US" sz="3200" dirty="0" smtClean="0">
                <a:solidFill>
                  <a:schemeClr val="accent2">
                    <a:lumMod val="50000"/>
                  </a:schemeClr>
                </a:solidFill>
              </a:rPr>
              <a:t> </a:t>
            </a:r>
            <a:br>
              <a:rPr lang="en-US" sz="3200" dirty="0" smtClean="0">
                <a:solidFill>
                  <a:schemeClr val="accent2">
                    <a:lumMod val="50000"/>
                  </a:schemeClr>
                </a:solidFill>
              </a:rPr>
            </a:br>
            <a:r>
              <a:rPr lang="en-US" sz="3600" dirty="0" smtClean="0">
                <a:solidFill>
                  <a:schemeClr val="accent2">
                    <a:lumMod val="50000"/>
                  </a:schemeClr>
                </a:solidFill>
              </a:rPr>
              <a:t>and “lunation” </a:t>
            </a:r>
            <a:br>
              <a:rPr lang="en-US" sz="3600" dirty="0" smtClean="0">
                <a:solidFill>
                  <a:schemeClr val="accent2">
                    <a:lumMod val="50000"/>
                  </a:schemeClr>
                </a:solidFill>
              </a:rPr>
            </a:br>
            <a:r>
              <a:rPr lang="en-US" sz="2600" dirty="0" smtClean="0">
                <a:solidFill>
                  <a:schemeClr val="accent2">
                    <a:lumMod val="50000"/>
                  </a:schemeClr>
                </a:solidFill>
              </a:rPr>
              <a:t>[the moon’s cycle]. </a:t>
            </a:r>
            <a:endParaRPr lang="en-US" sz="3200" dirty="0">
              <a:solidFill>
                <a:schemeClr val="accent2">
                  <a:lumMod val="50000"/>
                </a:schemeClr>
              </a:solidFill>
            </a:endParaRPr>
          </a:p>
        </p:txBody>
      </p:sp>
      <p:pic>
        <p:nvPicPr>
          <p:cNvPr id="4099" name="Picture 3" descr="C:\Users\Rae\Desktop\Moon study\sum moon star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362200"/>
            <a:ext cx="4649108" cy="312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28119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17000" b="-17000"/>
          </a:stretch>
        </a:blipFill>
        <a:effectLst/>
      </p:bgPr>
    </p:bg>
    <p:spTree>
      <p:nvGrpSpPr>
        <p:cNvPr id="1" name=""/>
        <p:cNvGrpSpPr/>
        <p:nvPr/>
      </p:nvGrpSpPr>
      <p:grpSpPr>
        <a:xfrm>
          <a:off x="0" y="0"/>
          <a:ext cx="0" cy="0"/>
          <a:chOff x="0" y="0"/>
          <a:chExt cx="0" cy="0"/>
        </a:xfrm>
      </p:grpSpPr>
      <p:pic>
        <p:nvPicPr>
          <p:cNvPr id="11" name="Picture 2" descr="C:\Users\Rae\Desktop\leuk de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8179" y="2783522"/>
            <a:ext cx="5730375" cy="3464878"/>
          </a:xfrm>
          <a:prstGeom prst="rect">
            <a:avLst/>
          </a:prstGeom>
          <a:ln w="38100">
            <a:solidFill>
              <a:srgbClr val="C00000"/>
            </a:solid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3802274" y="3715475"/>
            <a:ext cx="3360525" cy="304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065" y="2937075"/>
            <a:ext cx="3063375" cy="33952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33800" y="4741515"/>
            <a:ext cx="4572000" cy="304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19400" y="5046314"/>
            <a:ext cx="5486400" cy="51628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716250" y="2783522"/>
            <a:ext cx="5730375" cy="34648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 name="Content Placeholder 2"/>
          <p:cNvSpPr>
            <a:spLocks noGrp="1"/>
          </p:cNvSpPr>
          <p:nvPr>
            <p:ph sz="quarter" idx="1"/>
          </p:nvPr>
        </p:nvSpPr>
        <p:spPr>
          <a:xfrm>
            <a:off x="609600" y="1600200"/>
            <a:ext cx="7924800" cy="1219201"/>
          </a:xfrm>
        </p:spPr>
        <p:txBody>
          <a:bodyPr>
            <a:normAutofit fontScale="62500" lnSpcReduction="20000"/>
            <a:scene3d>
              <a:camera prst="orthographicFront"/>
              <a:lightRig rig="threePt" dir="t"/>
            </a:scene3d>
            <a:sp3d extrusionH="57150">
              <a:bevelT w="38100" h="38100" prst="angle"/>
            </a:sp3d>
          </a:bodyPr>
          <a:lstStyle/>
          <a:p>
            <a:pPr marL="0" indent="0" algn="ctr">
              <a:buNone/>
            </a:pPr>
            <a:r>
              <a:rPr lang="en-US" sz="3400" b="1" u="sng" dirty="0" smtClean="0">
                <a:solidFill>
                  <a:srgbClr val="FF0000"/>
                </a:solidFill>
              </a:rPr>
              <a:t>From the Appendix</a:t>
            </a:r>
            <a:r>
              <a:rPr lang="en-US" sz="3400" dirty="0" smtClean="0">
                <a:solidFill>
                  <a:srgbClr val="FF0000"/>
                </a:solidFill>
              </a:rPr>
              <a:t>: </a:t>
            </a:r>
            <a:br>
              <a:rPr lang="en-US" sz="3400" dirty="0" smtClean="0">
                <a:solidFill>
                  <a:srgbClr val="FF0000"/>
                </a:solidFill>
              </a:rPr>
            </a:br>
            <a:r>
              <a:rPr lang="en-US" sz="1900" dirty="0" smtClean="0"/>
              <a:t> </a:t>
            </a:r>
            <a:r>
              <a:rPr lang="en-US" sz="3400" dirty="0" smtClean="0"/>
              <a:t/>
            </a:r>
            <a:br>
              <a:rPr lang="en-US" sz="3400" dirty="0" smtClean="0"/>
            </a:br>
            <a:r>
              <a:rPr lang="en-US" sz="3400" i="1" dirty="0" smtClean="0"/>
              <a:t>The </a:t>
            </a:r>
            <a:r>
              <a:rPr lang="en-US" sz="3400" i="1" dirty="0"/>
              <a:t>Heritage Illustrated Dictionary of the English </a:t>
            </a:r>
            <a:r>
              <a:rPr lang="en-US" sz="3400" i="1" dirty="0" smtClean="0"/>
              <a:t>Language.</a:t>
            </a:r>
            <a:br>
              <a:rPr lang="en-US" sz="3400" i="1" dirty="0" smtClean="0"/>
            </a:br>
            <a:endParaRPr lang="en-US" sz="3400" i="1" dirty="0" smtClean="0"/>
          </a:p>
          <a:p>
            <a:pPr marL="0" indent="0">
              <a:buNone/>
            </a:pPr>
            <a:endParaRPr lang="en-US" sz="2400" b="1" dirty="0" smtClean="0">
              <a:solidFill>
                <a:srgbClr val="FF0000"/>
              </a:solidFill>
            </a:endParaRPr>
          </a:p>
        </p:txBody>
      </p:sp>
      <p:sp>
        <p:nvSpPr>
          <p:cNvPr id="6" name="Slide Number Placeholder 3"/>
          <p:cNvSpPr>
            <a:spLocks noGrp="1"/>
          </p:cNvSpPr>
          <p:nvPr>
            <p:ph type="sldNum" sz="quarter" idx="16"/>
          </p:nvPr>
        </p:nvSpPr>
        <p:spPr>
          <a:xfrm>
            <a:off x="76200" y="1272222"/>
            <a:ext cx="533400" cy="244476"/>
          </a:xfrm>
        </p:spPr>
        <p:txBody>
          <a:bodyPr>
            <a:normAutofit fontScale="85000" lnSpcReduction="20000"/>
          </a:bodyPr>
          <a:lstStyle/>
          <a:p>
            <a:fld id="{AA4C6552-42F6-43F2-A3FB-E92E8C09004E}" type="slidenum">
              <a:rPr lang="en-US" smtClean="0">
                <a:solidFill>
                  <a:schemeClr val="tx2"/>
                </a:solidFill>
              </a:rPr>
              <a:pPr/>
              <a:t>43</a:t>
            </a:fld>
            <a:endParaRPr lang="en-US" dirty="0">
              <a:solidFill>
                <a:schemeClr val="tx2"/>
              </a:solidFill>
            </a:endParaRPr>
          </a:p>
        </p:txBody>
      </p:sp>
      <p:pic>
        <p:nvPicPr>
          <p:cNvPr id="8" name="Picture 2" descr="C:\Users\Rae\Desktop\Flat Earth\3dwm mag glass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516695" y="1600200"/>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76200" y="228600"/>
            <a:ext cx="121158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latin typeface="Arial Rounded MT Bold" pitchFamily="34" charset="0"/>
              </a:rPr>
              <a:t>Definition for: </a:t>
            </a:r>
            <a:r>
              <a:rPr lang="en-US" sz="54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 </a:t>
            </a:r>
            <a:r>
              <a:rPr lang="en-US" sz="5400" b="1" i="1" dirty="0" smtClean="0">
                <a:ln w="11430"/>
                <a:solidFill>
                  <a:srgbClr val="C00000"/>
                </a:solidFill>
                <a:effectLst>
                  <a:outerShdw blurRad="50800" dist="39000" dir="5460000" algn="tl">
                    <a:srgbClr val="000000">
                      <a:alpha val="38000"/>
                    </a:srgbClr>
                  </a:outerShdw>
                </a:effectLst>
                <a:latin typeface="Arial Rounded MT Bold" pitchFamily="34" charset="0"/>
              </a:rPr>
              <a:t>“</a:t>
            </a:r>
            <a:r>
              <a:rPr lang="en-US" sz="5400" b="1" i="1" dirty="0" err="1" smtClean="0">
                <a:ln w="11430"/>
                <a:solidFill>
                  <a:srgbClr val="C00000"/>
                </a:solidFill>
                <a:effectLst>
                  <a:outerShdw blurRad="50800" dist="39000" dir="5460000" algn="tl">
                    <a:srgbClr val="000000">
                      <a:alpha val="38000"/>
                    </a:srgbClr>
                  </a:outerShdw>
                </a:effectLst>
                <a:latin typeface="Arial Rounded MT Bold" pitchFamily="34" charset="0"/>
              </a:rPr>
              <a:t>Leuk</a:t>
            </a:r>
            <a:r>
              <a:rPr lang="en-US" sz="5400" b="1" i="1" dirty="0" smtClean="0">
                <a:ln w="11430"/>
                <a:solidFill>
                  <a:srgbClr val="C00000"/>
                </a:solidFill>
                <a:effectLst>
                  <a:outerShdw blurRad="50800" dist="39000" dir="5460000" algn="tl">
                    <a:srgbClr val="000000">
                      <a:alpha val="38000"/>
                    </a:srgbClr>
                  </a:outerShdw>
                </a:effectLst>
                <a:latin typeface="Arial Rounded MT Bold" pitchFamily="34" charset="0"/>
              </a:rPr>
              <a:t>” </a:t>
            </a:r>
            <a:r>
              <a:rPr lang="en-US" sz="5400" b="1" i="1" dirty="0">
                <a:ln w="11430"/>
                <a:solidFill>
                  <a:srgbClr val="C00000"/>
                </a:solidFill>
                <a:effectLst>
                  <a:outerShdw blurRad="50800" dist="39000" dir="5460000" algn="tl">
                    <a:srgbClr val="000000">
                      <a:alpha val="38000"/>
                    </a:srgbClr>
                  </a:outerShdw>
                </a:effectLst>
                <a:latin typeface="Arial Rounded MT Bold" pitchFamily="34" charset="0"/>
              </a:rPr>
              <a:t> </a:t>
            </a:r>
            <a:r>
              <a:rPr lang="en-US" sz="4400" b="1" i="1" dirty="0" smtClean="0">
                <a:ln w="11430"/>
                <a:solidFill>
                  <a:srgbClr val="C00000"/>
                </a:solidFill>
                <a:effectLst>
                  <a:outerShdw blurRad="50800" dist="39000" dir="5460000" algn="tl">
                    <a:srgbClr val="000000">
                      <a:alpha val="38000"/>
                    </a:srgbClr>
                  </a:outerShdw>
                </a:effectLst>
                <a:latin typeface="Arial Rounded MT Bold" pitchFamily="34" charset="0"/>
              </a:rPr>
              <a:t>[from “lunar”]</a:t>
            </a:r>
            <a:r>
              <a:rPr lang="en-US" sz="44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 </a:t>
            </a:r>
            <a:endParaRPr lang="en-US" sz="5400" b="1" cap="none" spc="0" dirty="0">
              <a:ln w="11430"/>
              <a:solidFill>
                <a:srgbClr val="C00000"/>
              </a:solidFill>
              <a:effectLst>
                <a:outerShdw blurRad="50800" dist="39000" dir="5460000" algn="tl">
                  <a:srgbClr val="000000">
                    <a:alpha val="38000"/>
                  </a:srgbClr>
                </a:outerShdw>
              </a:effectLst>
              <a:latin typeface="Arial Rounded MT Bold" pitchFamily="34" charset="0"/>
            </a:endParaRPr>
          </a:p>
        </p:txBody>
      </p:sp>
      <p:pic>
        <p:nvPicPr>
          <p:cNvPr id="10" name="Picture 2" descr="C:\Users\Rae\Desktop\img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009" y="2630328"/>
            <a:ext cx="2409170" cy="32210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86799" y="3124200"/>
            <a:ext cx="3231057" cy="35394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2060"/>
                </a:solidFill>
                <a:effectLst>
                  <a:outerShdw blurRad="50800" dist="39000" dir="5460000" algn="tl">
                    <a:srgbClr val="000000">
                      <a:alpha val="38000"/>
                    </a:srgbClr>
                  </a:outerShdw>
                </a:effectLst>
              </a:rPr>
              <a:t>Note:</a:t>
            </a:r>
          </a:p>
          <a:p>
            <a:pPr algn="ctr"/>
            <a:r>
              <a:rPr lang="en-US" sz="3200" b="1" cap="none" spc="0" dirty="0" smtClean="0">
                <a:ln w="11430"/>
                <a:solidFill>
                  <a:srgbClr val="002060"/>
                </a:solidFill>
                <a:effectLst>
                  <a:outerShdw blurRad="50800" dist="39000" dir="5460000" algn="tl">
                    <a:srgbClr val="000000">
                      <a:alpha val="38000"/>
                    </a:srgbClr>
                  </a:outerShdw>
                </a:effectLst>
              </a:rPr>
              <a:t>In Latin, </a:t>
            </a:r>
            <a:r>
              <a:rPr lang="en-US" sz="3200" b="1" i="1" cap="none" spc="0" dirty="0" smtClean="0">
                <a:ln w="11430"/>
                <a:solidFill>
                  <a:srgbClr val="002060"/>
                </a:solidFill>
                <a:effectLst>
                  <a:outerShdw blurRad="50800" dist="39000" dir="5460000" algn="tl">
                    <a:srgbClr val="000000">
                      <a:alpha val="38000"/>
                    </a:srgbClr>
                  </a:outerShdw>
                </a:effectLst>
              </a:rPr>
              <a:t>“</a:t>
            </a:r>
            <a:r>
              <a:rPr lang="en-US" sz="3200" b="1" i="1" cap="none" spc="0" dirty="0" err="1" smtClean="0">
                <a:ln w="11430"/>
                <a:solidFill>
                  <a:srgbClr val="002060"/>
                </a:solidFill>
                <a:effectLst>
                  <a:outerShdw blurRad="50800" dist="39000" dir="5460000" algn="tl">
                    <a:srgbClr val="000000">
                      <a:alpha val="38000"/>
                    </a:srgbClr>
                  </a:outerShdw>
                </a:effectLst>
              </a:rPr>
              <a:t>leuk</a:t>
            </a:r>
            <a:r>
              <a:rPr lang="en-US" sz="3200" b="1" i="1" cap="none" spc="0" dirty="0" smtClean="0">
                <a:ln w="11430"/>
                <a:solidFill>
                  <a:srgbClr val="002060"/>
                </a:solidFill>
                <a:effectLst>
                  <a:outerShdw blurRad="50800" dist="39000" dir="5460000" algn="tl">
                    <a:srgbClr val="000000">
                      <a:alpha val="38000"/>
                    </a:srgbClr>
                  </a:outerShdw>
                </a:effectLst>
              </a:rPr>
              <a:t>”</a:t>
            </a:r>
            <a:r>
              <a:rPr lang="en-US" sz="3200" b="1" cap="none" spc="0" dirty="0" smtClean="0">
                <a:ln w="11430"/>
                <a:solidFill>
                  <a:srgbClr val="002060"/>
                </a:solidFill>
                <a:effectLst>
                  <a:outerShdw blurRad="50800" dist="39000" dir="5460000" algn="tl">
                    <a:srgbClr val="000000">
                      <a:alpha val="38000"/>
                    </a:srgbClr>
                  </a:outerShdw>
                </a:effectLst>
              </a:rPr>
              <a:t> connects both Lucifer </a:t>
            </a:r>
            <a:r>
              <a:rPr lang="en-US" sz="3200" b="1" i="1" cap="none" spc="0" dirty="0" smtClean="0">
                <a:ln w="11430"/>
                <a:solidFill>
                  <a:srgbClr val="002060"/>
                </a:solidFill>
                <a:effectLst>
                  <a:outerShdw blurRad="50800" dist="39000" dir="5460000" algn="tl">
                    <a:srgbClr val="000000">
                      <a:alpha val="38000"/>
                    </a:srgbClr>
                  </a:outerShdw>
                </a:effectLst>
              </a:rPr>
              <a:t>[lux]</a:t>
            </a:r>
            <a:r>
              <a:rPr lang="en-US" sz="3200" b="1" cap="none" spc="0" dirty="0" smtClean="0">
                <a:ln w="11430"/>
                <a:solidFill>
                  <a:srgbClr val="002060"/>
                </a:solidFill>
                <a:effectLst>
                  <a:outerShdw blurRad="50800" dist="39000" dir="5460000" algn="tl">
                    <a:srgbClr val="000000">
                      <a:alpha val="38000"/>
                    </a:srgbClr>
                  </a:outerShdw>
                </a:effectLst>
              </a:rPr>
              <a:t> and</a:t>
            </a:r>
          </a:p>
          <a:p>
            <a:pPr algn="ctr"/>
            <a:r>
              <a:rPr lang="en-US" sz="3200" b="1" dirty="0" smtClean="0">
                <a:ln w="11430"/>
                <a:solidFill>
                  <a:srgbClr val="002060"/>
                </a:solidFill>
                <a:effectLst>
                  <a:outerShdw blurRad="50800" dist="39000" dir="5460000" algn="tl">
                    <a:srgbClr val="000000">
                      <a:alpha val="38000"/>
                    </a:srgbClr>
                  </a:outerShdw>
                </a:effectLst>
              </a:rPr>
              <a:t>Moon </a:t>
            </a:r>
            <a:r>
              <a:rPr lang="en-US" sz="3200" b="1" i="1" dirty="0" smtClean="0">
                <a:ln w="11430"/>
                <a:solidFill>
                  <a:srgbClr val="002060"/>
                </a:solidFill>
                <a:effectLst>
                  <a:outerShdw blurRad="50800" dist="39000" dir="5460000" algn="tl">
                    <a:srgbClr val="000000">
                      <a:alpha val="38000"/>
                    </a:srgbClr>
                  </a:outerShdw>
                </a:effectLst>
              </a:rPr>
              <a:t>[lunar] </a:t>
            </a:r>
            <a:br>
              <a:rPr lang="en-US" sz="3200" b="1" i="1" dirty="0" smtClean="0">
                <a:ln w="11430"/>
                <a:solidFill>
                  <a:srgbClr val="002060"/>
                </a:solidFill>
                <a:effectLst>
                  <a:outerShdw blurRad="50800" dist="39000" dir="5460000" algn="tl">
                    <a:srgbClr val="000000">
                      <a:alpha val="38000"/>
                    </a:srgbClr>
                  </a:outerShdw>
                </a:effectLst>
              </a:rPr>
            </a:br>
            <a:r>
              <a:rPr lang="en-US" sz="3200" b="1" i="1" dirty="0" smtClean="0">
                <a:ln w="11430"/>
                <a:solidFill>
                  <a:srgbClr val="002060"/>
                </a:solidFill>
                <a:effectLst>
                  <a:outerShdw blurRad="50800" dist="39000" dir="5460000" algn="tl">
                    <a:srgbClr val="000000">
                      <a:alpha val="38000"/>
                    </a:srgbClr>
                  </a:outerShdw>
                </a:effectLst>
              </a:rPr>
              <a:t>to the </a:t>
            </a:r>
            <a:br>
              <a:rPr lang="en-US" sz="3200" b="1" i="1" dirty="0" smtClean="0">
                <a:ln w="11430"/>
                <a:solidFill>
                  <a:srgbClr val="002060"/>
                </a:solidFill>
                <a:effectLst>
                  <a:outerShdw blurRad="50800" dist="39000" dir="5460000" algn="tl">
                    <a:srgbClr val="000000">
                      <a:alpha val="38000"/>
                    </a:srgbClr>
                  </a:outerShdw>
                </a:effectLst>
              </a:rPr>
            </a:br>
            <a:r>
              <a:rPr lang="en-US" sz="3200" b="1" i="1" dirty="0" smtClean="0">
                <a:ln w="11430"/>
                <a:solidFill>
                  <a:srgbClr val="002060"/>
                </a:solidFill>
                <a:effectLst>
                  <a:outerShdw blurRad="50800" dist="39000" dir="5460000" algn="tl">
                    <a:srgbClr val="000000">
                      <a:alpha val="38000"/>
                    </a:srgbClr>
                  </a:outerShdw>
                </a:effectLst>
              </a:rPr>
              <a:t>Synodic Month!</a:t>
            </a:r>
            <a:endParaRPr lang="en-US" sz="4000" b="1" cap="none" spc="0"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5219686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8000"/>
                                        <p:tgtEl>
                                          <p:spTgt spid="2"/>
                                        </p:tgtEl>
                                      </p:cBhvr>
                                    </p:animEffect>
                                    <p:set>
                                      <p:cBhvr>
                                        <p:cTn id="7" dur="1" fill="hold">
                                          <p:stCondLst>
                                            <p:cond delay="7999"/>
                                          </p:stCondLst>
                                        </p:cTn>
                                        <p:tgtEl>
                                          <p:spTgt spid="2"/>
                                        </p:tgtEl>
                                        <p:attrNameLst>
                                          <p:attrName>style.visibility</p:attrName>
                                        </p:attrNameLst>
                                      </p:cBhvr>
                                      <p:to>
                                        <p:strVal val="hidden"/>
                                      </p:to>
                                    </p:set>
                                  </p:childTnLst>
                                </p:cTn>
                              </p:par>
                              <p:par>
                                <p:cTn id="8" presetID="21" presetClass="entr" presetSubtype="1" fill="hold" grpId="0" nodeType="withEffect">
                                  <p:stCondLst>
                                    <p:cond delay="125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3250"/>
                                        <p:tgtEl>
                                          <p:spTgt spid="13"/>
                                        </p:tgtEl>
                                      </p:cBhvr>
                                    </p:animEffect>
                                  </p:childTnLst>
                                </p:cTn>
                              </p:par>
                            </p:childTnLst>
                          </p:cTn>
                        </p:par>
                        <p:par>
                          <p:cTn id="11" fill="hold">
                            <p:stCondLst>
                              <p:cond delay="8000"/>
                            </p:stCondLst>
                            <p:childTnLst>
                              <p:par>
                                <p:cTn id="12" presetID="21"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3250"/>
                                        <p:tgtEl>
                                          <p:spTgt spid="3"/>
                                        </p:tgtEl>
                                      </p:cBhvr>
                                    </p:animEffect>
                                  </p:childTnLst>
                                </p:cTn>
                              </p:par>
                            </p:childTnLst>
                          </p:cTn>
                        </p:par>
                        <p:par>
                          <p:cTn id="15" fill="hold">
                            <p:stCondLst>
                              <p:cond delay="11250"/>
                            </p:stCondLst>
                            <p:childTnLst>
                              <p:par>
                                <p:cTn id="16" presetID="8" presetClass="entr" presetSubtype="32"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out)">
                                      <p:cBhvr>
                                        <p:cTn id="18" dur="2000"/>
                                        <p:tgtEl>
                                          <p:spTgt spid="12"/>
                                        </p:tgtEl>
                                      </p:cBhvr>
                                    </p:animEffect>
                                  </p:childTnLst>
                                </p:cTn>
                              </p:par>
                            </p:childTnLst>
                          </p:cTn>
                        </p:par>
                        <p:par>
                          <p:cTn id="19" fill="hold">
                            <p:stCondLst>
                              <p:cond delay="13250"/>
                            </p:stCondLst>
                            <p:childTnLst>
                              <p:par>
                                <p:cTn id="20" presetID="21"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3250"/>
                                        <p:tgtEl>
                                          <p:spTgt spid="14"/>
                                        </p:tgtEl>
                                      </p:cBhvr>
                                    </p:animEffect>
                                  </p:childTnLst>
                                </p:cTn>
                              </p:par>
                            </p:childTnLst>
                          </p:cTn>
                        </p:par>
                        <p:par>
                          <p:cTn id="23" fill="hold">
                            <p:stCondLst>
                              <p:cond delay="16500"/>
                            </p:stCondLst>
                            <p:childTnLst>
                              <p:par>
                                <p:cTn id="24" presetID="21" presetClass="entr" presetSubtype="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3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2"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44</a:t>
            </a:fld>
            <a:endParaRPr lang="en-US" dirty="0">
              <a:solidFill>
                <a:schemeClr val="tx2"/>
              </a:solidFill>
            </a:endParaRPr>
          </a:p>
        </p:txBody>
      </p:sp>
      <p:sp>
        <p:nvSpPr>
          <p:cNvPr id="5" name="Content Placeholder 2"/>
          <p:cNvSpPr>
            <a:spLocks noGrp="1"/>
          </p:cNvSpPr>
          <p:nvPr>
            <p:ph sz="quarter" idx="1"/>
          </p:nvPr>
        </p:nvSpPr>
        <p:spPr>
          <a:xfrm>
            <a:off x="2438400" y="2514601"/>
            <a:ext cx="3657600" cy="3830636"/>
          </a:xfrm>
        </p:spPr>
        <p:txBody>
          <a:bodyPr>
            <a:normAutofit fontScale="92500" lnSpcReduction="10000"/>
            <a:scene3d>
              <a:camera prst="orthographicFront"/>
              <a:lightRig rig="threePt" dir="t"/>
            </a:scene3d>
            <a:sp3d extrusionH="57150">
              <a:bevelT w="38100" h="38100" prst="angle"/>
            </a:sp3d>
          </a:bodyPr>
          <a:lstStyle/>
          <a:p>
            <a:pPr marL="0" indent="0" algn="ctr">
              <a:lnSpc>
                <a:spcPct val="150000"/>
              </a:lnSpc>
              <a:buNone/>
            </a:pPr>
            <a:r>
              <a:rPr lang="en-US" sz="2400" b="1" i="1" dirty="0" err="1" smtClean="0">
                <a:solidFill>
                  <a:srgbClr val="C00000"/>
                </a:solidFill>
              </a:rPr>
              <a:t>Leuk</a:t>
            </a:r>
            <a:r>
              <a:rPr lang="en-US" sz="2400" b="1" dirty="0" smtClean="0"/>
              <a:t> –</a:t>
            </a:r>
            <a:r>
              <a:rPr lang="en-US" sz="1400" b="1" dirty="0" smtClean="0"/>
              <a:t> </a:t>
            </a:r>
            <a:r>
              <a:rPr lang="en-US" sz="2000" dirty="0" smtClean="0"/>
              <a:t>(comes from the words lunar &amp; lunation) meaning </a:t>
            </a:r>
            <a:r>
              <a:rPr lang="en-US" sz="2400" b="1" dirty="0" smtClean="0">
                <a:solidFill>
                  <a:srgbClr val="C00000"/>
                </a:solidFill>
              </a:rPr>
              <a:t>“light” </a:t>
            </a:r>
            <a:r>
              <a:rPr lang="en-US" sz="2400" dirty="0" smtClean="0"/>
              <a:t>or </a:t>
            </a:r>
            <a:r>
              <a:rPr lang="en-US" sz="2400" b="1" dirty="0" smtClean="0">
                <a:solidFill>
                  <a:srgbClr val="C00000"/>
                </a:solidFill>
              </a:rPr>
              <a:t>“brightness.” </a:t>
            </a:r>
          </a:p>
          <a:p>
            <a:pPr marL="0" indent="0" algn="ctr">
              <a:lnSpc>
                <a:spcPct val="150000"/>
              </a:lnSpc>
              <a:buNone/>
            </a:pPr>
            <a:r>
              <a:rPr lang="en-US" sz="2400" dirty="0" smtClean="0"/>
              <a:t>In  </a:t>
            </a:r>
            <a:r>
              <a:rPr lang="en-US" sz="2400" b="1" dirty="0" smtClean="0">
                <a:solidFill>
                  <a:srgbClr val="C00000"/>
                </a:solidFill>
              </a:rPr>
              <a:t>Latin</a:t>
            </a:r>
            <a:r>
              <a:rPr lang="en-US" sz="2400" dirty="0" smtClean="0"/>
              <a:t> the word </a:t>
            </a:r>
            <a:br>
              <a:rPr lang="en-US" sz="2400" dirty="0" smtClean="0"/>
            </a:br>
            <a:r>
              <a:rPr lang="en-US" sz="2400" i="1" dirty="0" smtClean="0"/>
              <a:t>“</a:t>
            </a:r>
            <a:r>
              <a:rPr lang="en-US" sz="2400" i="1" dirty="0" err="1" smtClean="0"/>
              <a:t>leuk</a:t>
            </a:r>
            <a:r>
              <a:rPr lang="en-US" sz="2400" i="1" dirty="0" smtClean="0"/>
              <a:t>” </a:t>
            </a:r>
            <a:r>
              <a:rPr lang="en-US" sz="2400" dirty="0" smtClean="0"/>
              <a:t>is </a:t>
            </a:r>
            <a:r>
              <a:rPr lang="en-US" sz="2400" i="1" dirty="0" smtClean="0"/>
              <a:t>lux,</a:t>
            </a:r>
            <a:r>
              <a:rPr lang="en-US" sz="2400" dirty="0" smtClean="0"/>
              <a:t> </a:t>
            </a:r>
            <a:br>
              <a:rPr lang="en-US" sz="2400" dirty="0" smtClean="0"/>
            </a:br>
            <a:r>
              <a:rPr lang="en-US" sz="2400" dirty="0" smtClean="0"/>
              <a:t>meaning:  </a:t>
            </a:r>
            <a:r>
              <a:rPr lang="en-US" sz="3000" b="1" dirty="0" smtClean="0">
                <a:solidFill>
                  <a:srgbClr val="C00000"/>
                </a:solidFill>
              </a:rPr>
              <a:t>Lucifer</a:t>
            </a:r>
            <a:r>
              <a:rPr lang="en-US" sz="3000" dirty="0" smtClean="0">
                <a:solidFill>
                  <a:srgbClr val="C00000"/>
                </a:solidFill>
              </a:rPr>
              <a:t>!</a:t>
            </a:r>
            <a:r>
              <a:rPr lang="en-US" sz="3500" dirty="0" smtClean="0"/>
              <a:t> </a:t>
            </a:r>
            <a:endParaRPr lang="en-US" sz="3500" dirty="0"/>
          </a:p>
        </p:txBody>
      </p:sp>
      <p:sp>
        <p:nvSpPr>
          <p:cNvPr id="8" name="Rectangle 7"/>
          <p:cNvSpPr/>
          <p:nvPr/>
        </p:nvSpPr>
        <p:spPr>
          <a:xfrm>
            <a:off x="0" y="295251"/>
            <a:ext cx="12192000"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Understanding </a:t>
            </a:r>
            <a:r>
              <a:rPr lang="en-US" sz="4000" b="1" i="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a:t>
            </a:r>
            <a:r>
              <a:rPr lang="en-US" sz="4000" b="1" i="1" cap="none" spc="0" dirty="0" err="1" smtClean="0">
                <a:ln w="11430"/>
                <a:solidFill>
                  <a:srgbClr val="C00000"/>
                </a:solidFill>
                <a:effectLst>
                  <a:outerShdw blurRad="50800" dist="39000" dir="5460000" algn="tl">
                    <a:srgbClr val="000000">
                      <a:alpha val="38000"/>
                    </a:srgbClr>
                  </a:outerShdw>
                </a:effectLst>
                <a:latin typeface="Arial Rounded MT Bold" pitchFamily="34" charset="0"/>
              </a:rPr>
              <a:t>Leuk’s</a:t>
            </a:r>
            <a:r>
              <a:rPr lang="en-US" sz="4000" b="1" i="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 </a:t>
            </a:r>
            <a:r>
              <a:rPr lang="en-US" sz="40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 Connection to Lucifer </a:t>
            </a:r>
            <a:endParaRPr lang="en-US" sz="4000" b="1" i="1" cap="none" spc="0" dirty="0">
              <a:ln w="11430"/>
              <a:solidFill>
                <a:srgbClr val="C00000"/>
              </a:solidFill>
              <a:effectLst>
                <a:outerShdw blurRad="50800" dist="39000" dir="5460000" algn="tl">
                  <a:srgbClr val="000000">
                    <a:alpha val="38000"/>
                  </a:srgbClr>
                </a:outerShdw>
              </a:effectLst>
              <a:latin typeface="Arial Rounded MT Bold" pitchFamily="34" charset="0"/>
            </a:endParaRPr>
          </a:p>
        </p:txBody>
      </p:sp>
      <p:pic>
        <p:nvPicPr>
          <p:cNvPr id="9" name="Picture 2" descr="C:\Users\Rae\Desktop\lucifer lig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019800" y="2494657"/>
            <a:ext cx="2590800" cy="3982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C:\Users\Rae\Desktop\img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646363"/>
            <a:ext cx="2409170" cy="32210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quarter" idx="1"/>
          </p:nvPr>
        </p:nvSpPr>
        <p:spPr>
          <a:xfrm>
            <a:off x="76200" y="1752600"/>
            <a:ext cx="11277600" cy="665162"/>
          </a:xfrm>
        </p:spPr>
        <p:txBody>
          <a:bodyPr>
            <a:normAutofit/>
            <a:scene3d>
              <a:camera prst="orthographicFront"/>
              <a:lightRig rig="threePt" dir="t"/>
            </a:scene3d>
            <a:sp3d extrusionH="57150">
              <a:bevelT w="38100" h="38100" prst="angle"/>
            </a:sp3d>
          </a:bodyPr>
          <a:lstStyle/>
          <a:p>
            <a:pPr marL="0" indent="0" algn="ctr">
              <a:buNone/>
            </a:pPr>
            <a:r>
              <a:rPr lang="en-US" sz="2400" dirty="0"/>
              <a:t>From:  </a:t>
            </a:r>
            <a:r>
              <a:rPr lang="en-US" sz="2400" i="1" dirty="0"/>
              <a:t>The Heritage Illustrated Dictionary of the English </a:t>
            </a:r>
            <a:r>
              <a:rPr lang="en-US" sz="2400" i="1" dirty="0" smtClean="0"/>
              <a:t>Language.</a:t>
            </a:r>
          </a:p>
          <a:p>
            <a:pPr marL="0" indent="0">
              <a:buNone/>
            </a:pPr>
            <a:endParaRPr lang="en-US" sz="2400" b="1" dirty="0" smtClean="0">
              <a:solidFill>
                <a:srgbClr val="FF0000"/>
              </a:solidFill>
            </a:endParaRPr>
          </a:p>
        </p:txBody>
      </p:sp>
      <p:sp>
        <p:nvSpPr>
          <p:cNvPr id="12" name="Rectangle 11"/>
          <p:cNvSpPr/>
          <p:nvPr/>
        </p:nvSpPr>
        <p:spPr>
          <a:xfrm>
            <a:off x="8839200" y="2646363"/>
            <a:ext cx="2971801" cy="35394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C00000"/>
                </a:solidFill>
                <a:effectLst>
                  <a:outerShdw blurRad="50800" dist="39000" dir="5460000" algn="tl">
                    <a:srgbClr val="000000">
                      <a:alpha val="38000"/>
                    </a:srgbClr>
                  </a:outerShdw>
                </a:effectLst>
              </a:rPr>
              <a:t>Lucifer</a:t>
            </a:r>
            <a:r>
              <a:rPr lang="en-US" sz="3200" b="1" cap="none" spc="0" dirty="0" smtClean="0">
                <a:ln w="11430"/>
                <a:solidFill>
                  <a:srgbClr val="002060"/>
                </a:solidFill>
                <a:effectLst>
                  <a:outerShdw blurRad="50800" dist="39000" dir="5460000" algn="tl">
                    <a:srgbClr val="000000">
                      <a:alpha val="38000"/>
                    </a:srgbClr>
                  </a:outerShdw>
                </a:effectLst>
              </a:rPr>
              <a:t> and the</a:t>
            </a:r>
          </a:p>
          <a:p>
            <a:pPr algn="ctr"/>
            <a:r>
              <a:rPr lang="en-US" sz="3200" b="1" dirty="0" smtClean="0">
                <a:ln w="11430"/>
                <a:solidFill>
                  <a:srgbClr val="C00000"/>
                </a:solidFill>
                <a:effectLst>
                  <a:outerShdw blurRad="50800" dist="39000" dir="5460000" algn="tl">
                    <a:srgbClr val="000000">
                      <a:alpha val="38000"/>
                    </a:srgbClr>
                  </a:outerShdw>
                </a:effectLst>
              </a:rPr>
              <a:t>Moon</a:t>
            </a:r>
            <a:r>
              <a:rPr lang="en-US" sz="3200" b="1" dirty="0" smtClean="0">
                <a:ln w="11430"/>
                <a:solidFill>
                  <a:srgbClr val="002060"/>
                </a:solidFill>
                <a:effectLst>
                  <a:outerShdw blurRad="50800" dist="39000" dir="5460000" algn="tl">
                    <a:srgbClr val="000000">
                      <a:alpha val="38000"/>
                    </a:srgbClr>
                  </a:outerShdw>
                </a:effectLst>
              </a:rPr>
              <a:t> connect through the words: </a:t>
            </a:r>
          </a:p>
          <a:p>
            <a:pPr algn="ctr"/>
            <a:r>
              <a:rPr lang="en-US" sz="3200" b="1" dirty="0" smtClean="0">
                <a:ln w="11430"/>
                <a:solidFill>
                  <a:srgbClr val="002060"/>
                </a:solidFill>
                <a:effectLst>
                  <a:outerShdw blurRad="50800" dist="39000" dir="5460000" algn="tl">
                    <a:srgbClr val="000000">
                      <a:alpha val="38000"/>
                    </a:srgbClr>
                  </a:outerShdw>
                </a:effectLst>
              </a:rPr>
              <a:t>Light</a:t>
            </a:r>
          </a:p>
          <a:p>
            <a:pPr algn="ctr"/>
            <a:r>
              <a:rPr lang="en-US" sz="3200" b="1" dirty="0" smtClean="0">
                <a:ln w="11430"/>
                <a:solidFill>
                  <a:srgbClr val="002060"/>
                </a:solidFill>
                <a:effectLst>
                  <a:outerShdw blurRad="50800" dist="39000" dir="5460000" algn="tl">
                    <a:srgbClr val="000000">
                      <a:alpha val="38000"/>
                    </a:srgbClr>
                  </a:outerShdw>
                </a:effectLst>
              </a:rPr>
              <a:t>Whiteness &amp;</a:t>
            </a:r>
          </a:p>
          <a:p>
            <a:pPr algn="ctr"/>
            <a:r>
              <a:rPr lang="en-US" sz="3200" b="1" dirty="0" smtClean="0">
                <a:ln w="11430"/>
                <a:solidFill>
                  <a:srgbClr val="002060"/>
                </a:solidFill>
                <a:effectLst>
                  <a:outerShdw blurRad="50800" dist="39000" dir="5460000" algn="tl">
                    <a:srgbClr val="000000">
                      <a:alpha val="38000"/>
                    </a:srgbClr>
                  </a:outerShdw>
                </a:effectLst>
              </a:rPr>
              <a:t>Brightness!</a:t>
            </a:r>
            <a:endParaRPr lang="en-US" sz="4000" b="1" cap="none" spc="0"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27025481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45</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04800"/>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124200" y="337144"/>
            <a:ext cx="88392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Lucifer’s Loss of Perfection  </a:t>
            </a:r>
            <a:endParaRPr lang="en-US" sz="4800" b="1" i="1" cap="none" spc="0" dirty="0">
              <a:ln w="11430"/>
              <a:solidFill>
                <a:srgbClr val="C00000"/>
              </a:solidFill>
              <a:effectLst>
                <a:outerShdw blurRad="50800" dist="39000" dir="5460000" algn="tl">
                  <a:srgbClr val="000000">
                    <a:alpha val="38000"/>
                  </a:srgbClr>
                </a:outerShdw>
              </a:effectLst>
              <a:latin typeface="Arial Rounded MT Bold" pitchFamily="34" charset="0"/>
            </a:endParaRPr>
          </a:p>
        </p:txBody>
      </p:sp>
      <p:pic>
        <p:nvPicPr>
          <p:cNvPr id="8" name="Picture 4" descr="C:\Users\Rae\Desktop\lucifer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007" y="2057400"/>
            <a:ext cx="2693393" cy="3733800"/>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a:contourClr>
              <a:srgbClr val="969696"/>
            </a:contourClr>
          </a:sp3d>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quarter" idx="1"/>
          </p:nvPr>
        </p:nvSpPr>
        <p:spPr>
          <a:xfrm>
            <a:off x="3810000" y="1447800"/>
            <a:ext cx="8077200" cy="4267200"/>
          </a:xfrm>
        </p:spPr>
        <p:txBody>
          <a:bodyPr>
            <a:normAutofit fontScale="77500" lnSpcReduction="20000"/>
            <a:scene3d>
              <a:camera prst="orthographicFront"/>
              <a:lightRig rig="threePt" dir="t"/>
            </a:scene3d>
            <a:sp3d extrusionH="57150">
              <a:bevelT w="38100" h="38100" prst="angle"/>
            </a:sp3d>
          </a:bodyPr>
          <a:lstStyle/>
          <a:p>
            <a:pPr marL="0" indent="0" algn="ctr">
              <a:lnSpc>
                <a:spcPct val="160000"/>
              </a:lnSpc>
              <a:buNone/>
            </a:pPr>
            <a:r>
              <a:rPr lang="en-US" sz="4000" dirty="0" smtClean="0">
                <a:solidFill>
                  <a:srgbClr val="C00000"/>
                </a:solidFill>
              </a:rPr>
              <a:t>Lucifer</a:t>
            </a:r>
            <a:r>
              <a:rPr lang="en-US" sz="4000" dirty="0" smtClean="0"/>
              <a:t> rebelled!  Refusing to repent, </a:t>
            </a:r>
            <a:br>
              <a:rPr lang="en-US" sz="4000" dirty="0" smtClean="0"/>
            </a:br>
            <a:r>
              <a:rPr lang="en-US" sz="4000" dirty="0" smtClean="0"/>
              <a:t>he was cast out of heaven and became </a:t>
            </a:r>
            <a:br>
              <a:rPr lang="en-US" sz="4000" dirty="0" smtClean="0"/>
            </a:br>
            <a:r>
              <a:rPr lang="en-US" sz="4000" dirty="0" smtClean="0"/>
              <a:t>the ruler of darkness of this world </a:t>
            </a:r>
            <a:br>
              <a:rPr lang="en-US" sz="4000" dirty="0" smtClean="0"/>
            </a:br>
            <a:r>
              <a:rPr lang="en-US" sz="4000" u="sng" dirty="0" smtClean="0"/>
              <a:t>and</a:t>
            </a:r>
            <a:r>
              <a:rPr lang="en-US" sz="4000" dirty="0" smtClean="0"/>
              <a:t> the dark prince of the air.</a:t>
            </a:r>
          </a:p>
          <a:p>
            <a:pPr marL="0" indent="0" algn="ctr">
              <a:lnSpc>
                <a:spcPct val="160000"/>
              </a:lnSpc>
              <a:buNone/>
            </a:pPr>
            <a:r>
              <a:rPr lang="en-US" sz="4000" dirty="0" smtClean="0"/>
              <a:t>His new serpent names:</a:t>
            </a:r>
            <a:br>
              <a:rPr lang="en-US" sz="4000" dirty="0" smtClean="0"/>
            </a:br>
            <a:r>
              <a:rPr lang="en-US" sz="4000" dirty="0" smtClean="0"/>
              <a:t>Satan &amp; Devil.</a:t>
            </a:r>
            <a:endParaRPr lang="en-US" dirty="0"/>
          </a:p>
        </p:txBody>
      </p:sp>
      <p:sp>
        <p:nvSpPr>
          <p:cNvPr id="7" name="Content Placeholder 2"/>
          <p:cNvSpPr>
            <a:spLocks noGrp="1"/>
          </p:cNvSpPr>
          <p:nvPr>
            <p:ph sz="quarter" idx="1"/>
          </p:nvPr>
        </p:nvSpPr>
        <p:spPr>
          <a:xfrm>
            <a:off x="3032760" y="5593080"/>
            <a:ext cx="9006840" cy="1295400"/>
          </a:xfrm>
        </p:spPr>
        <p:txBody>
          <a:bodyPr>
            <a:normAutofit fontScale="92500" lnSpcReduction="20000"/>
            <a:scene3d>
              <a:camera prst="orthographicFront"/>
              <a:lightRig rig="threePt" dir="t"/>
            </a:scene3d>
            <a:sp3d extrusionH="57150">
              <a:bevelT w="38100" h="38100" prst="angle"/>
            </a:sp3d>
          </a:bodyPr>
          <a:lstStyle/>
          <a:p>
            <a:pPr marL="0" indent="0" algn="ctr">
              <a:lnSpc>
                <a:spcPct val="160000"/>
              </a:lnSpc>
              <a:buNone/>
            </a:pPr>
            <a:r>
              <a:rPr lang="en-US" dirty="0" smtClean="0">
                <a:solidFill>
                  <a:srgbClr val="8E002F"/>
                </a:solidFill>
              </a:rPr>
              <a:t>He will never again be an angel of light </a:t>
            </a:r>
            <a:br>
              <a:rPr lang="en-US" dirty="0" smtClean="0">
                <a:solidFill>
                  <a:srgbClr val="8E002F"/>
                </a:solidFill>
              </a:rPr>
            </a:br>
            <a:r>
              <a:rPr lang="en-US" dirty="0" smtClean="0">
                <a:solidFill>
                  <a:srgbClr val="8E002F"/>
                </a:solidFill>
              </a:rPr>
              <a:t>even though he can make it appear that way </a:t>
            </a:r>
            <a:r>
              <a:rPr lang="en-US" sz="2000" dirty="0" smtClean="0">
                <a:solidFill>
                  <a:srgbClr val="8E002F"/>
                </a:solidFill>
              </a:rPr>
              <a:t>(2 </a:t>
            </a:r>
            <a:r>
              <a:rPr lang="en-US" sz="2000" dirty="0" err="1" smtClean="0">
                <a:solidFill>
                  <a:srgbClr val="8E002F"/>
                </a:solidFill>
              </a:rPr>
              <a:t>Cor</a:t>
            </a:r>
            <a:r>
              <a:rPr lang="en-US" sz="2000" dirty="0" smtClean="0">
                <a:solidFill>
                  <a:srgbClr val="8E002F"/>
                </a:solidFill>
              </a:rPr>
              <a:t> 11:14). </a:t>
            </a:r>
            <a:endParaRPr lang="en-US" dirty="0">
              <a:solidFill>
                <a:srgbClr val="8E002F"/>
              </a:solidFill>
            </a:endParaRPr>
          </a:p>
        </p:txBody>
      </p:sp>
    </p:spTree>
    <p:extLst>
      <p:ext uri="{BB962C8B-B14F-4D97-AF65-F5344CB8AC3E}">
        <p14:creationId xmlns:p14="http://schemas.microsoft.com/office/powerpoint/2010/main" val="11638685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anim calcmode="lin" valueType="num">
                                      <p:cBhvr>
                                        <p:cTn id="8" dur="1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pPr/>
              <a:t>46</a:t>
            </a:fld>
            <a:endParaRPr lang="en-US"/>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763000" y="1711027"/>
            <a:ext cx="2717515" cy="263237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308520"/>
            <a:ext cx="11792164" cy="73866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200" b="1" i="1" dirty="0" smtClean="0">
                <a:ln w="11430"/>
                <a:solidFill>
                  <a:srgbClr val="C00000"/>
                </a:solidFill>
                <a:effectLst>
                  <a:outerShdw blurRad="38100" dist="38100" dir="2700000" algn="tl">
                    <a:srgbClr val="000000">
                      <a:alpha val="43137"/>
                    </a:srgbClr>
                  </a:outerShdw>
                </a:effectLst>
                <a:latin typeface="Arial Rounded MT Bold" pitchFamily="34" charset="0"/>
              </a:rPr>
              <a:t>“</a:t>
            </a:r>
            <a:r>
              <a:rPr lang="en-US" sz="4200" b="1" i="1" dirty="0" err="1" smtClean="0">
                <a:ln w="11430"/>
                <a:solidFill>
                  <a:srgbClr val="C00000"/>
                </a:solidFill>
                <a:effectLst>
                  <a:outerShdw blurRad="38100" dist="38100" dir="2700000" algn="tl">
                    <a:srgbClr val="000000">
                      <a:alpha val="43137"/>
                    </a:srgbClr>
                  </a:outerShdw>
                </a:effectLst>
                <a:latin typeface="Arial Rounded MT Bold" pitchFamily="34" charset="0"/>
              </a:rPr>
              <a:t>Leuk</a:t>
            </a:r>
            <a:r>
              <a:rPr lang="en-US" sz="4200" b="1" i="1" dirty="0" smtClean="0">
                <a:ln w="11430"/>
                <a:solidFill>
                  <a:srgbClr val="C00000"/>
                </a:solidFill>
                <a:effectLst>
                  <a:outerShdw blurRad="38100" dist="38100" dir="2700000" algn="tl">
                    <a:srgbClr val="000000">
                      <a:alpha val="43137"/>
                    </a:srgbClr>
                  </a:outerShdw>
                </a:effectLst>
                <a:latin typeface="Arial Rounded MT Bold" pitchFamily="34" charset="0"/>
              </a:rPr>
              <a:t>”  </a:t>
            </a:r>
            <a:r>
              <a:rPr lang="en-US" sz="4200" b="1" dirty="0" smtClean="0">
                <a:ln w="11430"/>
                <a:solidFill>
                  <a:srgbClr val="C00000"/>
                </a:solidFill>
                <a:effectLst>
                  <a:outerShdw blurRad="50800" dist="39000" dir="5460000" algn="tl">
                    <a:srgbClr val="000000">
                      <a:alpha val="38000"/>
                    </a:srgbClr>
                  </a:outerShdw>
                </a:effectLst>
                <a:latin typeface="Arial Rounded MT Bold" pitchFamily="34" charset="0"/>
              </a:rPr>
              <a:t>Comparisons of Lucifer to the M</a:t>
            </a:r>
            <a:r>
              <a:rPr lang="en-US" sz="42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oon           </a:t>
            </a:r>
            <a:endParaRPr lang="en-US" sz="4200" b="1" i="1" cap="none" spc="0" dirty="0">
              <a:ln w="11430"/>
              <a:solidFill>
                <a:srgbClr val="C00000"/>
              </a:solidFill>
              <a:effectLst>
                <a:outerShdw blurRad="50800" dist="39000" dir="5460000" algn="tl">
                  <a:srgbClr val="000000">
                    <a:alpha val="38000"/>
                  </a:srgbClr>
                </a:outerShdw>
              </a:effectLst>
              <a:latin typeface="Arial Rounded MT Bold" pitchFamily="34" charset="0"/>
            </a:endParaRPr>
          </a:p>
        </p:txBody>
      </p:sp>
      <p:sp>
        <p:nvSpPr>
          <p:cNvPr id="8" name="Content Placeholder 2"/>
          <p:cNvSpPr>
            <a:spLocks noGrp="1"/>
          </p:cNvSpPr>
          <p:nvPr>
            <p:ph sz="quarter" idx="1"/>
          </p:nvPr>
        </p:nvSpPr>
        <p:spPr>
          <a:xfrm>
            <a:off x="457200" y="5410200"/>
            <a:ext cx="3733800" cy="1371600"/>
          </a:xfrm>
        </p:spPr>
        <p:txBody>
          <a:bodyPr>
            <a:noAutofit/>
            <a:scene3d>
              <a:camera prst="orthographicFront"/>
              <a:lightRig rig="threePt" dir="t"/>
            </a:scene3d>
            <a:sp3d extrusionH="57150">
              <a:bevelT w="38100" h="38100" prst="angle"/>
            </a:sp3d>
          </a:bodyPr>
          <a:lstStyle/>
          <a:p>
            <a:pPr marL="0" indent="0" algn="ctr">
              <a:buNone/>
            </a:pPr>
            <a:r>
              <a:rPr lang="en-US" sz="2400" b="1" dirty="0" smtClean="0">
                <a:solidFill>
                  <a:srgbClr val="C00000"/>
                </a:solidFill>
              </a:rPr>
              <a:t>Lucifer</a:t>
            </a:r>
            <a:r>
              <a:rPr lang="en-US" sz="2400" dirty="0" smtClean="0"/>
              <a:t> had no “light.” </a:t>
            </a:r>
          </a:p>
          <a:p>
            <a:pPr marL="0" indent="0" algn="ctr">
              <a:buNone/>
            </a:pPr>
            <a:r>
              <a:rPr lang="en-US" sz="2400" dirty="0" smtClean="0"/>
              <a:t>His light came from </a:t>
            </a:r>
            <a:br>
              <a:rPr lang="en-US" sz="2400" dirty="0" smtClean="0"/>
            </a:br>
            <a:r>
              <a:rPr lang="en-US" sz="2400" dirty="0" smtClean="0"/>
              <a:t>“the </a:t>
            </a:r>
            <a:r>
              <a:rPr lang="en-US" sz="2400" b="1" dirty="0" smtClean="0">
                <a:solidFill>
                  <a:srgbClr val="0000FF"/>
                </a:solidFill>
              </a:rPr>
              <a:t>S-</a:t>
            </a:r>
            <a:r>
              <a:rPr lang="en-US" sz="2400" b="1" u="sng" dirty="0" smtClean="0">
                <a:solidFill>
                  <a:srgbClr val="0000FF"/>
                </a:solidFill>
              </a:rPr>
              <a:t>o</a:t>
            </a:r>
            <a:r>
              <a:rPr lang="en-US" sz="2400" b="1" dirty="0" smtClean="0">
                <a:solidFill>
                  <a:srgbClr val="0000FF"/>
                </a:solidFill>
              </a:rPr>
              <a:t>-n.</a:t>
            </a:r>
            <a:r>
              <a:rPr lang="en-US" sz="2400" dirty="0" smtClean="0"/>
              <a:t>”</a:t>
            </a:r>
            <a:endParaRPr lang="en-US" sz="2400" dirty="0"/>
          </a:p>
        </p:txBody>
      </p:sp>
      <p:pic>
        <p:nvPicPr>
          <p:cNvPr id="9" name="Picture 2" descr="C:\Users\Rae\Desktop\lucifer lig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024" y="1694415"/>
            <a:ext cx="2524401" cy="3603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C:\Users\Rae\Desktop\moonl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1981200"/>
            <a:ext cx="2247900" cy="2247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quarter" idx="1"/>
          </p:nvPr>
        </p:nvSpPr>
        <p:spPr>
          <a:xfrm>
            <a:off x="4343400" y="4419600"/>
            <a:ext cx="4114800" cy="1600200"/>
          </a:xfrm>
        </p:spPr>
        <p:txBody>
          <a:bodyPr>
            <a:normAutofit fontScale="92500" lnSpcReduction="10000"/>
            <a:scene3d>
              <a:camera prst="orthographicFront"/>
              <a:lightRig rig="threePt" dir="t"/>
            </a:scene3d>
            <a:sp3d extrusionH="57150">
              <a:bevelT w="38100" h="38100" prst="angle"/>
            </a:sp3d>
          </a:bodyPr>
          <a:lstStyle/>
          <a:p>
            <a:pPr marL="0" indent="0" algn="ctr">
              <a:buNone/>
            </a:pPr>
            <a:r>
              <a:rPr lang="en-US" sz="2400" b="1" dirty="0" smtClean="0">
                <a:solidFill>
                  <a:srgbClr val="C00000"/>
                </a:solidFill>
              </a:rPr>
              <a:t>The MOON</a:t>
            </a:r>
            <a:r>
              <a:rPr lang="en-US" sz="2400" b="1" dirty="0" smtClean="0"/>
              <a:t> </a:t>
            </a:r>
            <a:r>
              <a:rPr lang="en-US" sz="2400" dirty="0" smtClean="0"/>
              <a:t>has no “light.”</a:t>
            </a:r>
          </a:p>
          <a:p>
            <a:pPr marL="0" indent="0" algn="ctr">
              <a:buNone/>
            </a:pPr>
            <a:r>
              <a:rPr lang="en-US" sz="2400" dirty="0" smtClean="0"/>
              <a:t>(Isa 13:10) </a:t>
            </a:r>
          </a:p>
          <a:p>
            <a:pPr marL="0" indent="0" algn="ctr">
              <a:lnSpc>
                <a:spcPct val="110000"/>
              </a:lnSpc>
              <a:buNone/>
            </a:pPr>
            <a:r>
              <a:rPr lang="en-US" sz="2400" dirty="0" smtClean="0"/>
              <a:t>The moon’s light is a reflection from the </a:t>
            </a:r>
            <a:r>
              <a:rPr lang="en-US" sz="2400" b="1" dirty="0" smtClean="0">
                <a:solidFill>
                  <a:srgbClr val="FF0000"/>
                </a:solidFill>
              </a:rPr>
              <a:t>s-</a:t>
            </a:r>
            <a:r>
              <a:rPr lang="en-US" sz="2400" b="1" u="sng" dirty="0" smtClean="0"/>
              <a:t>u</a:t>
            </a:r>
            <a:r>
              <a:rPr lang="en-US" sz="2400" b="1" dirty="0" smtClean="0">
                <a:solidFill>
                  <a:srgbClr val="FF0000"/>
                </a:solidFill>
              </a:rPr>
              <a:t>-n</a:t>
            </a:r>
            <a:r>
              <a:rPr lang="en-US" sz="2400" dirty="0" smtClean="0">
                <a:solidFill>
                  <a:srgbClr val="FF0000"/>
                </a:solidFill>
              </a:rPr>
              <a:t>.</a:t>
            </a:r>
            <a:endParaRPr lang="en-US" sz="2400" dirty="0">
              <a:solidFill>
                <a:srgbClr val="FF0000"/>
              </a:solidFill>
            </a:endParaRPr>
          </a:p>
        </p:txBody>
      </p:sp>
      <p:sp>
        <p:nvSpPr>
          <p:cNvPr id="12" name="Content Placeholder 2"/>
          <p:cNvSpPr>
            <a:spLocks noGrp="1"/>
          </p:cNvSpPr>
          <p:nvPr>
            <p:ph sz="quarter" idx="1"/>
          </p:nvPr>
        </p:nvSpPr>
        <p:spPr>
          <a:xfrm>
            <a:off x="8763000" y="4382240"/>
            <a:ext cx="2743200" cy="2475760"/>
          </a:xfrm>
        </p:spPr>
        <p:txBody>
          <a:bodyPr>
            <a:noAutofit/>
            <a:scene3d>
              <a:camera prst="orthographicFront"/>
              <a:lightRig rig="threePt" dir="t"/>
            </a:scene3d>
            <a:sp3d extrusionH="57150">
              <a:bevelT w="38100" h="38100" prst="angle"/>
            </a:sp3d>
          </a:bodyPr>
          <a:lstStyle/>
          <a:p>
            <a:pPr marL="0" indent="0" algn="ctr">
              <a:buNone/>
            </a:pPr>
            <a:r>
              <a:rPr lang="en-US" sz="2800" dirty="0" smtClean="0">
                <a:solidFill>
                  <a:srgbClr val="C00000"/>
                </a:solidFill>
              </a:rPr>
              <a:t>Is there a connection between </a:t>
            </a:r>
            <a:br>
              <a:rPr lang="en-US" sz="2800" dirty="0" smtClean="0">
                <a:solidFill>
                  <a:srgbClr val="C00000"/>
                </a:solidFill>
              </a:rPr>
            </a:br>
            <a:r>
              <a:rPr lang="en-US" sz="2800" dirty="0" smtClean="0">
                <a:solidFill>
                  <a:srgbClr val="C00000"/>
                </a:solidFill>
              </a:rPr>
              <a:t>these two statements?</a:t>
            </a:r>
            <a:endParaRPr lang="en-US" sz="2800" dirty="0"/>
          </a:p>
        </p:txBody>
      </p:sp>
    </p:spTree>
    <p:extLst>
      <p:ext uri="{BB962C8B-B14F-4D97-AF65-F5344CB8AC3E}">
        <p14:creationId xmlns:p14="http://schemas.microsoft.com/office/powerpoint/2010/main" val="11426611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250"/>
                                        <p:tgtEl>
                                          <p:spTgt spid="11">
                                            <p:txEl>
                                              <p:pRg st="0" end="0"/>
                                            </p:txEl>
                                          </p:spTgt>
                                        </p:tgtEl>
                                      </p:cBhvr>
                                    </p:animEffect>
                                    <p:anim calcmode="lin" valueType="num">
                                      <p:cBhvr>
                                        <p:cTn id="8" dur="12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250"/>
                                        <p:tgtEl>
                                          <p:spTgt spid="11">
                                            <p:txEl>
                                              <p:pRg st="1" end="1"/>
                                            </p:txEl>
                                          </p:spTgt>
                                        </p:tgtEl>
                                      </p:cBhvr>
                                    </p:animEffect>
                                    <p:anim calcmode="lin" valueType="num">
                                      <p:cBhvr>
                                        <p:cTn id="13" dur="12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1250"/>
                                        <p:tgtEl>
                                          <p:spTgt spid="11">
                                            <p:txEl>
                                              <p:pRg st="2" end="2"/>
                                            </p:txEl>
                                          </p:spTgt>
                                        </p:tgtEl>
                                      </p:cBhvr>
                                    </p:animEffect>
                                    <p:anim calcmode="lin" valueType="num">
                                      <p:cBhvr>
                                        <p:cTn id="19" dur="12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12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1250"/>
                                        <p:tgtEl>
                                          <p:spTgt spid="12">
                                            <p:txEl>
                                              <p:pRg st="0" end="0"/>
                                            </p:txEl>
                                          </p:spTgt>
                                        </p:tgtEl>
                                      </p:cBhvr>
                                    </p:animEffect>
                                    <p:anim calcmode="lin" valueType="num">
                                      <p:cBhvr>
                                        <p:cTn id="26" dur="12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12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47</a:t>
            </a:fld>
            <a:endParaRPr lang="en-US" dirty="0">
              <a:solidFill>
                <a:schemeClr val="tx2"/>
              </a:solidFill>
            </a:endParaRPr>
          </a:p>
        </p:txBody>
      </p:sp>
      <p:sp>
        <p:nvSpPr>
          <p:cNvPr id="5" name="Content Placeholder 2"/>
          <p:cNvSpPr>
            <a:spLocks noGrp="1"/>
          </p:cNvSpPr>
          <p:nvPr>
            <p:ph sz="quarter" idx="1"/>
          </p:nvPr>
        </p:nvSpPr>
        <p:spPr>
          <a:xfrm>
            <a:off x="990600" y="1927677"/>
            <a:ext cx="9144000" cy="4698335"/>
          </a:xfrm>
        </p:spPr>
        <p:txBody>
          <a:bodyPr>
            <a:normAutofit/>
            <a:scene3d>
              <a:camera prst="orthographicFront"/>
              <a:lightRig rig="threePt" dir="t"/>
            </a:scene3d>
            <a:sp3d extrusionH="57150">
              <a:bevelT w="38100" h="38100" prst="angle"/>
            </a:sp3d>
          </a:bodyPr>
          <a:lstStyle/>
          <a:p>
            <a:pPr marL="0" indent="0">
              <a:buNone/>
            </a:pPr>
            <a:r>
              <a:rPr lang="en-US" sz="3600" b="1" dirty="0" err="1" smtClean="0">
                <a:solidFill>
                  <a:srgbClr val="C00000"/>
                </a:solidFill>
              </a:rPr>
              <a:t>Leuk</a:t>
            </a:r>
            <a:r>
              <a:rPr lang="en-US" sz="2800" b="1" dirty="0" smtClean="0"/>
              <a:t> – </a:t>
            </a:r>
            <a:r>
              <a:rPr lang="en-US" sz="2800" dirty="0" smtClean="0"/>
              <a:t>The suffixed form in Old English is</a:t>
            </a:r>
            <a:r>
              <a:rPr lang="en-US" sz="2800" i="1" dirty="0" smtClean="0"/>
              <a:t> </a:t>
            </a:r>
            <a:r>
              <a:rPr lang="en-US" sz="2800" dirty="0" smtClean="0"/>
              <a:t>light:</a:t>
            </a:r>
          </a:p>
          <a:p>
            <a:pPr marL="0" indent="0">
              <a:buNone/>
            </a:pPr>
            <a:r>
              <a:rPr lang="en-US" sz="2400" dirty="0" smtClean="0"/>
              <a:t/>
            </a:r>
            <a:br>
              <a:rPr lang="en-US" sz="2400" dirty="0" smtClean="0"/>
            </a:br>
            <a:r>
              <a:rPr lang="en-US" sz="3200" dirty="0"/>
              <a:t>1</a:t>
            </a:r>
            <a:r>
              <a:rPr lang="en-US" sz="2400" dirty="0" smtClean="0"/>
              <a:t>.</a:t>
            </a:r>
            <a:r>
              <a:rPr lang="en-US" sz="3200" dirty="0" smtClean="0"/>
              <a:t>  In </a:t>
            </a:r>
            <a:r>
              <a:rPr lang="en-US" sz="3200" dirty="0" smtClean="0">
                <a:solidFill>
                  <a:srgbClr val="C00000"/>
                </a:solidFill>
              </a:rPr>
              <a:t>Latin,</a:t>
            </a:r>
            <a:r>
              <a:rPr lang="en-US" sz="3200" dirty="0" smtClean="0"/>
              <a:t> light = </a:t>
            </a:r>
            <a:r>
              <a:rPr lang="en-US" sz="3200" u="sng" dirty="0" smtClean="0">
                <a:solidFill>
                  <a:srgbClr val="C00000"/>
                </a:solidFill>
              </a:rPr>
              <a:t>Lucifer</a:t>
            </a:r>
            <a:r>
              <a:rPr lang="en-US" sz="3200" dirty="0">
                <a:solidFill>
                  <a:srgbClr val="C00000"/>
                </a:solidFill>
              </a:rPr>
              <a:t>.</a:t>
            </a:r>
            <a:r>
              <a:rPr lang="en-US" sz="3200" dirty="0" smtClean="0"/>
              <a:t> </a:t>
            </a:r>
          </a:p>
          <a:p>
            <a:pPr marL="0" indent="0">
              <a:buNone/>
            </a:pPr>
            <a:r>
              <a:rPr lang="en-US" sz="1600" dirty="0" smtClean="0"/>
              <a:t>                              </a:t>
            </a:r>
            <a:r>
              <a:rPr lang="en-US" sz="3200" dirty="0" smtClean="0"/>
              <a:t/>
            </a:r>
            <a:br>
              <a:rPr lang="en-US" sz="3200" dirty="0" smtClean="0"/>
            </a:br>
            <a:r>
              <a:rPr lang="en-US" sz="3200" dirty="0" smtClean="0"/>
              <a:t>2</a:t>
            </a:r>
            <a:r>
              <a:rPr lang="en-US" sz="2400" dirty="0" smtClean="0"/>
              <a:t>.</a:t>
            </a:r>
            <a:r>
              <a:rPr lang="en-US" sz="3200" dirty="0" smtClean="0"/>
              <a:t>  Suffixed form of </a:t>
            </a:r>
            <a:r>
              <a:rPr lang="en-US" sz="3200" i="1" dirty="0">
                <a:solidFill>
                  <a:srgbClr val="C00000"/>
                </a:solidFill>
              </a:rPr>
              <a:t>lumen</a:t>
            </a:r>
            <a:r>
              <a:rPr lang="en-US" sz="3200" dirty="0" smtClean="0"/>
              <a:t> in Latin =</a:t>
            </a:r>
            <a:r>
              <a:rPr lang="en-US" sz="3200" i="1" dirty="0" smtClean="0"/>
              <a:t> </a:t>
            </a:r>
            <a:br>
              <a:rPr lang="en-US" sz="3200" i="1" dirty="0" smtClean="0"/>
            </a:br>
            <a:r>
              <a:rPr lang="en-US" sz="3200" i="1" dirty="0" smtClean="0"/>
              <a:t>     </a:t>
            </a:r>
            <a:r>
              <a:rPr lang="en-US" sz="3200" dirty="0" smtClean="0"/>
              <a:t>luminous; illuminate.</a:t>
            </a:r>
          </a:p>
          <a:p>
            <a:pPr marL="0" indent="0">
              <a:buNone/>
            </a:pPr>
            <a:r>
              <a:rPr lang="en-US" sz="3200" dirty="0" smtClean="0"/>
              <a:t>3</a:t>
            </a:r>
            <a:r>
              <a:rPr lang="en-US" sz="2400" dirty="0" smtClean="0"/>
              <a:t>.</a:t>
            </a:r>
            <a:r>
              <a:rPr lang="en-US" sz="3200" dirty="0" smtClean="0"/>
              <a:t>  Suffixed form of </a:t>
            </a:r>
            <a:r>
              <a:rPr lang="en-US" sz="3200" i="1" dirty="0" err="1">
                <a:solidFill>
                  <a:srgbClr val="C00000"/>
                </a:solidFill>
              </a:rPr>
              <a:t>luna</a:t>
            </a:r>
            <a:r>
              <a:rPr lang="en-US" sz="3200" i="1" dirty="0" smtClean="0">
                <a:solidFill>
                  <a:srgbClr val="C00000"/>
                </a:solidFill>
              </a:rPr>
              <a:t>, </a:t>
            </a:r>
            <a:r>
              <a:rPr lang="en-US" sz="3200" dirty="0" smtClean="0"/>
              <a:t>in </a:t>
            </a:r>
            <a:r>
              <a:rPr lang="en-US" sz="3200" dirty="0" smtClean="0">
                <a:solidFill>
                  <a:srgbClr val="C00000"/>
                </a:solidFill>
              </a:rPr>
              <a:t>Latin = </a:t>
            </a:r>
            <a:br>
              <a:rPr lang="en-US" sz="3200" dirty="0" smtClean="0">
                <a:solidFill>
                  <a:srgbClr val="C00000"/>
                </a:solidFill>
              </a:rPr>
            </a:br>
            <a:r>
              <a:rPr lang="en-US" sz="3200" dirty="0" smtClean="0">
                <a:solidFill>
                  <a:srgbClr val="C00000"/>
                </a:solidFill>
              </a:rPr>
              <a:t>     </a:t>
            </a:r>
            <a:r>
              <a:rPr lang="en-US" sz="3200" u="sng" dirty="0" smtClean="0">
                <a:solidFill>
                  <a:srgbClr val="C00000"/>
                </a:solidFill>
              </a:rPr>
              <a:t>moon</a:t>
            </a:r>
            <a:r>
              <a:rPr lang="en-US" sz="3200" dirty="0" smtClean="0">
                <a:solidFill>
                  <a:srgbClr val="C00000"/>
                </a:solidFill>
              </a:rPr>
              <a:t>:  lunar,</a:t>
            </a:r>
            <a:r>
              <a:rPr lang="en-US" sz="3200" dirty="0" smtClean="0"/>
              <a:t> lunate, </a:t>
            </a:r>
            <a:r>
              <a:rPr lang="en-US" sz="3200" dirty="0" smtClean="0">
                <a:solidFill>
                  <a:srgbClr val="C00000"/>
                </a:solidFill>
              </a:rPr>
              <a:t>lunatic,</a:t>
            </a:r>
            <a:r>
              <a:rPr lang="en-US" sz="3200" dirty="0" smtClean="0"/>
              <a:t> … etc.!</a:t>
            </a:r>
          </a:p>
          <a:p>
            <a:pPr marL="0" indent="0">
              <a:buNone/>
            </a:pPr>
            <a:endParaRPr lang="en-US" sz="2400" dirty="0"/>
          </a:p>
        </p:txBody>
      </p:sp>
      <p:pic>
        <p:nvPicPr>
          <p:cNvPr id="6"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28600"/>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276600" y="228600"/>
            <a:ext cx="86106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Review of </a:t>
            </a:r>
            <a:r>
              <a:rPr lang="en-US" sz="4800" b="1" i="1" cap="none" spc="0" dirty="0" err="1" smtClean="0">
                <a:ln w="11430"/>
                <a:solidFill>
                  <a:srgbClr val="C00000"/>
                </a:solidFill>
                <a:effectLst>
                  <a:outerShdw blurRad="50800" dist="39000" dir="5460000" algn="tl">
                    <a:srgbClr val="000000">
                      <a:alpha val="38000"/>
                    </a:srgbClr>
                  </a:outerShdw>
                </a:effectLst>
                <a:latin typeface="Arial Rounded MT Bold" pitchFamily="34" charset="0"/>
              </a:rPr>
              <a:t>Leuk</a:t>
            </a:r>
            <a:r>
              <a:rPr lang="en-US" sz="48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  Definition</a:t>
            </a:r>
            <a:endParaRPr lang="en-US" sz="4800" b="1" i="1" cap="none" spc="0" dirty="0">
              <a:ln w="11430"/>
              <a:solidFill>
                <a:srgbClr val="C00000"/>
              </a:solidFill>
              <a:effectLst>
                <a:outerShdw blurRad="50800" dist="39000" dir="5460000" algn="tl">
                  <a:srgbClr val="000000">
                    <a:alpha val="38000"/>
                  </a:srgbClr>
                </a:outerShdw>
              </a:effectLst>
              <a:latin typeface="Arial Rounded MT Bold" pitchFamily="34" charset="0"/>
            </a:endParaRPr>
          </a:p>
        </p:txBody>
      </p:sp>
      <p:pic>
        <p:nvPicPr>
          <p:cNvPr id="9" name="Picture 2" descr="C:\Users\Rae\Desktop\lucifer lig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567441" y="1690571"/>
            <a:ext cx="1862559" cy="2331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C:\Users\Rae\Desktop\moonl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1078" y="4201783"/>
            <a:ext cx="1808921" cy="1808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124200" y="1547832"/>
            <a:ext cx="4805909" cy="46166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400" b="1" dirty="0" smtClean="0">
                <a:solidFill>
                  <a:srgbClr val="C00000"/>
                </a:solidFill>
              </a:rPr>
              <a:t>Note the comparisons for </a:t>
            </a:r>
            <a:r>
              <a:rPr lang="en-US" sz="2400" b="1" i="1" dirty="0" err="1" smtClean="0">
                <a:solidFill>
                  <a:srgbClr val="C00000"/>
                </a:solidFill>
              </a:rPr>
              <a:t>Leuk</a:t>
            </a:r>
            <a:r>
              <a:rPr lang="en-US" sz="2400" b="1" i="1" dirty="0" smtClean="0">
                <a:solidFill>
                  <a:srgbClr val="C00000"/>
                </a:solidFill>
              </a:rPr>
              <a:t>!</a:t>
            </a:r>
            <a:endParaRPr lang="en-US" sz="2400" b="1" dirty="0">
              <a:solidFill>
                <a:srgbClr val="C00000"/>
              </a:solidFill>
            </a:endParaRPr>
          </a:p>
        </p:txBody>
      </p:sp>
      <p:sp>
        <p:nvSpPr>
          <p:cNvPr id="16" name="Right Arrow 15"/>
          <p:cNvSpPr/>
          <p:nvPr/>
        </p:nvSpPr>
        <p:spPr>
          <a:xfrm>
            <a:off x="6324601" y="3111877"/>
            <a:ext cx="3040082" cy="381000"/>
          </a:xfrm>
          <a:prstGeom prst="rightArrow">
            <a:avLst>
              <a:gd name="adj1" fmla="val 50000"/>
              <a:gd name="adj2" fmla="val 76939"/>
            </a:avLst>
          </a:prstGeom>
          <a:solidFill>
            <a:srgbClr val="C00000"/>
          </a:solidFill>
          <a:ln w="57150">
            <a:solidFill>
              <a:schemeClr val="accent2">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7892784" y="4923455"/>
            <a:ext cx="1656757" cy="381000"/>
          </a:xfrm>
          <a:prstGeom prst="rightArrow">
            <a:avLst>
              <a:gd name="adj1" fmla="val 50000"/>
              <a:gd name="adj2" fmla="val 76939"/>
            </a:avLst>
          </a:prstGeom>
          <a:solidFill>
            <a:srgbClr val="C00000"/>
          </a:solidFill>
          <a:ln w="57150">
            <a:solidFill>
              <a:schemeClr val="accent1">
                <a:lumMod val="75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p:cNvSpPr>
            <a:spLocks noGrp="1"/>
          </p:cNvSpPr>
          <p:nvPr>
            <p:ph sz="quarter" idx="1"/>
          </p:nvPr>
        </p:nvSpPr>
        <p:spPr>
          <a:xfrm>
            <a:off x="838200" y="5943600"/>
            <a:ext cx="9006840" cy="914400"/>
          </a:xfrm>
        </p:spPr>
        <p:txBody>
          <a:bodyPr>
            <a:normAutofit/>
            <a:scene3d>
              <a:camera prst="orthographicFront"/>
              <a:lightRig rig="threePt" dir="t"/>
            </a:scene3d>
            <a:sp3d extrusionH="57150">
              <a:bevelT w="38100" h="38100"/>
            </a:sp3d>
          </a:bodyPr>
          <a:lstStyle/>
          <a:p>
            <a:pPr marL="0" indent="0" algn="ctr">
              <a:lnSpc>
                <a:spcPct val="160000"/>
              </a:lnSpc>
              <a:buNone/>
            </a:pPr>
            <a:r>
              <a:rPr lang="en-US" b="1" dirty="0" smtClean="0">
                <a:solidFill>
                  <a:schemeClr val="accent1">
                    <a:lumMod val="75000"/>
                  </a:schemeClr>
                </a:solidFill>
                <a:latin typeface="Segoe Print" pitchFamily="2" charset="0"/>
              </a:rPr>
              <a:t>An investigation on “</a:t>
            </a:r>
            <a:r>
              <a:rPr lang="en-US" b="1" dirty="0" err="1" smtClean="0">
                <a:solidFill>
                  <a:schemeClr val="accent1">
                    <a:lumMod val="75000"/>
                  </a:schemeClr>
                </a:solidFill>
                <a:latin typeface="Segoe Print" pitchFamily="2" charset="0"/>
              </a:rPr>
              <a:t>luna</a:t>
            </a:r>
            <a:r>
              <a:rPr lang="en-US" b="1" dirty="0" smtClean="0">
                <a:solidFill>
                  <a:schemeClr val="accent1">
                    <a:lumMod val="75000"/>
                  </a:schemeClr>
                </a:solidFill>
                <a:latin typeface="Segoe Print" pitchFamily="2" charset="0"/>
              </a:rPr>
              <a:t>” will follow shortly.</a:t>
            </a:r>
            <a:endParaRPr lang="en-US" b="1" dirty="0">
              <a:solidFill>
                <a:schemeClr val="accent1">
                  <a:lumMod val="75000"/>
                </a:schemeClr>
              </a:solidFill>
              <a:latin typeface="Segoe Print" pitchFamily="2" charset="0"/>
            </a:endParaRPr>
          </a:p>
        </p:txBody>
      </p:sp>
    </p:spTree>
    <p:extLst>
      <p:ext uri="{BB962C8B-B14F-4D97-AF65-F5344CB8AC3E}">
        <p14:creationId xmlns:p14="http://schemas.microsoft.com/office/powerpoint/2010/main" val="300427852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2000"/>
                                        <p:tgtEl>
                                          <p:spTgt spid="5">
                                            <p:txEl>
                                              <p:pRg st="1" end="1"/>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250"/>
                                        <p:tgtEl>
                                          <p:spTgt spid="16"/>
                                        </p:tgtEl>
                                      </p:cBhvr>
                                    </p:animEffect>
                                  </p:childTnLst>
                                </p:cTn>
                              </p:par>
                              <p:par>
                                <p:cTn id="12" presetID="4" presetClass="entr" presetSubtype="3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out)">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1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left)">
                                      <p:cBhvr>
                                        <p:cTn id="24" dur="2000"/>
                                        <p:tgtEl>
                                          <p:spTgt spid="5">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4" presetClass="entr" presetSubtype="32"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out)">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1000"/>
                                        <p:tgtEl>
                                          <p:spTgt spid="18">
                                            <p:txEl>
                                              <p:pRg st="0" end="0"/>
                                            </p:txEl>
                                          </p:spTgt>
                                        </p:tgtEl>
                                      </p:cBhvr>
                                    </p:animEffect>
                                    <p:anim calcmode="lin" valueType="num">
                                      <p:cBhvr>
                                        <p:cTn id="3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48</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148" y="2667000"/>
            <a:ext cx="1524000" cy="137688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66261"/>
            <a:ext cx="115824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C00000"/>
                </a:solidFill>
                <a:effectLst>
                  <a:outerShdw blurRad="50800" dist="39000" dir="5460000" algn="tl">
                    <a:srgbClr val="000000">
                      <a:alpha val="38000"/>
                    </a:srgbClr>
                  </a:outerShdw>
                </a:effectLst>
              </a:rPr>
              <a:t>What does all of this have to do with </a:t>
            </a:r>
            <a:br>
              <a:rPr lang="en-US" sz="4000" b="1" cap="none" spc="0" dirty="0" smtClean="0">
                <a:ln w="11430"/>
                <a:solidFill>
                  <a:srgbClr val="C00000"/>
                </a:solidFill>
                <a:effectLst>
                  <a:outerShdw blurRad="50800" dist="39000" dir="5460000" algn="tl">
                    <a:srgbClr val="000000">
                      <a:alpha val="38000"/>
                    </a:srgbClr>
                  </a:outerShdw>
                </a:effectLst>
              </a:rPr>
            </a:br>
            <a:r>
              <a:rPr lang="en-US" sz="4000" b="1" cap="none" spc="0" dirty="0" smtClean="0">
                <a:ln w="11430"/>
                <a:solidFill>
                  <a:srgbClr val="C00000"/>
                </a:solidFill>
                <a:effectLst>
                  <a:outerShdw blurRad="50800" dist="39000" dir="5460000" algn="tl">
                    <a:srgbClr val="000000">
                      <a:alpha val="38000"/>
                    </a:srgbClr>
                  </a:outerShdw>
                </a:effectLst>
              </a:rPr>
              <a:t>H3391’s “lunation cycle” &amp; </a:t>
            </a:r>
            <a:r>
              <a:rPr lang="en-US" sz="4000" b="1" dirty="0" smtClean="0">
                <a:ln w="11430"/>
                <a:solidFill>
                  <a:srgbClr val="C00000"/>
                </a:solidFill>
                <a:effectLst>
                  <a:outerShdw blurRad="50800" dist="39000" dir="5460000" algn="tl">
                    <a:srgbClr val="000000">
                      <a:alpha val="38000"/>
                    </a:srgbClr>
                  </a:outerShdw>
                </a:effectLst>
              </a:rPr>
              <a:t>H3394’s</a:t>
            </a:r>
            <a:r>
              <a:rPr lang="en-US" sz="4000" b="1" cap="none" spc="0" dirty="0" smtClean="0">
                <a:ln w="11430"/>
                <a:solidFill>
                  <a:srgbClr val="C00000"/>
                </a:solidFill>
                <a:effectLst>
                  <a:outerShdw blurRad="50800" dist="39000" dir="5460000" algn="tl">
                    <a:srgbClr val="000000">
                      <a:alpha val="38000"/>
                    </a:srgbClr>
                  </a:outerShdw>
                </a:effectLst>
              </a:rPr>
              <a:t> “literal moon”? </a:t>
            </a:r>
            <a:endParaRPr lang="en-US" sz="4000" b="1" i="1" cap="none" spc="0" dirty="0">
              <a:ln w="11430"/>
              <a:solidFill>
                <a:srgbClr val="C00000"/>
              </a:solidFill>
              <a:effectLst>
                <a:outerShdw blurRad="50800" dist="39000" dir="5460000" algn="tl">
                  <a:srgbClr val="000000">
                    <a:alpha val="38000"/>
                  </a:srgbClr>
                </a:outerShdw>
              </a:effectLst>
            </a:endParaRPr>
          </a:p>
        </p:txBody>
      </p:sp>
      <p:sp>
        <p:nvSpPr>
          <p:cNvPr id="8" name="Content Placeholder 2"/>
          <p:cNvSpPr>
            <a:spLocks noGrp="1"/>
          </p:cNvSpPr>
          <p:nvPr>
            <p:ph sz="quarter" idx="1"/>
          </p:nvPr>
        </p:nvSpPr>
        <p:spPr>
          <a:xfrm>
            <a:off x="304800" y="5738308"/>
            <a:ext cx="3048000" cy="1122586"/>
          </a:xfrm>
        </p:spPr>
        <p:txBody>
          <a:bodyPr>
            <a:normAutofit/>
            <a:scene3d>
              <a:camera prst="orthographicFront"/>
              <a:lightRig rig="threePt" dir="t"/>
            </a:scene3d>
            <a:sp3d extrusionH="57150">
              <a:bevelT w="38100" h="38100" prst="angle"/>
            </a:sp3d>
          </a:bodyPr>
          <a:lstStyle/>
          <a:p>
            <a:pPr marL="0" indent="0" algn="ctr">
              <a:buNone/>
            </a:pPr>
            <a:r>
              <a:rPr lang="en-US" sz="2400" b="1" dirty="0" smtClean="0">
                <a:solidFill>
                  <a:srgbClr val="C00000"/>
                </a:solidFill>
              </a:rPr>
              <a:t>Lucifer’s</a:t>
            </a:r>
            <a:r>
              <a:rPr lang="en-US" sz="2400" dirty="0" smtClean="0">
                <a:solidFill>
                  <a:srgbClr val="C00000"/>
                </a:solidFill>
              </a:rPr>
              <a:t> </a:t>
            </a:r>
            <a:r>
              <a:rPr lang="en-US" sz="2400" dirty="0" smtClean="0"/>
              <a:t>light came from “the </a:t>
            </a:r>
            <a:r>
              <a:rPr lang="en-US" sz="2400" b="1" dirty="0" smtClean="0">
                <a:solidFill>
                  <a:srgbClr val="0000FF"/>
                </a:solidFill>
              </a:rPr>
              <a:t>S</a:t>
            </a:r>
            <a:r>
              <a:rPr lang="en-US" sz="2400" b="1" u="sng" dirty="0" smtClean="0">
                <a:solidFill>
                  <a:srgbClr val="C00000"/>
                </a:solidFill>
              </a:rPr>
              <a:t>o</a:t>
            </a:r>
            <a:r>
              <a:rPr lang="en-US" sz="2400" b="1" dirty="0" smtClean="0">
                <a:solidFill>
                  <a:srgbClr val="0000FF"/>
                </a:solidFill>
              </a:rPr>
              <a:t>n.</a:t>
            </a:r>
            <a:r>
              <a:rPr lang="en-US" sz="2400" dirty="0" smtClean="0"/>
              <a:t>”</a:t>
            </a:r>
            <a:endParaRPr lang="en-US" sz="2400" dirty="0"/>
          </a:p>
        </p:txBody>
      </p:sp>
      <p:pic>
        <p:nvPicPr>
          <p:cNvPr id="9" name="Picture 2" descr="C:\Users\Rae\Desktop\lucifer lig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694414"/>
            <a:ext cx="2651125" cy="3982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C:\Users\Rae\Desktop\moonligh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3630" y="3048000"/>
            <a:ext cx="2057400"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sz="quarter" idx="1"/>
          </p:nvPr>
        </p:nvSpPr>
        <p:spPr>
          <a:xfrm>
            <a:off x="3260200" y="5105400"/>
            <a:ext cx="2743200" cy="1600200"/>
          </a:xfrm>
        </p:spPr>
        <p:txBody>
          <a:bodyPr>
            <a:noAutofit/>
            <a:scene3d>
              <a:camera prst="orthographicFront"/>
              <a:lightRig rig="threePt" dir="t"/>
            </a:scene3d>
            <a:sp3d extrusionH="57150">
              <a:bevelT w="38100" h="38100" prst="angle"/>
            </a:sp3d>
          </a:bodyPr>
          <a:lstStyle/>
          <a:p>
            <a:pPr marL="0" indent="0" algn="ctr">
              <a:lnSpc>
                <a:spcPct val="120000"/>
              </a:lnSpc>
              <a:buNone/>
            </a:pPr>
            <a:r>
              <a:rPr lang="en-US" sz="2200" b="1" dirty="0" smtClean="0">
                <a:solidFill>
                  <a:srgbClr val="C00000"/>
                </a:solidFill>
              </a:rPr>
              <a:t>The moon </a:t>
            </a:r>
            <a:r>
              <a:rPr lang="en-US" sz="2200" dirty="0" smtClean="0"/>
              <a:t>is dark until it receives </a:t>
            </a:r>
            <a:br>
              <a:rPr lang="en-US" sz="2200" dirty="0" smtClean="0"/>
            </a:br>
            <a:r>
              <a:rPr lang="en-US" sz="2200" dirty="0" smtClean="0"/>
              <a:t>light reflected </a:t>
            </a:r>
            <a:br>
              <a:rPr lang="en-US" sz="2200" dirty="0" smtClean="0"/>
            </a:br>
            <a:r>
              <a:rPr lang="en-US" sz="2200" dirty="0" smtClean="0"/>
              <a:t>from the </a:t>
            </a:r>
            <a:r>
              <a:rPr lang="en-US" sz="2200" b="1" dirty="0" smtClean="0"/>
              <a:t>s</a:t>
            </a:r>
            <a:r>
              <a:rPr lang="en-US" sz="2200" b="1" u="sng" dirty="0" smtClean="0">
                <a:solidFill>
                  <a:srgbClr val="C00000"/>
                </a:solidFill>
              </a:rPr>
              <a:t>u</a:t>
            </a:r>
            <a:r>
              <a:rPr lang="en-US" sz="2200" b="1" dirty="0" smtClean="0"/>
              <a:t>n</a:t>
            </a:r>
            <a:r>
              <a:rPr lang="en-US" sz="2200" dirty="0" smtClean="0"/>
              <a:t>.</a:t>
            </a:r>
            <a:endParaRPr lang="en-US" sz="2200" dirty="0"/>
          </a:p>
        </p:txBody>
      </p:sp>
      <p:sp>
        <p:nvSpPr>
          <p:cNvPr id="12" name="Content Placeholder 2"/>
          <p:cNvSpPr>
            <a:spLocks noGrp="1"/>
          </p:cNvSpPr>
          <p:nvPr>
            <p:ph sz="quarter" idx="1"/>
          </p:nvPr>
        </p:nvSpPr>
        <p:spPr>
          <a:xfrm>
            <a:off x="3553553" y="1524000"/>
            <a:ext cx="8943247" cy="1582186"/>
          </a:xfrm>
        </p:spPr>
        <p:txBody>
          <a:bodyPr>
            <a:noAutofit/>
            <a:scene3d>
              <a:camera prst="orthographicFront"/>
              <a:lightRig rig="threePt" dir="t"/>
            </a:scene3d>
            <a:sp3d extrusionH="57150">
              <a:bevelT w="38100" h="38100" prst="angle"/>
            </a:sp3d>
          </a:bodyPr>
          <a:lstStyle/>
          <a:p>
            <a:pPr marL="0" indent="0">
              <a:buNone/>
            </a:pPr>
            <a:r>
              <a:rPr lang="en-US" sz="2800" dirty="0" smtClean="0">
                <a:solidFill>
                  <a:srgbClr val="C00000"/>
                </a:solidFill>
              </a:rPr>
              <a:t>Moon = lunar, lunation, </a:t>
            </a:r>
            <a:r>
              <a:rPr lang="en-US" sz="2800" u="sng" dirty="0" err="1" smtClean="0">
                <a:solidFill>
                  <a:srgbClr val="C00000"/>
                </a:solidFill>
              </a:rPr>
              <a:t>leuk</a:t>
            </a:r>
            <a:r>
              <a:rPr lang="en-US" sz="2800" i="1" dirty="0" smtClean="0">
                <a:solidFill>
                  <a:srgbClr val="C00000"/>
                </a:solidFill>
              </a:rPr>
              <a:t> </a:t>
            </a:r>
            <a:r>
              <a:rPr lang="en-US" sz="2800" dirty="0" smtClean="0">
                <a:solidFill>
                  <a:srgbClr val="C00000"/>
                </a:solidFill>
              </a:rPr>
              <a:t>&amp; </a:t>
            </a:r>
            <a:r>
              <a:rPr lang="en-US" sz="1800" dirty="0" smtClean="0">
                <a:solidFill>
                  <a:srgbClr val="C00000"/>
                </a:solidFill>
              </a:rPr>
              <a:t>[borrowed] </a:t>
            </a:r>
            <a:r>
              <a:rPr lang="en-US" sz="2800" dirty="0" smtClean="0">
                <a:solidFill>
                  <a:srgbClr val="C00000"/>
                </a:solidFill>
              </a:rPr>
              <a:t>brightness</a:t>
            </a:r>
            <a:r>
              <a:rPr lang="en-US" sz="2800" i="1" dirty="0" smtClean="0">
                <a:solidFill>
                  <a:srgbClr val="C00000"/>
                </a:solidFill>
              </a:rPr>
              <a:t>.</a:t>
            </a:r>
            <a:endParaRPr lang="en-US" sz="2800" dirty="0" smtClean="0">
              <a:solidFill>
                <a:srgbClr val="C00000"/>
              </a:solidFill>
            </a:endParaRPr>
          </a:p>
          <a:p>
            <a:pPr marL="0" indent="0">
              <a:buNone/>
            </a:pPr>
            <a:r>
              <a:rPr lang="en-US" sz="2800" dirty="0" smtClean="0"/>
              <a:t>Is </a:t>
            </a:r>
            <a:r>
              <a:rPr lang="en-US" sz="2800" b="1" dirty="0">
                <a:solidFill>
                  <a:srgbClr val="C00000"/>
                </a:solidFill>
              </a:rPr>
              <a:t>t</a:t>
            </a:r>
            <a:r>
              <a:rPr lang="en-US" sz="2800" b="1" dirty="0" smtClean="0">
                <a:solidFill>
                  <a:srgbClr val="C00000"/>
                </a:solidFill>
              </a:rPr>
              <a:t>he MOON</a:t>
            </a:r>
            <a:r>
              <a:rPr lang="en-US" sz="2800" b="1" dirty="0" smtClean="0"/>
              <a:t> </a:t>
            </a:r>
            <a:r>
              <a:rPr lang="en-US" sz="2800" dirty="0" smtClean="0"/>
              <a:t>connected to Satan through “</a:t>
            </a:r>
            <a:r>
              <a:rPr lang="en-US" sz="2800" dirty="0" smtClean="0">
                <a:effectLst>
                  <a:glow rad="139700">
                    <a:schemeClr val="accent6">
                      <a:satMod val="175000"/>
                      <a:alpha val="40000"/>
                    </a:schemeClr>
                  </a:glow>
                </a:effectLst>
              </a:rPr>
              <a:t>darkness</a:t>
            </a:r>
            <a:r>
              <a:rPr lang="en-US" sz="2800" dirty="0" smtClean="0"/>
              <a:t>”?</a:t>
            </a:r>
          </a:p>
        </p:txBody>
      </p:sp>
      <p:sp>
        <p:nvSpPr>
          <p:cNvPr id="2" name="Rectangle 1"/>
          <p:cNvSpPr/>
          <p:nvPr/>
        </p:nvSpPr>
        <p:spPr>
          <a:xfrm>
            <a:off x="6211748" y="2667000"/>
            <a:ext cx="6285052" cy="403187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2060"/>
                </a:solidFill>
                <a:effectLst>
                  <a:outerShdw blurRad="50800" dist="39000" dir="5460000" algn="tl">
                    <a:srgbClr val="000000">
                      <a:alpha val="38000"/>
                    </a:srgbClr>
                  </a:outerShdw>
                </a:effectLst>
              </a:rPr>
              <a:t>           </a:t>
            </a:r>
            <a:r>
              <a:rPr lang="en-US" sz="3200" b="1" u="sng" cap="none" spc="0" dirty="0" smtClean="0">
                <a:ln w="11430"/>
                <a:solidFill>
                  <a:srgbClr val="002060"/>
                </a:solidFill>
                <a:effectLst>
                  <a:outerShdw blurRad="50800" dist="39000" dir="5460000" algn="tl">
                    <a:srgbClr val="000000">
                      <a:alpha val="38000"/>
                    </a:srgbClr>
                  </a:outerShdw>
                </a:effectLst>
              </a:rPr>
              <a:t>A Thought to Ponder</a:t>
            </a:r>
            <a:r>
              <a:rPr lang="en-US" sz="3200" b="1" cap="none" spc="0" dirty="0" smtClean="0">
                <a:ln w="11430"/>
                <a:solidFill>
                  <a:srgbClr val="002060"/>
                </a:solidFill>
                <a:effectLst>
                  <a:outerShdw blurRad="50800" dist="39000" dir="5460000" algn="tl">
                    <a:srgbClr val="000000">
                      <a:alpha val="38000"/>
                    </a:srgbClr>
                  </a:outerShdw>
                </a:effectLst>
              </a:rPr>
              <a:t>:</a:t>
            </a:r>
          </a:p>
          <a:p>
            <a:pPr algn="ctr"/>
            <a:r>
              <a:rPr lang="en-US" sz="3200" b="1" cap="none" spc="0" dirty="0" smtClean="0">
                <a:ln w="11430"/>
                <a:solidFill>
                  <a:srgbClr val="002060"/>
                </a:solidFill>
                <a:effectLst>
                  <a:outerShdw blurRad="50800" dist="39000" dir="5460000" algn="tl">
                    <a:srgbClr val="000000">
                      <a:alpha val="38000"/>
                    </a:srgbClr>
                  </a:outerShdw>
                </a:effectLst>
              </a:rPr>
              <a:t>          Does it sound like this </a:t>
            </a:r>
          </a:p>
          <a:p>
            <a:pPr algn="ctr"/>
            <a:r>
              <a:rPr lang="en-US" sz="3200" b="1" cap="none" spc="0" dirty="0" smtClean="0">
                <a:ln w="11430"/>
                <a:solidFill>
                  <a:srgbClr val="002060"/>
                </a:solidFill>
                <a:effectLst>
                  <a:outerShdw blurRad="50800" dist="39000" dir="5460000" algn="tl">
                    <a:srgbClr val="000000">
                      <a:alpha val="38000"/>
                    </a:srgbClr>
                  </a:outerShdw>
                </a:effectLst>
              </a:rPr>
              <a:t>         lunar lunation [cycle] </a:t>
            </a:r>
          </a:p>
          <a:p>
            <a:pPr algn="ctr"/>
            <a:r>
              <a:rPr lang="en-US" sz="3200" b="1" dirty="0">
                <a:ln w="11430"/>
                <a:solidFill>
                  <a:srgbClr val="002060"/>
                </a:solidFill>
                <a:effectLst>
                  <a:outerShdw blurRad="50800" dist="39000" dir="5460000" algn="tl">
                    <a:srgbClr val="000000">
                      <a:alpha val="38000"/>
                    </a:srgbClr>
                  </a:outerShdw>
                </a:effectLst>
              </a:rPr>
              <a:t>w</a:t>
            </a:r>
            <a:r>
              <a:rPr lang="en-US" sz="3200" b="1" dirty="0" smtClean="0">
                <a:ln w="11430"/>
                <a:solidFill>
                  <a:srgbClr val="002060"/>
                </a:solidFill>
                <a:effectLst>
                  <a:outerShdw blurRad="50800" dist="39000" dir="5460000" algn="tl">
                    <a:srgbClr val="000000">
                      <a:alpha val="38000"/>
                    </a:srgbClr>
                  </a:outerShdw>
                </a:effectLst>
              </a:rPr>
              <a:t>ould have</a:t>
            </a:r>
            <a:r>
              <a:rPr lang="en-US" sz="3200" b="1" cap="none" spc="0" dirty="0" smtClean="0">
                <a:ln w="11430"/>
                <a:solidFill>
                  <a:srgbClr val="002060"/>
                </a:solidFill>
                <a:effectLst>
                  <a:outerShdw blurRad="50800" dist="39000" dir="5460000" algn="tl">
                    <a:srgbClr val="000000">
                      <a:alpha val="38000"/>
                    </a:srgbClr>
                  </a:outerShdw>
                </a:effectLst>
              </a:rPr>
              <a:t> the authority to commence Yahuah’s </a:t>
            </a:r>
            <a:br>
              <a:rPr lang="en-US" sz="3200" b="1" cap="none" spc="0" dirty="0" smtClean="0">
                <a:ln w="11430"/>
                <a:solidFill>
                  <a:srgbClr val="002060"/>
                </a:solidFill>
                <a:effectLst>
                  <a:outerShdw blurRad="50800" dist="39000" dir="5460000" algn="tl">
                    <a:srgbClr val="000000">
                      <a:alpha val="38000"/>
                    </a:srgbClr>
                  </a:outerShdw>
                </a:effectLst>
              </a:rPr>
            </a:br>
            <a:r>
              <a:rPr lang="en-US" sz="3200" b="1" cap="none" spc="0" dirty="0" smtClean="0">
                <a:ln w="11430"/>
                <a:solidFill>
                  <a:srgbClr val="002060"/>
                </a:solidFill>
                <a:effectLst>
                  <a:outerShdw blurRad="50800" dist="39000" dir="5460000" algn="tl">
                    <a:srgbClr val="000000">
                      <a:alpha val="38000"/>
                    </a:srgbClr>
                  </a:outerShdw>
                </a:effectLst>
              </a:rPr>
              <a:t>set-apart months and </a:t>
            </a:r>
            <a:br>
              <a:rPr lang="en-US" sz="3200" b="1" cap="none" spc="0" dirty="0" smtClean="0">
                <a:ln w="11430"/>
                <a:solidFill>
                  <a:srgbClr val="002060"/>
                </a:solidFill>
                <a:effectLst>
                  <a:outerShdw blurRad="50800" dist="39000" dir="5460000" algn="tl">
                    <a:srgbClr val="000000">
                      <a:alpha val="38000"/>
                    </a:srgbClr>
                  </a:outerShdw>
                </a:effectLst>
              </a:rPr>
            </a:br>
            <a:r>
              <a:rPr lang="en-US" sz="3200" b="1" cap="none" spc="0" dirty="0" smtClean="0">
                <a:ln w="11430"/>
                <a:solidFill>
                  <a:srgbClr val="002060"/>
                </a:solidFill>
                <a:effectLst>
                  <a:outerShdw blurRad="50800" dist="39000" dir="5460000" algn="tl">
                    <a:srgbClr val="000000">
                      <a:alpha val="38000"/>
                    </a:srgbClr>
                  </a:outerShdw>
                </a:effectLst>
              </a:rPr>
              <a:t>yearly worship statutes?</a:t>
            </a:r>
            <a:r>
              <a:rPr lang="en-US" sz="3200" b="1" cap="none" spc="0" dirty="0" smtClean="0">
                <a:ln w="11430"/>
                <a:solidFill>
                  <a:srgbClr val="002060"/>
                </a:solidFill>
                <a:effectLst>
                  <a:outerShdw blurRad="50800" dist="39000" dir="5460000" algn="tl">
                    <a:srgbClr val="000000">
                      <a:alpha val="38000"/>
                    </a:srgbClr>
                  </a:outerShdw>
                </a:effectLst>
                <a:latin typeface="Segoe Print" pitchFamily="2" charset="0"/>
              </a:rPr>
              <a:t>  </a:t>
            </a:r>
            <a:br>
              <a:rPr lang="en-US" sz="32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rgbClr val="C00000"/>
                </a:solidFill>
                <a:effectLst>
                  <a:outerShdw blurRad="50800" dist="39000" dir="5460000" algn="tl">
                    <a:srgbClr val="000000">
                      <a:alpha val="38000"/>
                    </a:srgbClr>
                  </a:outerShdw>
                </a:effectLst>
                <a:latin typeface="Segoe Print" pitchFamily="2" charset="0"/>
              </a:rPr>
              <a:t>Will “</a:t>
            </a:r>
            <a:r>
              <a:rPr lang="en-US" sz="3200" b="1" dirty="0">
                <a:ln w="11430"/>
                <a:solidFill>
                  <a:srgbClr val="C00000"/>
                </a:solidFill>
                <a:effectLst>
                  <a:outerShdw blurRad="50800" dist="39000" dir="5460000" algn="tl">
                    <a:srgbClr val="000000">
                      <a:alpha val="38000"/>
                    </a:srgbClr>
                  </a:outerShdw>
                </a:effectLst>
                <a:latin typeface="Segoe Print" pitchFamily="2" charset="0"/>
              </a:rPr>
              <a:t>L</a:t>
            </a:r>
            <a:r>
              <a:rPr lang="en-US" sz="3200" b="1" cap="none" spc="0" dirty="0" smtClean="0">
                <a:ln w="11430"/>
                <a:solidFill>
                  <a:srgbClr val="C00000"/>
                </a:solidFill>
                <a:effectLst>
                  <a:outerShdw blurRad="50800" dist="39000" dir="5460000" algn="tl">
                    <a:srgbClr val="000000">
                      <a:alpha val="38000"/>
                    </a:srgbClr>
                  </a:outerShdw>
                </a:effectLst>
                <a:latin typeface="Segoe Print" pitchFamily="2" charset="0"/>
              </a:rPr>
              <a:t>una” know?</a:t>
            </a:r>
            <a:endParaRPr lang="en-US" sz="4000" b="1" cap="none" spc="0" dirty="0">
              <a:ln w="11430"/>
              <a:solidFill>
                <a:srgbClr val="C00000"/>
              </a:solidFill>
              <a:effectLst>
                <a:outerShdw blurRad="50800" dist="39000" dir="5460000" algn="tl">
                  <a:srgbClr val="000000">
                    <a:alpha val="38000"/>
                  </a:srgbClr>
                </a:outerShdw>
              </a:effectLst>
            </a:endParaRPr>
          </a:p>
        </p:txBody>
      </p:sp>
      <p:pic>
        <p:nvPicPr>
          <p:cNvPr id="13"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13"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1030" y="7059140"/>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6"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2600" y="5704830"/>
            <a:ext cx="1522126" cy="1141595"/>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pic>
        <p:nvPicPr>
          <p:cNvPr id="17"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5772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1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2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amond(out)">
                                      <p:cBhvr>
                                        <p:cTn id="22" dur="2000"/>
                                        <p:tgtEl>
                                          <p:spTgt spid="2"/>
                                        </p:tgtEl>
                                      </p:cBhvr>
                                    </p:animEffect>
                                  </p:childTnLst>
                                </p:cTn>
                              </p:par>
                              <p:par>
                                <p:cTn id="23" presetID="8"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49</a:t>
            </a:fld>
            <a:endParaRPr lang="en-US" dirty="0">
              <a:solidFill>
                <a:schemeClr val="tx2"/>
              </a:solidFill>
            </a:endParaRPr>
          </a:p>
        </p:txBody>
      </p:sp>
      <p:sp>
        <p:nvSpPr>
          <p:cNvPr id="5" name="Content Placeholder 2"/>
          <p:cNvSpPr>
            <a:spLocks noGrp="1"/>
          </p:cNvSpPr>
          <p:nvPr>
            <p:ph sz="quarter" idx="1"/>
          </p:nvPr>
        </p:nvSpPr>
        <p:spPr>
          <a:xfrm>
            <a:off x="304800" y="1626265"/>
            <a:ext cx="6477000" cy="583535"/>
          </a:xfrm>
        </p:spPr>
        <p:txBody>
          <a:bodyPr>
            <a:normAutofit fontScale="92500"/>
            <a:scene3d>
              <a:camera prst="orthographicFront"/>
              <a:lightRig rig="threePt" dir="t"/>
            </a:scene3d>
            <a:sp3d extrusionH="57150">
              <a:bevelT h="25400" prst="softRound"/>
            </a:sp3d>
          </a:bodyPr>
          <a:lstStyle/>
          <a:p>
            <a:pPr marL="0" indent="0">
              <a:buNone/>
            </a:pPr>
            <a:r>
              <a:rPr lang="en-US" sz="3000" b="1" dirty="0" smtClean="0">
                <a:solidFill>
                  <a:schemeClr val="accent5">
                    <a:lumMod val="75000"/>
                  </a:schemeClr>
                </a:solidFill>
              </a:rPr>
              <a:t>Luna </a:t>
            </a:r>
            <a:r>
              <a:rPr lang="en-US" sz="3000" b="1" dirty="0" smtClean="0">
                <a:solidFill>
                  <a:srgbClr val="0070C0"/>
                </a:solidFill>
              </a:rPr>
              <a:t>Family Words </a:t>
            </a:r>
            <a:r>
              <a:rPr lang="en-US" sz="2600" b="1" dirty="0" smtClean="0">
                <a:solidFill>
                  <a:srgbClr val="0070C0"/>
                </a:solidFill>
              </a:rPr>
              <a:t>(G4582; G4583):</a:t>
            </a:r>
            <a:endParaRPr lang="en-US" sz="2000" dirty="0">
              <a:solidFill>
                <a:srgbClr val="0070C0"/>
              </a:solidFill>
            </a:endParaRPr>
          </a:p>
        </p:txBody>
      </p:sp>
      <p:pic>
        <p:nvPicPr>
          <p:cNvPr id="6"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76200"/>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228600"/>
            <a:ext cx="96012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Scriptural</a:t>
            </a:r>
            <a:r>
              <a:rPr lang="en-US" sz="4800" b="1" cap="none" spc="0" dirty="0" smtClean="0">
                <a:ln w="11430"/>
                <a:solidFill>
                  <a:srgbClr val="C00000"/>
                </a:solidFill>
                <a:effectLst>
                  <a:outerShdw blurRad="50800" dist="39000" dir="5460000" algn="tl">
                    <a:srgbClr val="000000">
                      <a:alpha val="38000"/>
                    </a:srgbClr>
                  </a:outerShdw>
                </a:effectLst>
                <a:latin typeface="Arial Rounded MT Bold" pitchFamily="34" charset="0"/>
              </a:rPr>
              <a:t> </a:t>
            </a:r>
            <a:r>
              <a:rPr lang="en-US" sz="4800" b="1" cap="none" spc="0" dirty="0" smtClean="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“Luna”  </a:t>
            </a:r>
            <a:r>
              <a:rPr lang="en-US" sz="4800" b="1" cap="none" spc="0" dirty="0" smtClean="0">
                <a:ln w="11430"/>
                <a:solidFill>
                  <a:srgbClr val="0070C0"/>
                </a:solidFill>
                <a:effectLst>
                  <a:outerShdw blurRad="50800" dist="39000" dir="5460000" algn="tl">
                    <a:srgbClr val="000000">
                      <a:alpha val="38000"/>
                    </a:srgbClr>
                  </a:outerShdw>
                </a:effectLst>
                <a:latin typeface="Arial Rounded MT Bold" pitchFamily="34" charset="0"/>
              </a:rPr>
              <a:t>Comparisons</a:t>
            </a:r>
            <a:endParaRPr lang="en-US" sz="4800" b="1" i="1" cap="none" spc="0" dirty="0">
              <a:ln w="11430"/>
              <a:solidFill>
                <a:srgbClr val="0070C0"/>
              </a:solidFill>
              <a:effectLst>
                <a:outerShdw blurRad="50800" dist="39000" dir="5460000" algn="tl">
                  <a:srgbClr val="000000">
                    <a:alpha val="38000"/>
                  </a:srgbClr>
                </a:outerShdw>
              </a:effectLst>
              <a:latin typeface="Arial Rounded MT Bold" pitchFamily="34" charset="0"/>
            </a:endParaRPr>
          </a:p>
        </p:txBody>
      </p:sp>
      <p:sp>
        <p:nvSpPr>
          <p:cNvPr id="14" name="Content Placeholder 2"/>
          <p:cNvSpPr>
            <a:spLocks noGrp="1"/>
          </p:cNvSpPr>
          <p:nvPr>
            <p:ph sz="quarter" idx="1"/>
          </p:nvPr>
        </p:nvSpPr>
        <p:spPr>
          <a:xfrm>
            <a:off x="6934200" y="1702465"/>
            <a:ext cx="4953000" cy="2031335"/>
          </a:xfrm>
          <a:blipFill dpi="0" rotWithShape="1">
            <a:blip r:embed="rId5">
              <a:alphaModFix amt="36000"/>
            </a:blip>
            <a:srcRect/>
            <a:tile tx="0" ty="0" sx="100000" sy="100000" flip="none" algn="tl"/>
          </a:blipFill>
          <a:scene3d>
            <a:camera prst="orthographicFront"/>
            <a:lightRig rig="threePt" dir="t"/>
          </a:scene3d>
          <a:sp3d>
            <a:bevelT/>
          </a:sp3d>
        </p:spPr>
        <p:txBody>
          <a:bodyPr>
            <a:noAutofit/>
            <a:sp3d extrusionH="57150">
              <a:bevelT w="38100" h="38100" prst="angle"/>
            </a:sp3d>
          </a:bodyPr>
          <a:lstStyle/>
          <a:p>
            <a:pPr marL="342900" indent="-342900">
              <a:buFont typeface="Arial" pitchFamily="34" charset="0"/>
              <a:buChar char="•"/>
            </a:pPr>
            <a:r>
              <a:rPr lang="en-US" sz="2400" b="1" dirty="0" smtClean="0">
                <a:solidFill>
                  <a:srgbClr val="0070C0"/>
                </a:solidFill>
              </a:rPr>
              <a:t>G4583</a:t>
            </a:r>
            <a:r>
              <a:rPr lang="en-US" sz="2400" dirty="0" smtClean="0"/>
              <a:t>  </a:t>
            </a:r>
            <a:r>
              <a:rPr lang="en-US" sz="2400" b="1" u="sng" dirty="0" err="1" smtClean="0">
                <a:solidFill>
                  <a:schemeClr val="accent5">
                    <a:lumMod val="75000"/>
                  </a:schemeClr>
                </a:solidFill>
              </a:rPr>
              <a:t>selen</a:t>
            </a:r>
            <a:r>
              <a:rPr lang="en-US" sz="2400" dirty="0" err="1" smtClean="0"/>
              <a:t>iazomai</a:t>
            </a:r>
            <a:r>
              <a:rPr lang="en-US" sz="2400" dirty="0" smtClean="0"/>
              <a:t>; </a:t>
            </a:r>
            <a:r>
              <a:rPr lang="en-US" sz="2400" dirty="0"/>
              <a:t>middle voice or passive from a presumed derivative of </a:t>
            </a:r>
            <a:r>
              <a:rPr lang="en-US" sz="2400" dirty="0" smtClean="0">
                <a:solidFill>
                  <a:srgbClr val="0070C0"/>
                </a:solidFill>
              </a:rPr>
              <a:t>G4582</a:t>
            </a:r>
            <a:r>
              <a:rPr lang="en-US" sz="2400" dirty="0">
                <a:solidFill>
                  <a:srgbClr val="0070C0"/>
                </a:solidFill>
              </a:rPr>
              <a:t>; </a:t>
            </a:r>
            <a:r>
              <a:rPr lang="en-US" sz="2400" b="1" dirty="0">
                <a:solidFill>
                  <a:schemeClr val="accent5">
                    <a:lumMod val="75000"/>
                  </a:schemeClr>
                </a:solidFill>
              </a:rPr>
              <a:t>to be moon-struck, </a:t>
            </a:r>
            <a:r>
              <a:rPr lang="en-US" sz="2400" dirty="0"/>
              <a:t>i.e. </a:t>
            </a:r>
            <a:r>
              <a:rPr lang="en-US" sz="2400" b="1" dirty="0">
                <a:solidFill>
                  <a:schemeClr val="accent5">
                    <a:lumMod val="75000"/>
                  </a:schemeClr>
                </a:solidFill>
              </a:rPr>
              <a:t>crazy</a:t>
            </a:r>
            <a:r>
              <a:rPr lang="en-US" sz="2400" b="1" dirty="0" smtClean="0">
                <a:solidFill>
                  <a:schemeClr val="accent5">
                    <a:lumMod val="75000"/>
                  </a:schemeClr>
                </a:solidFill>
              </a:rPr>
              <a:t>:  </a:t>
            </a:r>
            <a:r>
              <a:rPr lang="en-US" sz="2400" dirty="0" smtClean="0"/>
              <a:t>KJV </a:t>
            </a:r>
            <a:r>
              <a:rPr lang="en-US" sz="2400" dirty="0"/>
              <a:t>- </a:t>
            </a:r>
            <a:r>
              <a:rPr lang="en-US" sz="2400" b="1" dirty="0">
                <a:solidFill>
                  <a:schemeClr val="accent5">
                    <a:lumMod val="75000"/>
                  </a:schemeClr>
                </a:solidFill>
              </a:rPr>
              <a:t>be a lunatic</a:t>
            </a:r>
            <a:r>
              <a:rPr lang="en-US" sz="2400" b="1" dirty="0" smtClean="0">
                <a:solidFill>
                  <a:schemeClr val="accent5">
                    <a:lumMod val="75000"/>
                  </a:schemeClr>
                </a:solidFill>
              </a:rPr>
              <a:t>.</a:t>
            </a:r>
          </a:p>
        </p:txBody>
      </p:sp>
      <p:pic>
        <p:nvPicPr>
          <p:cNvPr id="3074" name="Picture 2" descr="C:\Users\Rae\Desktop\lunatic png.png"/>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6700"/>
                    </a14:imgEffect>
                  </a14:imgLayer>
                </a14:imgProps>
              </a:ext>
              <a:ext uri="{28A0092B-C50C-407E-A947-70E740481C1C}">
                <a14:useLocalDpi xmlns:a14="http://schemas.microsoft.com/office/drawing/2010/main" val="0"/>
              </a:ext>
            </a:extLst>
          </a:blip>
          <a:srcRect/>
          <a:stretch>
            <a:fillRect/>
          </a:stretch>
        </p:blipFill>
        <p:spPr bwMode="auto">
          <a:xfrm>
            <a:off x="716280" y="2209800"/>
            <a:ext cx="4343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ae\Desktop\selene edi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4876" y="3397687"/>
            <a:ext cx="2489675" cy="2438400"/>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Content Placeholder 2"/>
          <p:cNvSpPr>
            <a:spLocks noGrp="1"/>
          </p:cNvSpPr>
          <p:nvPr>
            <p:ph sz="quarter" idx="1"/>
          </p:nvPr>
        </p:nvSpPr>
        <p:spPr>
          <a:xfrm>
            <a:off x="8153400" y="3962400"/>
            <a:ext cx="3733800" cy="2667000"/>
          </a:xfrm>
          <a:blipFill dpi="0" rotWithShape="1">
            <a:blip r:embed="rId5">
              <a:alphaModFix amt="36000"/>
            </a:blip>
            <a:srcRect/>
            <a:tile tx="0" ty="0" sx="100000" sy="100000" flip="none" algn="tl"/>
          </a:blipFill>
          <a:scene3d>
            <a:camera prst="orthographicFront"/>
            <a:lightRig rig="threePt" dir="t"/>
          </a:scene3d>
          <a:sp3d>
            <a:bevelT/>
          </a:sp3d>
        </p:spPr>
        <p:txBody>
          <a:bodyPr>
            <a:noAutofit/>
            <a:sp3d extrusionH="57150">
              <a:bevelT w="38100" h="38100" prst="angle"/>
            </a:sp3d>
          </a:bodyPr>
          <a:lstStyle/>
          <a:p>
            <a:pPr marL="342900" indent="-342900">
              <a:buFont typeface="Arial" pitchFamily="34" charset="0"/>
              <a:buChar char="•"/>
            </a:pPr>
            <a:r>
              <a:rPr lang="en-US" sz="2400" b="1" dirty="0" smtClean="0">
                <a:solidFill>
                  <a:srgbClr val="0070C0"/>
                </a:solidFill>
              </a:rPr>
              <a:t>G4582</a:t>
            </a:r>
            <a:r>
              <a:rPr lang="en-US" sz="2400" dirty="0" smtClean="0"/>
              <a:t>  </a:t>
            </a:r>
            <a:r>
              <a:rPr lang="en-US" sz="2400" b="1" u="sng" dirty="0" err="1" smtClean="0">
                <a:solidFill>
                  <a:schemeClr val="accent5">
                    <a:lumMod val="75000"/>
                  </a:schemeClr>
                </a:solidFill>
              </a:rPr>
              <a:t>selene</a:t>
            </a:r>
            <a:r>
              <a:rPr lang="en-US" sz="2400" dirty="0" smtClean="0">
                <a:solidFill>
                  <a:schemeClr val="accent5">
                    <a:lumMod val="75000"/>
                  </a:schemeClr>
                </a:solidFill>
              </a:rPr>
              <a:t>;</a:t>
            </a:r>
            <a:r>
              <a:rPr lang="en-US" sz="2400" dirty="0" smtClean="0"/>
              <a:t> </a:t>
            </a:r>
            <a:r>
              <a:rPr lang="en-US" sz="2400" dirty="0"/>
              <a:t>from </a:t>
            </a:r>
            <a:r>
              <a:rPr lang="en-US" sz="2400" dirty="0" err="1"/>
              <a:t>selas</a:t>
            </a:r>
            <a:r>
              <a:rPr lang="en-US" sz="2400" dirty="0"/>
              <a:t> (</a:t>
            </a:r>
            <a:r>
              <a:rPr lang="en-US" sz="2400" b="1" dirty="0">
                <a:solidFill>
                  <a:schemeClr val="accent5">
                    <a:lumMod val="75000"/>
                  </a:schemeClr>
                </a:solidFill>
              </a:rPr>
              <a:t>brilliancy;</a:t>
            </a:r>
            <a:r>
              <a:rPr lang="en-US" sz="2400" dirty="0">
                <a:solidFill>
                  <a:schemeClr val="accent5">
                    <a:lumMod val="75000"/>
                  </a:schemeClr>
                </a:solidFill>
              </a:rPr>
              <a:t> </a:t>
            </a:r>
            <a:r>
              <a:rPr lang="en-US" sz="2400" dirty="0"/>
              <a:t>probably akin to the alternate of </a:t>
            </a:r>
            <a:r>
              <a:rPr lang="en-US" sz="2400" dirty="0" smtClean="0"/>
              <a:t>G138</a:t>
            </a:r>
            <a:r>
              <a:rPr lang="en-US" sz="2400" dirty="0"/>
              <a:t>, through </a:t>
            </a:r>
            <a:r>
              <a:rPr lang="en-US" sz="2400" b="1" dirty="0">
                <a:solidFill>
                  <a:schemeClr val="accent5">
                    <a:lumMod val="75000"/>
                  </a:schemeClr>
                </a:solidFill>
              </a:rPr>
              <a:t>the idea of </a:t>
            </a:r>
            <a:r>
              <a:rPr lang="en-US" sz="2400" b="1" u="sng" dirty="0">
                <a:solidFill>
                  <a:schemeClr val="accent5">
                    <a:lumMod val="75000"/>
                  </a:schemeClr>
                </a:solidFill>
              </a:rPr>
              <a:t>attractiveness</a:t>
            </a:r>
            <a:r>
              <a:rPr lang="en-US" sz="2400" dirty="0"/>
              <a:t>); </a:t>
            </a:r>
            <a:r>
              <a:rPr lang="en-US" sz="2400" dirty="0" smtClean="0"/>
              <a:t/>
            </a:r>
            <a:br>
              <a:rPr lang="en-US" sz="2400" dirty="0" smtClean="0"/>
            </a:br>
            <a:r>
              <a:rPr lang="en-US" sz="2400" b="1" dirty="0" smtClean="0">
                <a:solidFill>
                  <a:schemeClr val="accent5">
                    <a:lumMod val="75000"/>
                  </a:schemeClr>
                </a:solidFill>
              </a:rPr>
              <a:t>the moon</a:t>
            </a:r>
            <a:r>
              <a:rPr lang="en-US" sz="2400" dirty="0" smtClean="0">
                <a:solidFill>
                  <a:schemeClr val="accent5">
                    <a:lumMod val="75000"/>
                  </a:schemeClr>
                </a:solidFill>
              </a:rPr>
              <a:t>.</a:t>
            </a:r>
            <a:endParaRPr lang="en-US" sz="2400" dirty="0"/>
          </a:p>
        </p:txBody>
      </p:sp>
      <p:sp>
        <p:nvSpPr>
          <p:cNvPr id="18" name="Content Placeholder 2"/>
          <p:cNvSpPr>
            <a:spLocks noGrp="1"/>
          </p:cNvSpPr>
          <p:nvPr>
            <p:ph sz="quarter" idx="1"/>
          </p:nvPr>
        </p:nvSpPr>
        <p:spPr>
          <a:xfrm>
            <a:off x="304800" y="3566160"/>
            <a:ext cx="5410200" cy="3291840"/>
          </a:xfrm>
        </p:spPr>
        <p:txBody>
          <a:bodyPr>
            <a:normAutofit/>
            <a:scene3d>
              <a:camera prst="orthographicFront"/>
              <a:lightRig rig="threePt" dir="t"/>
            </a:scene3d>
            <a:sp3d extrusionH="57150">
              <a:bevelT w="38100" h="38100" prst="angle"/>
            </a:sp3d>
          </a:bodyPr>
          <a:lstStyle/>
          <a:p>
            <a:pPr marL="0" indent="0">
              <a:buNone/>
            </a:pPr>
            <a:r>
              <a:rPr lang="en-US" sz="2400" b="1" dirty="0" smtClean="0">
                <a:solidFill>
                  <a:srgbClr val="0070C0"/>
                </a:solidFill>
              </a:rPr>
              <a:t>Matt 4:24  </a:t>
            </a:r>
            <a:r>
              <a:rPr lang="en-US" sz="2400" dirty="0" smtClean="0">
                <a:solidFill>
                  <a:schemeClr val="tx1">
                    <a:lumMod val="65000"/>
                    <a:lumOff val="35000"/>
                  </a:schemeClr>
                </a:solidFill>
              </a:rPr>
              <a:t>And </a:t>
            </a:r>
            <a:r>
              <a:rPr lang="en-US" sz="2400" dirty="0">
                <a:solidFill>
                  <a:schemeClr val="tx1">
                    <a:lumMod val="65000"/>
                    <a:lumOff val="35000"/>
                  </a:schemeClr>
                </a:solidFill>
              </a:rPr>
              <a:t>his fame went throughout all Syria: and they brought unto him all sick </a:t>
            </a:r>
            <a:r>
              <a:rPr lang="en-US" sz="2400" dirty="0" smtClean="0">
                <a:solidFill>
                  <a:schemeClr val="tx1">
                    <a:lumMod val="65000"/>
                    <a:lumOff val="35000"/>
                  </a:schemeClr>
                </a:solidFill>
              </a:rPr>
              <a:t>people …  </a:t>
            </a:r>
            <a:r>
              <a:rPr lang="en-US" sz="2400" dirty="0">
                <a:solidFill>
                  <a:schemeClr val="tx1">
                    <a:lumMod val="65000"/>
                    <a:lumOff val="35000"/>
                  </a:schemeClr>
                </a:solidFill>
              </a:rPr>
              <a:t>and those which were </a:t>
            </a:r>
            <a:r>
              <a:rPr lang="en-US" sz="2400" b="1" u="sng" dirty="0" err="1" smtClean="0">
                <a:solidFill>
                  <a:schemeClr val="accent5">
                    <a:lumMod val="75000"/>
                  </a:schemeClr>
                </a:solidFill>
              </a:rPr>
              <a:t>lunatick</a:t>
            </a:r>
            <a:r>
              <a:rPr lang="en-US" sz="2400" dirty="0" smtClean="0">
                <a:solidFill>
                  <a:schemeClr val="accent5">
                    <a:lumMod val="75000"/>
                  </a:schemeClr>
                </a:solidFill>
              </a:rPr>
              <a:t> …</a:t>
            </a:r>
          </a:p>
          <a:p>
            <a:pPr marL="0" indent="0">
              <a:buNone/>
            </a:pPr>
            <a:endParaRPr lang="en-US" sz="1050" dirty="0"/>
          </a:p>
          <a:p>
            <a:pPr marL="0" indent="0">
              <a:buNone/>
            </a:pPr>
            <a:r>
              <a:rPr lang="en-US" sz="2400" b="1" dirty="0" smtClean="0">
                <a:solidFill>
                  <a:srgbClr val="0070C0"/>
                </a:solidFill>
              </a:rPr>
              <a:t>Matt 17:15  </a:t>
            </a:r>
            <a:r>
              <a:rPr lang="en-US" sz="2400" dirty="0" smtClean="0">
                <a:solidFill>
                  <a:schemeClr val="tx1">
                    <a:lumMod val="65000"/>
                    <a:lumOff val="35000"/>
                  </a:schemeClr>
                </a:solidFill>
              </a:rPr>
              <a:t>Yahusha, </a:t>
            </a:r>
            <a:r>
              <a:rPr lang="en-US" sz="2400" dirty="0">
                <a:solidFill>
                  <a:schemeClr val="tx1">
                    <a:lumMod val="65000"/>
                    <a:lumOff val="35000"/>
                  </a:schemeClr>
                </a:solidFill>
              </a:rPr>
              <a:t>have </a:t>
            </a:r>
            <a:r>
              <a:rPr lang="en-US" sz="2400" dirty="0" smtClean="0">
                <a:solidFill>
                  <a:schemeClr val="tx1">
                    <a:lumMod val="65000"/>
                    <a:lumOff val="35000"/>
                  </a:schemeClr>
                </a:solidFill>
              </a:rPr>
              <a:t/>
            </a:r>
            <a:br>
              <a:rPr lang="en-US" sz="2400" dirty="0" smtClean="0">
                <a:solidFill>
                  <a:schemeClr val="tx1">
                    <a:lumMod val="65000"/>
                    <a:lumOff val="35000"/>
                  </a:schemeClr>
                </a:solidFill>
              </a:rPr>
            </a:br>
            <a:r>
              <a:rPr lang="en-US" sz="2400" dirty="0" smtClean="0">
                <a:solidFill>
                  <a:schemeClr val="tx1">
                    <a:lumMod val="65000"/>
                    <a:lumOff val="35000"/>
                  </a:schemeClr>
                </a:solidFill>
              </a:rPr>
              <a:t>mercy on </a:t>
            </a:r>
            <a:r>
              <a:rPr lang="en-US" sz="2400" dirty="0">
                <a:solidFill>
                  <a:schemeClr val="tx1">
                    <a:lumMod val="65000"/>
                    <a:lumOff val="35000"/>
                  </a:schemeClr>
                </a:solidFill>
              </a:rPr>
              <a:t>my son: for he is </a:t>
            </a:r>
            <a:r>
              <a:rPr lang="en-US" sz="2400" dirty="0" smtClean="0">
                <a:solidFill>
                  <a:schemeClr val="tx1">
                    <a:lumMod val="65000"/>
                    <a:lumOff val="35000"/>
                  </a:schemeClr>
                </a:solidFill>
              </a:rPr>
              <a:t/>
            </a:r>
            <a:br>
              <a:rPr lang="en-US" sz="2400" dirty="0" smtClean="0">
                <a:solidFill>
                  <a:schemeClr val="tx1">
                    <a:lumMod val="65000"/>
                    <a:lumOff val="35000"/>
                  </a:schemeClr>
                </a:solidFill>
              </a:rPr>
            </a:br>
            <a:r>
              <a:rPr lang="en-US" sz="2400" b="1" u="sng" dirty="0" err="1" smtClean="0">
                <a:solidFill>
                  <a:schemeClr val="accent5">
                    <a:lumMod val="75000"/>
                  </a:schemeClr>
                </a:solidFill>
              </a:rPr>
              <a:t>lunatick</a:t>
            </a:r>
            <a:r>
              <a:rPr lang="en-US" sz="2400" dirty="0">
                <a:solidFill>
                  <a:schemeClr val="accent5">
                    <a:lumMod val="75000"/>
                  </a:schemeClr>
                </a:solidFill>
              </a:rPr>
              <a:t>,</a:t>
            </a:r>
            <a:r>
              <a:rPr lang="en-US" sz="2400" dirty="0"/>
              <a:t> </a:t>
            </a:r>
            <a:r>
              <a:rPr lang="en-US" sz="2400" dirty="0" smtClean="0">
                <a:solidFill>
                  <a:schemeClr val="tx1">
                    <a:lumMod val="65000"/>
                    <a:lumOff val="35000"/>
                  </a:schemeClr>
                </a:solidFill>
              </a:rPr>
              <a:t>and </a:t>
            </a:r>
            <a:r>
              <a:rPr lang="en-US" sz="2400" dirty="0">
                <a:solidFill>
                  <a:schemeClr val="tx1">
                    <a:lumMod val="65000"/>
                    <a:lumOff val="35000"/>
                  </a:schemeClr>
                </a:solidFill>
              </a:rPr>
              <a:t>sore </a:t>
            </a:r>
            <a:r>
              <a:rPr lang="en-US" sz="2400" dirty="0" smtClean="0">
                <a:solidFill>
                  <a:schemeClr val="tx1">
                    <a:lumMod val="65000"/>
                    <a:lumOff val="35000"/>
                  </a:schemeClr>
                </a:solidFill>
              </a:rPr>
              <a:t>vexed … </a:t>
            </a:r>
            <a:endParaRPr lang="en-US" sz="2400" dirty="0"/>
          </a:p>
        </p:txBody>
      </p:sp>
      <p:sp>
        <p:nvSpPr>
          <p:cNvPr id="3" name="Rectangle 2"/>
          <p:cNvSpPr/>
          <p:nvPr/>
        </p:nvSpPr>
        <p:spPr>
          <a:xfrm>
            <a:off x="5495072" y="5196007"/>
            <a:ext cx="2353528" cy="1661993"/>
          </a:xfrm>
          <a:prstGeom prst="rect">
            <a:avLst/>
          </a:prstGeom>
          <a:noFill/>
        </p:spPr>
        <p:txBody>
          <a:bodyPr wrap="none" lIns="91440" tIns="45720" rIns="91440" bIns="45720">
            <a:spAutoFit/>
          </a:bodyPr>
          <a:lstStyle/>
          <a:p>
            <a:pPr algn="ctr"/>
            <a:r>
              <a:rPr lang="en-US" sz="280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Segoe Print" pitchFamily="2" charset="0"/>
              </a:rPr>
              <a:t>Selene</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b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 </a:t>
            </a: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Greek Moon</a:t>
            </a:r>
          </a:p>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Goddess</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2529559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2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1000"/>
                                        <p:tgtEl>
                                          <p:spTgt spid="18">
                                            <p:txEl>
                                              <p:pRg st="2" end="2"/>
                                            </p:txEl>
                                          </p:spTgt>
                                        </p:tgtEl>
                                      </p:cBhvr>
                                    </p:animEffect>
                                    <p:anim calcmode="lin" valueType="num">
                                      <p:cBhvr>
                                        <p:cTn id="20"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wipe(up)">
                                      <p:cBhvr>
                                        <p:cTn id="26" dur="2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wipe(up)">
                                      <p:cBhvr>
                                        <p:cTn id="31" dur="2000"/>
                                        <p:tgtEl>
                                          <p:spTgt spid="17">
                                            <p:txEl>
                                              <p:pRg st="0" end="0"/>
                                            </p:txEl>
                                          </p:spTgt>
                                        </p:tgtEl>
                                      </p:cBhvr>
                                    </p:animEffect>
                                  </p:childTnLst>
                                </p:cTn>
                              </p:par>
                            </p:childTnLst>
                          </p:cTn>
                        </p:par>
                        <p:par>
                          <p:cTn id="32" fill="hold">
                            <p:stCondLst>
                              <p:cond delay="2000"/>
                            </p:stCondLst>
                            <p:childTnLst>
                              <p:par>
                                <p:cTn id="33" presetID="21" presetClass="entr" presetSubtype="4" fill="hold" nodeType="after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wheel(4)">
                                      <p:cBhvr>
                                        <p:cTn id="35" dur="2000"/>
                                        <p:tgtEl>
                                          <p:spTgt spid="3076"/>
                                        </p:tgtEl>
                                      </p:cBhvr>
                                    </p:animEffect>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uiExpand="1" build="p"/>
      <p:bldP spid="18"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pPr/>
              <a:t>5</a:t>
            </a:fld>
            <a:endParaRPr lang="en-US" dirty="0"/>
          </a:p>
        </p:txBody>
      </p:sp>
      <p:pic>
        <p:nvPicPr>
          <p:cNvPr id="1027" name="Picture 3" descr="C:\Users\Rae\Desktop\It's about 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19400"/>
            <a:ext cx="4572001" cy="25987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962400" y="4953000"/>
            <a:ext cx="8200292" cy="1752600"/>
            <a:chOff x="125646" y="609600"/>
            <a:chExt cx="11638483" cy="2819400"/>
          </a:xfrm>
        </p:grpSpPr>
        <p:pic>
          <p:nvPicPr>
            <p:cNvPr id="1026" name="Picture 2" descr="C:\Users\Rae\Desktop\it's about time png.png"/>
            <p:cNvPicPr>
              <a:picLocks noChangeAspect="1" noChangeArrowheads="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5646" y="609600"/>
              <a:ext cx="11638483"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505200" y="2342950"/>
              <a:ext cx="4876800" cy="609600"/>
            </a:xfrm>
            <a:prstGeom prst="roundRect">
              <a:avLst/>
            </a:prstGeom>
            <a:solidFill>
              <a:schemeClr val="accent5">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3"/>
          <p:cNvSpPr txBox="1">
            <a:spLocks/>
          </p:cNvSpPr>
          <p:nvPr/>
        </p:nvSpPr>
        <p:spPr>
          <a:xfrm>
            <a:off x="152400" y="0"/>
            <a:ext cx="8153400" cy="3886200"/>
          </a:xfrm>
          <a:prstGeom prst="rect">
            <a:avLst/>
          </a:prstGeom>
        </p:spPr>
        <p:txBody>
          <a:bodyPr vert="horz">
            <a:normAutofit fontScale="92500" lnSpcReduction="2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50000"/>
              </a:lnSpc>
              <a:buClr>
                <a:srgbClr val="FFC9DB"/>
              </a:buClr>
              <a:buNone/>
            </a:pPr>
            <a:r>
              <a:rPr lang="en-US" sz="3000" b="1" dirty="0" smtClean="0">
                <a:ln w="1905">
                  <a:solidFill>
                    <a:srgbClr val="002060"/>
                  </a:solidFill>
                </a:ln>
                <a:solidFill>
                  <a:schemeClr val="accent5">
                    <a:lumMod val="75000"/>
                  </a:schemeClr>
                </a:solidFill>
                <a:effectLst>
                  <a:innerShdw blurRad="69850" dist="43180" dir="5400000">
                    <a:srgbClr val="000000">
                      <a:alpha val="65000"/>
                    </a:srgbClr>
                  </a:innerShdw>
                </a:effectLst>
                <a:latin typeface="Papyrus" pitchFamily="66" charset="0"/>
              </a:rPr>
              <a:t>This study is part of the Grand Finale Exposure </a:t>
            </a:r>
            <a:br>
              <a:rPr lang="en-US" sz="3000" b="1" dirty="0" smtClean="0">
                <a:ln w="1905">
                  <a:solidFill>
                    <a:srgbClr val="002060"/>
                  </a:solidFill>
                </a:ln>
                <a:solidFill>
                  <a:schemeClr val="accent5">
                    <a:lumMod val="75000"/>
                  </a:schemeClr>
                </a:solidFill>
                <a:effectLst>
                  <a:innerShdw blurRad="69850" dist="43180" dir="5400000">
                    <a:srgbClr val="000000">
                      <a:alpha val="65000"/>
                    </a:srgbClr>
                  </a:innerShdw>
                </a:effectLst>
                <a:latin typeface="Papyrus" pitchFamily="66" charset="0"/>
              </a:rPr>
            </a:br>
            <a:r>
              <a:rPr lang="en-US" sz="3000" b="1" dirty="0" smtClean="0">
                <a:ln w="1905">
                  <a:solidFill>
                    <a:srgbClr val="002060"/>
                  </a:solidFill>
                </a:ln>
                <a:solidFill>
                  <a:schemeClr val="accent5">
                    <a:lumMod val="75000"/>
                  </a:schemeClr>
                </a:solidFill>
                <a:effectLst>
                  <a:innerShdw blurRad="69850" dist="43180" dir="5400000">
                    <a:srgbClr val="000000">
                      <a:alpha val="65000"/>
                    </a:srgbClr>
                  </a:innerShdw>
                </a:effectLst>
                <a:latin typeface="Papyrus" pitchFamily="66" charset="0"/>
              </a:rPr>
              <a:t>for H3391 &lt;</a:t>
            </a:r>
            <a:r>
              <a:rPr lang="en-US" sz="3000" b="1" dirty="0" err="1" smtClean="0">
                <a:ln w="1905">
                  <a:solidFill>
                    <a:srgbClr val="002060"/>
                  </a:solidFill>
                </a:ln>
                <a:solidFill>
                  <a:schemeClr val="accent5">
                    <a:lumMod val="75000"/>
                  </a:schemeClr>
                </a:solidFill>
                <a:effectLst>
                  <a:innerShdw blurRad="69850" dist="43180" dir="5400000">
                    <a:srgbClr val="000000">
                      <a:alpha val="65000"/>
                    </a:srgbClr>
                  </a:innerShdw>
                </a:effectLst>
                <a:latin typeface="Papyrus" pitchFamily="66" charset="0"/>
              </a:rPr>
              <a:t>yerach</a:t>
            </a:r>
            <a:r>
              <a:rPr lang="en-US" sz="3000" b="1" dirty="0" smtClean="0">
                <a:ln w="1905">
                  <a:solidFill>
                    <a:srgbClr val="002060"/>
                  </a:solidFill>
                </a:ln>
                <a:solidFill>
                  <a:schemeClr val="accent5">
                    <a:lumMod val="75000"/>
                  </a:schemeClr>
                </a:solidFill>
                <a:effectLst>
                  <a:innerShdw blurRad="69850" dist="43180" dir="5400000">
                    <a:srgbClr val="000000">
                      <a:alpha val="65000"/>
                    </a:srgbClr>
                  </a:innerShdw>
                </a:effectLst>
                <a:latin typeface="Papyrus" pitchFamily="66" charset="0"/>
              </a:rPr>
              <a:t>&gt;  (lunar cycle). </a:t>
            </a:r>
          </a:p>
          <a:p>
            <a:pPr marL="0" indent="0">
              <a:buClr>
                <a:srgbClr val="FFC9DB"/>
              </a:buClr>
              <a:buNone/>
            </a:pPr>
            <a:endParaRPr lang="en-US" sz="1500" b="1" dirty="0" smtClean="0">
              <a:ln w="1905">
                <a:solidFill>
                  <a:srgbClr val="002060"/>
                </a:solidFill>
              </a:ln>
              <a:solidFill>
                <a:schemeClr val="accent5">
                  <a:lumMod val="75000"/>
                </a:schemeClr>
              </a:solidFill>
              <a:effectLst>
                <a:innerShdw blurRad="69850" dist="43180" dir="5400000">
                  <a:srgbClr val="000000">
                    <a:alpha val="65000"/>
                  </a:srgbClr>
                </a:innerShdw>
              </a:effectLst>
              <a:latin typeface="Papyrus" pitchFamily="66" charset="0"/>
            </a:endParaRPr>
          </a:p>
          <a:p>
            <a:pPr marL="0" indent="0">
              <a:lnSpc>
                <a:spcPct val="110000"/>
              </a:lnSpc>
              <a:buClr>
                <a:srgbClr val="FFC9DB"/>
              </a:buClr>
              <a:buNone/>
            </a:pPr>
            <a: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t>Remember:  the base of</a:t>
            </a:r>
            <a:b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br>
            <a: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t>this calendar study</a:t>
            </a:r>
            <a:b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br>
            <a: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t>is all about</a:t>
            </a:r>
            <a:b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br>
            <a:r>
              <a:rPr lang="en-US" sz="3000" b="1" dirty="0" smtClean="0">
                <a:ln w="1905">
                  <a:noFill/>
                </a:ln>
                <a:solidFill>
                  <a:srgbClr val="8E002F"/>
                </a:solidFill>
                <a:effectLst>
                  <a:innerShdw blurRad="69850" dist="43180" dir="5400000">
                    <a:srgbClr val="000000">
                      <a:alpha val="65000"/>
                    </a:srgbClr>
                  </a:innerShdw>
                </a:effectLst>
                <a:latin typeface="Papyrus" pitchFamily="66" charset="0"/>
              </a:rPr>
              <a:t>“EVENING”</a:t>
            </a:r>
            <a: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t/>
            </a:r>
            <a:b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br>
            <a:r>
              <a:rPr lang="en-US" sz="3500" b="1" dirty="0" smtClean="0">
                <a:ln w="1905">
                  <a:noFill/>
                </a:ln>
                <a:solidFill>
                  <a:srgbClr val="8E002F"/>
                </a:solidFill>
                <a:effectLst>
                  <a:innerShdw blurRad="69850" dist="43180" dir="5400000">
                    <a:srgbClr val="000000">
                      <a:alpha val="65000"/>
                    </a:srgbClr>
                  </a:innerShdw>
                </a:effectLst>
                <a:latin typeface="Papyrus" pitchFamily="66" charset="0"/>
              </a:rPr>
              <a:t>… and …</a:t>
            </a:r>
          </a:p>
          <a:p>
            <a:endParaRPr lang="en-US" dirty="0">
              <a:ln>
                <a:solidFill>
                  <a:srgbClr val="002060"/>
                </a:solidFill>
              </a:ln>
            </a:endParaRPr>
          </a:p>
        </p:txBody>
      </p:sp>
      <p:sp>
        <p:nvSpPr>
          <p:cNvPr id="5" name="Rectangle 4"/>
          <p:cNvSpPr/>
          <p:nvPr/>
        </p:nvSpPr>
        <p:spPr>
          <a:xfrm>
            <a:off x="6775069" y="5958348"/>
            <a:ext cx="2573140" cy="523220"/>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chemeClr val="accent5">
                    <a:lumMod val="75000"/>
                  </a:schemeClr>
                </a:solidFill>
                <a:effectLst>
                  <a:innerShdw blurRad="69850" dist="43180" dir="5400000">
                    <a:srgbClr val="000000">
                      <a:alpha val="65000"/>
                    </a:srgbClr>
                  </a:innerShdw>
                </a:effectLst>
              </a:rPr>
              <a:t>(Pun intended!)</a:t>
            </a:r>
            <a:endParaRPr lang="en-US" sz="2800" b="1" cap="none" spc="0" dirty="0">
              <a:ln w="1905"/>
              <a:solidFill>
                <a:schemeClr val="accent5">
                  <a:lumMod val="75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025089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1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1500"/>
                                        <p:tgtEl>
                                          <p:spTgt spid="4"/>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50</a:t>
            </a:fld>
            <a:endParaRPr lang="en-US" dirty="0">
              <a:solidFill>
                <a:schemeClr val="tx2"/>
              </a:solidFill>
            </a:endParaRPr>
          </a:p>
        </p:txBody>
      </p:sp>
      <p:pic>
        <p:nvPicPr>
          <p:cNvPr id="6" name="Picture 2" descr="C:\Users\Rae\Desktop\Flat Earth\3dwm mag glass 2.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19200" y="278735"/>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2895600" y="228600"/>
            <a:ext cx="8991600"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Mystic</a:t>
            </a:r>
            <a:r>
              <a:rPr lang="en-US" sz="4800" b="1" cap="none" spc="0"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“Luna</a:t>
            </a:r>
            <a:r>
              <a:rPr lang="en-US" sz="48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 </a:t>
            </a:r>
            <a:r>
              <a:rPr lang="en-US" sz="4800" b="1" dirty="0" smtClean="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 </a:t>
            </a:r>
            <a:r>
              <a:rPr lang="en-US" sz="4800" b="1" cap="none" spc="0"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Comparisons</a:t>
            </a:r>
            <a:endParaRPr lang="en-US" sz="4800" b="1" i="1" cap="none" spc="0" dirty="0">
              <a:ln w="11430"/>
              <a:solidFill>
                <a:schemeClr val="accent2">
                  <a:lumMod val="50000"/>
                </a:schemeClr>
              </a:solidFill>
              <a:effectLst>
                <a:outerShdw blurRad="50800" dist="39000" dir="5460000" algn="tl">
                  <a:srgbClr val="000000">
                    <a:alpha val="38000"/>
                  </a:srgbClr>
                </a:outerShdw>
              </a:effectLst>
              <a:latin typeface="Arial Rounded MT Bold" pitchFamily="34" charset="0"/>
            </a:endParaRPr>
          </a:p>
        </p:txBody>
      </p:sp>
      <p:cxnSp>
        <p:nvCxnSpPr>
          <p:cNvPr id="12" name="Straight Arrow Connector 11"/>
          <p:cNvCxnSpPr/>
          <p:nvPr/>
        </p:nvCxnSpPr>
        <p:spPr>
          <a:xfrm>
            <a:off x="12420600" y="3194632"/>
            <a:ext cx="4136920" cy="0"/>
          </a:xfrm>
          <a:prstGeom prst="straightConnector1">
            <a:avLst/>
          </a:prstGeom>
          <a:ln w="76200">
            <a:solidFill>
              <a:srgbClr val="C00000"/>
            </a:solidFill>
            <a:headEnd type="none"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4489060" y="4656603"/>
            <a:ext cx="2122098" cy="0"/>
          </a:xfrm>
          <a:prstGeom prst="straightConnector1">
            <a:avLst/>
          </a:prstGeom>
          <a:ln w="76200">
            <a:solidFill>
              <a:srgbClr val="C00000"/>
            </a:solidFill>
            <a:headEnd type="none"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quarter" idx="1"/>
          </p:nvPr>
        </p:nvSpPr>
        <p:spPr>
          <a:xfrm>
            <a:off x="6278880" y="1656745"/>
            <a:ext cx="2788920" cy="4536193"/>
          </a:xfrm>
          <a:blipFill>
            <a:blip r:embed="rId6"/>
            <a:tile tx="0" ty="0" sx="100000" sy="100000" flip="none" algn="tl"/>
          </a:blipFill>
          <a:ln w="76200">
            <a:solidFill>
              <a:schemeClr val="accent5">
                <a:lumMod val="60000"/>
                <a:lumOff val="40000"/>
              </a:schemeClr>
            </a:solidFill>
          </a:ln>
          <a:scene3d>
            <a:camera prst="orthographicFront"/>
            <a:lightRig rig="threePt" dir="t"/>
          </a:scene3d>
          <a:sp3d>
            <a:bevelT w="152400" h="50800" prst="softRound"/>
          </a:sp3d>
        </p:spPr>
        <p:txBody>
          <a:bodyPr>
            <a:noAutofit/>
            <a:scene3d>
              <a:camera prst="orthographicFront"/>
              <a:lightRig rig="soft" dir="t">
                <a:rot lat="0" lon="0" rev="10800000"/>
              </a:lightRig>
            </a:scene3d>
            <a:sp3d extrusionH="57150">
              <a:bevelT w="27940" h="12700" prst="angle"/>
              <a:contourClr>
                <a:srgbClr val="DDDDDD"/>
              </a:contourClr>
            </a:sp3d>
          </a:bodyPr>
          <a:lstStyle/>
          <a:p>
            <a:pPr marL="0" indent="0" algn="ctr">
              <a:buNone/>
            </a:pPr>
            <a:r>
              <a:rPr lang="en-US" sz="3600" b="1" spc="150" dirty="0" smtClean="0">
                <a:ln w="11430">
                  <a:solidFill>
                    <a:schemeClr val="accent5">
                      <a:lumMod val="50000"/>
                    </a:schemeClr>
                  </a:solidFill>
                </a:ln>
                <a:solidFill>
                  <a:srgbClr val="8E002F"/>
                </a:solidFill>
                <a:effectLst>
                  <a:outerShdw blurRad="25400" algn="tl" rotWithShape="0">
                    <a:srgbClr val="000000">
                      <a:alpha val="43000"/>
                    </a:srgbClr>
                  </a:outerShdw>
                </a:effectLst>
                <a:latin typeface="Segoe Print" pitchFamily="2" charset="0"/>
              </a:rPr>
              <a:t>“Luna”  </a:t>
            </a:r>
            <a:r>
              <a:rPr lang="en-US" sz="2800" spc="150" dirty="0" smtClean="0">
                <a:ln w="11430"/>
                <a:solidFill>
                  <a:schemeClr val="accent2">
                    <a:lumMod val="50000"/>
                  </a:schemeClr>
                </a:solidFill>
                <a:effectLst>
                  <a:outerShdw blurRad="25400" algn="tl" rotWithShape="0">
                    <a:srgbClr val="000000">
                      <a:alpha val="43000"/>
                    </a:srgbClr>
                  </a:outerShdw>
                </a:effectLst>
              </a:rPr>
              <a:t>(Roman mythology) </a:t>
            </a:r>
            <a:br>
              <a:rPr lang="en-US" sz="2800" spc="150" dirty="0" smtClean="0">
                <a:ln w="11430"/>
                <a:solidFill>
                  <a:schemeClr val="accent2">
                    <a:lumMod val="50000"/>
                  </a:schemeClr>
                </a:solidFill>
                <a:effectLst>
                  <a:outerShdw blurRad="25400" algn="tl" rotWithShape="0">
                    <a:srgbClr val="000000">
                      <a:alpha val="43000"/>
                    </a:srgbClr>
                  </a:outerShdw>
                </a:effectLst>
              </a:rPr>
            </a:br>
            <a:r>
              <a:rPr lang="en-US" sz="3200" b="1" spc="150" dirty="0" smtClean="0">
                <a:ln w="11430"/>
                <a:solidFill>
                  <a:schemeClr val="accent2">
                    <a:lumMod val="50000"/>
                  </a:schemeClr>
                </a:solidFill>
                <a:effectLst>
                  <a:outerShdw blurRad="25400" algn="tl" rotWithShape="0">
                    <a:srgbClr val="000000">
                      <a:alpha val="43000"/>
                    </a:srgbClr>
                  </a:outerShdw>
                </a:effectLst>
              </a:rPr>
              <a:t>the goddess of the Moon; counterpart of Greek </a:t>
            </a:r>
            <a:r>
              <a:rPr lang="en-US" sz="3600" b="1" spc="150" dirty="0" smtClean="0">
                <a:ln w="11430">
                  <a:solidFill>
                    <a:schemeClr val="accent5">
                      <a:lumMod val="75000"/>
                    </a:schemeClr>
                  </a:solidFill>
                </a:ln>
                <a:solidFill>
                  <a:srgbClr val="8E002F"/>
                </a:solidFill>
                <a:effectLst>
                  <a:outerShdw blurRad="25400" algn="tl" rotWithShape="0">
                    <a:srgbClr val="000000">
                      <a:alpha val="43000"/>
                    </a:srgbClr>
                  </a:outerShdw>
                </a:effectLst>
                <a:latin typeface="Segoe Print" pitchFamily="2" charset="0"/>
              </a:rPr>
              <a:t>Selene</a:t>
            </a:r>
            <a:r>
              <a:rPr lang="en-US" sz="3200" b="1" spc="150" dirty="0" smtClean="0">
                <a:ln w="11430"/>
                <a:solidFill>
                  <a:srgbClr val="8E002F"/>
                </a:solidFill>
                <a:effectLst>
                  <a:outerShdw blurRad="25400" algn="tl" rotWithShape="0">
                    <a:srgbClr val="000000">
                      <a:alpha val="43000"/>
                    </a:srgbClr>
                  </a:outerShdw>
                </a:effectLst>
                <a:latin typeface="Segoe Print" pitchFamily="2" charset="0"/>
              </a:rPr>
              <a:t>.</a:t>
            </a:r>
            <a:endParaRPr lang="en-US" sz="3200" b="1" spc="150" dirty="0">
              <a:ln w="11430"/>
              <a:solidFill>
                <a:srgbClr val="8E002F"/>
              </a:solidFill>
              <a:effectLst>
                <a:outerShdw blurRad="25400" algn="tl" rotWithShape="0">
                  <a:srgbClr val="000000">
                    <a:alpha val="43000"/>
                  </a:srgbClr>
                </a:outerShdw>
              </a:effectLst>
              <a:latin typeface="Segoe Print" pitchFamily="2" charset="0"/>
            </a:endParaRPr>
          </a:p>
        </p:txBody>
      </p:sp>
      <p:pic>
        <p:nvPicPr>
          <p:cNvPr id="2051" name="Picture 3" descr="C:\Users\Rae\Desktop\Luna 1 Sele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63600" y="3203035"/>
            <a:ext cx="2575560" cy="4768611"/>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Rae\Desktop\lunagoddess111.jpg"/>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57200" y="1976375"/>
            <a:ext cx="5297646" cy="3738625"/>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9753600" y="5592774"/>
            <a:ext cx="1938351" cy="1200329"/>
          </a:xfrm>
          <a:prstGeom prst="rect">
            <a:avLst/>
          </a:prstGeom>
          <a:noFill/>
        </p:spPr>
        <p:txBody>
          <a:bodyPr wrap="none" lIns="91440" tIns="45720" rIns="91440" bIns="45720">
            <a:spAutoFit/>
          </a:bodyPr>
          <a:lstStyle/>
          <a:p>
            <a:pPr algn="ctr"/>
            <a:r>
              <a:rPr lang="en-US"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Vatican </a:t>
            </a:r>
          </a:p>
          <a:p>
            <a:pPr algn="ctr"/>
            <a:r>
              <a:rPr lang="en-US" sz="36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Museum</a:t>
            </a:r>
            <a:endParaRPr lang="en-U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20" name="Picture 2" descr="C:\Users\Rae\Desktop\flowers snow pin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600" y="5437484"/>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5780782"/>
            <a:ext cx="6285052"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latin typeface="Segoe Print" pitchFamily="2" charset="0"/>
              </a:rPr>
              <a:t>Are</a:t>
            </a:r>
            <a:r>
              <a:rPr lang="en-US" sz="3200" b="1" cap="none" spc="0" dirty="0" smtClean="0">
                <a:ln w="11430"/>
                <a:solidFill>
                  <a:srgbClr val="C00000"/>
                </a:solidFill>
                <a:effectLst>
                  <a:outerShdw blurRad="50800" dist="39000" dir="5460000" algn="tl">
                    <a:srgbClr val="000000">
                      <a:alpha val="38000"/>
                    </a:srgbClr>
                  </a:outerShdw>
                </a:effectLst>
                <a:latin typeface="Segoe Print" pitchFamily="2" charset="0"/>
              </a:rPr>
              <a:t> </a:t>
            </a:r>
            <a:r>
              <a:rPr lang="en-US" sz="3200" b="1" dirty="0" smtClean="0">
                <a:ln w="11430"/>
                <a:solidFill>
                  <a:srgbClr val="C00000"/>
                </a:solidFill>
                <a:effectLst>
                  <a:outerShdw blurRad="50800" dist="39000" dir="5460000" algn="tl">
                    <a:srgbClr val="000000">
                      <a:alpha val="38000"/>
                    </a:srgbClr>
                  </a:outerShdw>
                </a:effectLst>
                <a:latin typeface="Segoe Print" pitchFamily="2" charset="0"/>
              </a:rPr>
              <a:t>L</a:t>
            </a:r>
            <a:r>
              <a:rPr lang="en-US" sz="3200" b="1" cap="none" spc="0" dirty="0" smtClean="0">
                <a:ln w="11430"/>
                <a:solidFill>
                  <a:srgbClr val="C00000"/>
                </a:solidFill>
                <a:effectLst>
                  <a:outerShdw blurRad="50800" dist="39000" dir="5460000" algn="tl">
                    <a:srgbClr val="000000">
                      <a:alpha val="38000"/>
                    </a:srgbClr>
                  </a:outerShdw>
                </a:effectLst>
                <a:latin typeface="Segoe Print" pitchFamily="2" charset="0"/>
              </a:rPr>
              <a:t>una &amp; Selene involved</a:t>
            </a:r>
            <a:br>
              <a:rPr lang="en-US" sz="3200" b="1" cap="none" spc="0" dirty="0" smtClean="0">
                <a:ln w="11430"/>
                <a:solidFill>
                  <a:srgbClr val="C00000"/>
                </a:solidFill>
                <a:effectLst>
                  <a:outerShdw blurRad="50800" dist="39000" dir="5460000" algn="tl">
                    <a:srgbClr val="000000">
                      <a:alpha val="38000"/>
                    </a:srgbClr>
                  </a:outerShdw>
                </a:effectLst>
                <a:latin typeface="Segoe Print" pitchFamily="2" charset="0"/>
              </a:rPr>
            </a:br>
            <a:r>
              <a:rPr lang="en-US" sz="3200" b="1" cap="none" spc="0" dirty="0" smtClean="0">
                <a:ln w="11430"/>
                <a:solidFill>
                  <a:srgbClr val="C00000"/>
                </a:solidFill>
                <a:effectLst>
                  <a:outerShdw blurRad="50800" dist="39000" dir="5460000" algn="tl">
                    <a:srgbClr val="000000">
                      <a:alpha val="38000"/>
                    </a:srgbClr>
                  </a:outerShdw>
                </a:effectLst>
                <a:latin typeface="Segoe Print" pitchFamily="2" charset="0"/>
              </a:rPr>
              <a:t>with Yahuah’s festal months?</a:t>
            </a:r>
            <a:endParaRPr lang="en-US" sz="4000" b="1" cap="none" spc="0" dirty="0">
              <a:ln w="11430"/>
              <a:solidFill>
                <a:srgbClr val="C00000"/>
              </a:solidFill>
              <a:effectLst>
                <a:outerShdw blurRad="50800" dist="39000" dir="5460000" algn="tl">
                  <a:srgbClr val="000000">
                    <a:alpha val="38000"/>
                  </a:srgbClr>
                </a:outerShdw>
              </a:effectLst>
            </a:endParaRPr>
          </a:p>
        </p:txBody>
      </p:sp>
      <p:grpSp>
        <p:nvGrpSpPr>
          <p:cNvPr id="16" name="Group 15"/>
          <p:cNvGrpSpPr/>
          <p:nvPr/>
        </p:nvGrpSpPr>
        <p:grpSpPr>
          <a:xfrm>
            <a:off x="9420438" y="1109854"/>
            <a:ext cx="2466762" cy="4477485"/>
            <a:chOff x="9420438" y="1109854"/>
            <a:chExt cx="2466762" cy="4477485"/>
          </a:xfrm>
        </p:grpSpPr>
        <p:pic>
          <p:nvPicPr>
            <p:cNvPr id="2050" name="Picture 2" descr="C:\Users\Rae\Desktop\selene-goddess-moon-26533676 in Vatican Museu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0438" y="1109854"/>
              <a:ext cx="2466762" cy="4477485"/>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2" name="Rectangle 21"/>
            <p:cNvSpPr/>
            <p:nvPr/>
          </p:nvSpPr>
          <p:spPr>
            <a:xfrm>
              <a:off x="9997229" y="4735975"/>
              <a:ext cx="1313180" cy="52322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2800" dirty="0" smtClean="0">
                  <a:ln w="18415" cmpd="sng">
                    <a:noFill/>
                    <a:prstDash val="solid"/>
                  </a:ln>
                  <a:solidFill>
                    <a:srgbClr val="FFC9DB"/>
                  </a:solidFill>
                  <a:effectLst>
                    <a:glow rad="228600">
                      <a:schemeClr val="accent5">
                        <a:satMod val="175000"/>
                        <a:alpha val="40000"/>
                      </a:schemeClr>
                    </a:glow>
                    <a:outerShdw blurRad="63500" dir="3600000" algn="tl" rotWithShape="0">
                      <a:srgbClr val="000000">
                        <a:alpha val="70000"/>
                      </a:srgbClr>
                    </a:outerShdw>
                  </a:effectLst>
                  <a:latin typeface="Segoe Print" pitchFamily="2" charset="0"/>
                </a:rPr>
                <a:t>Selene</a:t>
              </a:r>
              <a:endParaRPr lang="en-US" sz="2800" b="1" cap="none" spc="0" dirty="0">
                <a:ln w="18415" cmpd="sng">
                  <a:noFill/>
                  <a:prstDash val="solid"/>
                </a:ln>
                <a:solidFill>
                  <a:srgbClr val="FFC9DB"/>
                </a:solidFill>
                <a:effectLst>
                  <a:glow rad="228600">
                    <a:schemeClr val="accent5">
                      <a:satMod val="175000"/>
                      <a:alpha val="40000"/>
                    </a:schemeClr>
                  </a:glow>
                  <a:outerShdw blurRad="63500" dir="3600000" algn="tl" rotWithShape="0">
                    <a:srgbClr val="000000">
                      <a:alpha val="70000"/>
                    </a:srgbClr>
                  </a:outerShdw>
                </a:effectLst>
                <a:latin typeface="Segoe Print" pitchFamily="2" charset="0"/>
              </a:endParaRPr>
            </a:p>
          </p:txBody>
        </p:sp>
      </p:grpSp>
    </p:spTree>
    <p:extLst>
      <p:ext uri="{BB962C8B-B14F-4D97-AF65-F5344CB8AC3E}">
        <p14:creationId xmlns:p14="http://schemas.microsoft.com/office/powerpoint/2010/main" val="155530709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250"/>
                                        <p:tgtEl>
                                          <p:spTgt spid="12"/>
                                        </p:tgtEl>
                                      </p:cBhvr>
                                    </p:animEffect>
                                  </p:childTnLst>
                                </p:cTn>
                              </p:par>
                            </p:childTnLst>
                          </p:cTn>
                        </p:par>
                        <p:par>
                          <p:cTn id="8" fill="hold">
                            <p:stCondLst>
                              <p:cond delay="125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25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wipe(left)">
                                      <p:cBhvr>
                                        <p:cTn id="16" dur="20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amond(out)">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019800"/>
            <a:ext cx="2971800" cy="762000"/>
          </a:xfrm>
        </p:spPr>
        <p:txBody>
          <a:bodyPr/>
          <a:lstStyle/>
          <a:p>
            <a:fld id="{AA4C6552-42F6-43F2-A3FB-E92E8C09004E}" type="slidenum">
              <a:rPr lang="en-US" sz="3200" smtClean="0"/>
              <a:pPr/>
              <a:t>51</a:t>
            </a:fld>
            <a:endParaRPr lang="en-US" dirty="0"/>
          </a:p>
        </p:txBody>
      </p:sp>
      <p:sp>
        <p:nvSpPr>
          <p:cNvPr id="7" name="Title 4"/>
          <p:cNvSpPr txBox="1">
            <a:spLocks/>
          </p:cNvSpPr>
          <p:nvPr/>
        </p:nvSpPr>
        <p:spPr>
          <a:xfrm>
            <a:off x="965200" y="2590800"/>
            <a:ext cx="10312400" cy="2743200"/>
          </a:xfrm>
          <a:prstGeom prst="rect">
            <a:avLst/>
          </a:prstGeom>
        </p:spPr>
        <p:txBody>
          <a:bodyPr vert="horz" anchor="b">
            <a:noAutofit/>
            <a:scene3d>
              <a:camera prst="orthographicFront"/>
              <a:lightRig rig="threePt" dir="t"/>
            </a:scene3d>
            <a:sp3d extrusionH="57150">
              <a:bevelT w="38100" h="38100" prst="angle"/>
            </a:sp3d>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en-US" b="1" dirty="0" smtClean="0">
                <a:solidFill>
                  <a:schemeClr val="accent1"/>
                </a:solidFill>
              </a:rPr>
              <a:t>H3391 – H3394 </a:t>
            </a:r>
            <a:br>
              <a:rPr lang="en-US" b="1" dirty="0" smtClean="0">
                <a:solidFill>
                  <a:schemeClr val="accent1"/>
                </a:solidFill>
              </a:rPr>
            </a:br>
            <a:r>
              <a:rPr lang="en-US" b="1" dirty="0" smtClean="0">
                <a:solidFill>
                  <a:schemeClr val="accent1"/>
                </a:solidFill>
              </a:rPr>
              <a:t>(Lunation cycle &amp; Literal Moon)</a:t>
            </a:r>
          </a:p>
          <a:p>
            <a:pPr algn="ctr"/>
            <a:r>
              <a:rPr lang="en-US" b="1" dirty="0" smtClean="0">
                <a:solidFill>
                  <a:schemeClr val="accent1"/>
                </a:solidFill>
              </a:rPr>
              <a:t>H3399 – h3405 </a:t>
            </a:r>
            <a:br>
              <a:rPr lang="en-US" b="1" dirty="0" smtClean="0">
                <a:solidFill>
                  <a:schemeClr val="accent1"/>
                </a:solidFill>
              </a:rPr>
            </a:br>
            <a:r>
              <a:rPr lang="en-US" b="1" dirty="0" smtClean="0">
                <a:solidFill>
                  <a:schemeClr val="accent1"/>
                </a:solidFill>
              </a:rPr>
              <a:t>(contention &amp; fall of Jericho)</a:t>
            </a:r>
            <a:endParaRPr lang="en-US" b="1" dirty="0">
              <a:solidFill>
                <a:schemeClr val="accent1"/>
              </a:solidFill>
            </a:endParaRPr>
          </a:p>
        </p:txBody>
      </p:sp>
      <p:sp>
        <p:nvSpPr>
          <p:cNvPr id="8" name="Subtitle 5"/>
          <p:cNvSpPr>
            <a:spLocks noGrp="1"/>
          </p:cNvSpPr>
          <p:nvPr>
            <p:ph type="subTitle" idx="1"/>
          </p:nvPr>
        </p:nvSpPr>
        <p:spPr>
          <a:xfrm>
            <a:off x="3124200" y="6057900"/>
            <a:ext cx="8940800" cy="685800"/>
          </a:xfrm>
        </p:spPr>
        <p:txBody>
          <a:bodyPr>
            <a:noAutofit/>
          </a:bodyPr>
          <a:lstStyle/>
          <a:p>
            <a:pPr algn="ctr"/>
            <a:r>
              <a:rPr lang="en-US" sz="4400" b="1" dirty="0" smtClean="0"/>
              <a:t>9 </a:t>
            </a:r>
            <a:r>
              <a:rPr lang="en-US" sz="4400" b="1" dirty="0"/>
              <a:t>SLIDES</a:t>
            </a:r>
            <a:endParaRPr lang="en-US" sz="4400" dirty="0"/>
          </a:p>
        </p:txBody>
      </p:sp>
      <p:sp>
        <p:nvSpPr>
          <p:cNvPr id="9" name="Rectangle 8"/>
          <p:cNvSpPr/>
          <p:nvPr/>
        </p:nvSpPr>
        <p:spPr>
          <a:xfrm>
            <a:off x="647618" y="1524000"/>
            <a:ext cx="110129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#7  Definitions: Family Words</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34624287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150600" y="6400800"/>
            <a:ext cx="711200" cy="244476"/>
          </a:xfrm>
        </p:spPr>
        <p:txBody>
          <a:bodyPr>
            <a:normAutofit fontScale="25000" lnSpcReduction="20000"/>
          </a:bodyPr>
          <a:lstStyle/>
          <a:p>
            <a:fld id="{AA4C6552-42F6-43F2-A3FB-E92E8C09004E}" type="slidenum">
              <a:rPr lang="en-US" sz="7200" smtClean="0"/>
              <a:pPr/>
              <a:t>52</a:t>
            </a:fld>
            <a:endParaRPr lang="en-US" dirty="0"/>
          </a:p>
        </p:txBody>
      </p:sp>
      <p:sp>
        <p:nvSpPr>
          <p:cNvPr id="8" name="Rectangle 7"/>
          <p:cNvSpPr/>
          <p:nvPr/>
        </p:nvSpPr>
        <p:spPr>
          <a:xfrm>
            <a:off x="1295400" y="2209800"/>
            <a:ext cx="9601200" cy="455509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 H3391 – H3394 (verb &amp; noun)</a:t>
            </a:r>
          </a:p>
          <a:p>
            <a:pPr algn="ctr">
              <a:lnSpc>
                <a:spcPct val="150000"/>
              </a:lnSpc>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b</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Between H3399 &amp; </a:t>
            </a:r>
            <a:r>
              <a:rPr lang="en-US" sz="3200" b="1" dirty="0" smtClean="0">
                <a:ln w="11430"/>
                <a:solidFill>
                  <a:srgbClr val="FF9900"/>
                </a:solidFill>
                <a:effectLst>
                  <a:outerShdw blurRad="50800" dist="39000" dir="5460000" algn="tl">
                    <a:srgbClr val="000000">
                      <a:alpha val="38000"/>
                    </a:srgbClr>
                  </a:outerShdw>
                </a:effectLst>
                <a:latin typeface="Comic Sans MS" pitchFamily="66" charset="0"/>
              </a:rPr>
              <a:t>H3405 </a:t>
            </a:r>
            <a:br>
              <a:rPr lang="en-US" sz="3200" b="1" dirty="0" smtClean="0">
                <a:ln w="11430"/>
                <a:solidFill>
                  <a:srgbClr val="FF9900"/>
                </a:solidFill>
                <a:effectLst>
                  <a:outerShdw blurRad="50800" dist="39000" dir="5460000" algn="tl">
                    <a:srgbClr val="000000">
                      <a:alpha val="38000"/>
                    </a:srgbClr>
                  </a:outerShdw>
                </a:effectLst>
                <a:latin typeface="Comic Sans MS" pitchFamily="66"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(descriptive definitions leading up to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200" b="1" dirty="0" smtClean="0">
                <a:ln w="11430"/>
                <a:solidFill>
                  <a:srgbClr val="FF9900"/>
                </a:solidFill>
                <a:effectLst>
                  <a:outerShdw blurRad="50800" dist="39000" dir="5460000" algn="tl">
                    <a:srgbClr val="000000">
                      <a:alpha val="38000"/>
                    </a:srgbClr>
                  </a:outerShdw>
                </a:effectLst>
                <a:latin typeface="Comic Sans MS" pitchFamily="66" charset="0"/>
              </a:rPr>
              <a:t>Jericho, the moon worshipping city)</a:t>
            </a:r>
          </a:p>
          <a:p>
            <a:pPr algn="ct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a:p>
            <a:pPr algn="ctr"/>
            <a:endPar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Will there be another connection between </a:t>
            </a:r>
            <a:b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the lunar/moon and Lucifer/Satan?</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5" name="Rectangle 4"/>
          <p:cNvSpPr/>
          <p:nvPr/>
        </p:nvSpPr>
        <p:spPr>
          <a:xfrm>
            <a:off x="0" y="218182"/>
            <a:ext cx="12192000"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Next:  comparing definitions of Hebrew Family Words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393969346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left)">
                                      <p:cBhvr>
                                        <p:cTn id="7" dur="12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43000" y="2057400"/>
            <a:ext cx="10591800" cy="4572000"/>
          </a:xfrm>
        </p:spPr>
        <p:txBody>
          <a:bodyPr>
            <a:normAutofit/>
            <a:scene3d>
              <a:camera prst="orthographicFront"/>
              <a:lightRig rig="threePt" dir="t"/>
            </a:scene3d>
            <a:sp3d extrusionH="57150">
              <a:bevelT w="38100" h="38100" prst="angle"/>
            </a:sp3d>
          </a:bodyPr>
          <a:lstStyle/>
          <a:p>
            <a:pPr marL="457200" indent="-457200">
              <a:buFont typeface="Wingdings" pitchFamily="2" charset="2"/>
              <a:buChar char="§"/>
            </a:pPr>
            <a:r>
              <a:rPr lang="en-US" sz="2800" b="1" u="sng" dirty="0">
                <a:solidFill>
                  <a:srgbClr val="FF0000"/>
                </a:solidFill>
              </a:rPr>
              <a:t>H3391</a:t>
            </a:r>
            <a:r>
              <a:rPr lang="en-US" sz="2800" dirty="0">
                <a:solidFill>
                  <a:srgbClr val="FF0000"/>
                </a:solidFill>
              </a:rPr>
              <a:t>:  is the root word for the set of family words between H3391-H3394.</a:t>
            </a:r>
            <a:r>
              <a:rPr lang="en-US" sz="2800" dirty="0"/>
              <a:t>  </a:t>
            </a:r>
          </a:p>
          <a:p>
            <a:pPr marL="0" indent="0">
              <a:buNone/>
            </a:pPr>
            <a:r>
              <a:rPr lang="en-US" sz="2800" u="sng" dirty="0"/>
              <a:t>Note</a:t>
            </a:r>
            <a:r>
              <a:rPr lang="en-US" sz="2800" dirty="0"/>
              <a:t>:  </a:t>
            </a:r>
          </a:p>
          <a:p>
            <a:r>
              <a:rPr lang="en-US" sz="2800" dirty="0"/>
              <a:t>The definition of the root word is the most important.</a:t>
            </a:r>
          </a:p>
          <a:p>
            <a:r>
              <a:rPr lang="en-US" sz="2800" dirty="0"/>
              <a:t>The 1</a:t>
            </a:r>
            <a:r>
              <a:rPr lang="en-US" sz="2800" baseline="30000" dirty="0"/>
              <a:t>st</a:t>
            </a:r>
            <a:r>
              <a:rPr lang="en-US" sz="2800" dirty="0"/>
              <a:t> definition of H3391 is:  </a:t>
            </a:r>
            <a:r>
              <a:rPr lang="en-US" sz="2800" b="1" u="sng" dirty="0">
                <a:solidFill>
                  <a:srgbClr val="FF0000"/>
                </a:solidFill>
              </a:rPr>
              <a:t>lunation</a:t>
            </a:r>
            <a:r>
              <a:rPr lang="en-US" sz="2800" dirty="0">
                <a:solidFill>
                  <a:srgbClr val="FF0000"/>
                </a:solidFill>
              </a:rPr>
              <a:t> [or the cycle] – </a:t>
            </a:r>
            <a:r>
              <a:rPr lang="en-US" sz="2800" dirty="0" smtClean="0">
                <a:solidFill>
                  <a:srgbClr val="FF0000"/>
                </a:solidFill>
              </a:rPr>
              <a:t/>
            </a:r>
            <a:br>
              <a:rPr lang="en-US" sz="2800" dirty="0" smtClean="0">
                <a:solidFill>
                  <a:srgbClr val="FF0000"/>
                </a:solidFill>
              </a:rPr>
            </a:br>
            <a:r>
              <a:rPr lang="en-US" sz="2800" dirty="0" smtClean="0">
                <a:solidFill>
                  <a:srgbClr val="FF0000"/>
                </a:solidFill>
              </a:rPr>
              <a:t>not </a:t>
            </a:r>
            <a:r>
              <a:rPr lang="en-US" sz="2800" dirty="0">
                <a:solidFill>
                  <a:srgbClr val="FF0000"/>
                </a:solidFill>
              </a:rPr>
              <a:t>“moon” and not “month.”</a:t>
            </a:r>
          </a:p>
          <a:p>
            <a:r>
              <a:rPr lang="en-US" sz="2800" dirty="0">
                <a:solidFill>
                  <a:srgbClr val="FF0000"/>
                </a:solidFill>
              </a:rPr>
              <a:t>“Lunation” is always linked to the “moon.”</a:t>
            </a:r>
          </a:p>
          <a:p>
            <a:r>
              <a:rPr lang="en-US" sz="2800" dirty="0">
                <a:solidFill>
                  <a:srgbClr val="0070C0"/>
                </a:solidFill>
              </a:rPr>
              <a:t>The sun and stars have cycles, </a:t>
            </a:r>
            <a:r>
              <a:rPr lang="en-US" sz="2800" dirty="0" smtClean="0">
                <a:solidFill>
                  <a:srgbClr val="0070C0"/>
                </a:solidFill>
              </a:rPr>
              <a:t>not “</a:t>
            </a:r>
            <a:r>
              <a:rPr lang="en-US" sz="2800" dirty="0">
                <a:solidFill>
                  <a:srgbClr val="0070C0"/>
                </a:solidFill>
              </a:rPr>
              <a:t>lunations.”</a:t>
            </a: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53</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971801" y="152400"/>
            <a:ext cx="8305800"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rgbClr val="0070C0"/>
                </a:solidFill>
                <a:effectLst>
                  <a:outerShdw blurRad="50800" dist="39000" dir="5460000" algn="tl">
                    <a:srgbClr val="000000">
                      <a:alpha val="38000"/>
                    </a:srgbClr>
                  </a:outerShdw>
                </a:effectLst>
              </a:rPr>
              <a:t>Understanding</a:t>
            </a:r>
            <a:r>
              <a:rPr lang="en-US" sz="6000" b="1" dirty="0">
                <a:ln w="11430"/>
                <a:solidFill>
                  <a:srgbClr val="C00000"/>
                </a:solidFill>
                <a:effectLst>
                  <a:outerShdw blurRad="50800" dist="39000" dir="5460000" algn="tl">
                    <a:srgbClr val="000000">
                      <a:alpha val="38000"/>
                    </a:srgbClr>
                  </a:outerShdw>
                </a:effectLst>
              </a:rPr>
              <a:t> H3391 </a:t>
            </a:r>
          </a:p>
        </p:txBody>
      </p:sp>
      <p:sp>
        <p:nvSpPr>
          <p:cNvPr id="7" name="TextBox 6"/>
          <p:cNvSpPr txBox="1"/>
          <p:nvPr/>
        </p:nvSpPr>
        <p:spPr>
          <a:xfrm>
            <a:off x="304800"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6137427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000"/>
                                        <p:tgtEl>
                                          <p:spTgt spid="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1250"/>
                                        <p:tgtEl>
                                          <p:spTgt spid="3">
                                            <p:txEl>
                                              <p:pRg st="3" end="3"/>
                                            </p:txEl>
                                          </p:spTgt>
                                        </p:tgtEl>
                                      </p:cBhvr>
                                    </p:animEffect>
                                  </p:childTnLst>
                                </p:cTn>
                              </p:par>
                            </p:childTnLst>
                          </p:cTn>
                        </p:par>
                        <p:par>
                          <p:cTn id="12" fill="hold">
                            <p:stCondLst>
                              <p:cond delay="4250"/>
                            </p:stCondLst>
                            <p:childTnLst>
                              <p:par>
                                <p:cTn id="13" presetID="22" presetClass="entr" presetSubtype="8" fill="hold" nodeType="afterEffect">
                                  <p:stCondLst>
                                    <p:cond delay="10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1250"/>
                                        <p:tgtEl>
                                          <p:spTgt spid="3">
                                            <p:txEl>
                                              <p:pRg st="4" end="4"/>
                                            </p:txEl>
                                          </p:spTgt>
                                        </p:tgtEl>
                                      </p:cBhvr>
                                    </p:animEffect>
                                  </p:childTnLst>
                                </p:cTn>
                              </p:par>
                            </p:childTnLst>
                          </p:cTn>
                        </p:par>
                        <p:par>
                          <p:cTn id="16" fill="hold">
                            <p:stCondLst>
                              <p:cond delay="6500"/>
                            </p:stCondLst>
                            <p:childTnLst>
                              <p:par>
                                <p:cTn id="17" presetID="22" presetClass="entr" presetSubtype="8" fill="hold" nodeType="afterEffect">
                                  <p:stCondLst>
                                    <p:cond delay="1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0"/>
            <a:ext cx="4367192" cy="4800600"/>
          </a:xfrm>
        </p:spPr>
        <p:txBody>
          <a:bodyPr>
            <a:normAutofit/>
            <a:scene3d>
              <a:camera prst="orthographicFront"/>
              <a:lightRig rig="threePt" dir="t"/>
            </a:scene3d>
            <a:sp3d extrusionH="57150">
              <a:bevelT w="38100" h="38100"/>
            </a:sp3d>
          </a:bodyPr>
          <a:lstStyle/>
          <a:p>
            <a:pPr algn="ctr"/>
            <a:r>
              <a:rPr lang="en-US" sz="3600" dirty="0">
                <a:effectLst>
                  <a:glow rad="139700">
                    <a:srgbClr val="00B050">
                      <a:alpha val="40000"/>
                    </a:srgbClr>
                  </a:glow>
                </a:effectLst>
                <a:latin typeface="Arial Rounded MT Bold" pitchFamily="34" charset="0"/>
              </a:rPr>
              <a:t>H3391</a:t>
            </a:r>
            <a:r>
              <a:rPr lang="en-US" sz="3600" dirty="0">
                <a:latin typeface="Arial Rounded MT Bold" pitchFamily="34" charset="0"/>
              </a:rPr>
              <a:t>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sz="3600" dirty="0">
                <a:latin typeface="Arial Rounded MT Bold" pitchFamily="34" charset="0"/>
              </a:rPr>
              <a:t>  </a:t>
            </a:r>
            <a:br>
              <a:rPr lang="en-US" sz="3600" dirty="0">
                <a:latin typeface="Arial Rounded MT Bold" pitchFamily="34" charset="0"/>
              </a:rPr>
            </a:br>
            <a:r>
              <a:rPr lang="en-US" sz="3600" dirty="0">
                <a:latin typeface="Arial Rounded MT Bold" pitchFamily="34" charset="0"/>
              </a:rPr>
              <a:t>&lt;</a:t>
            </a:r>
            <a:r>
              <a:rPr lang="en-US" sz="3600" dirty="0">
                <a:effectLst>
                  <a:glow rad="139700">
                    <a:srgbClr val="00B050">
                      <a:alpha val="40000"/>
                    </a:srgbClr>
                  </a:glow>
                </a:effectLst>
                <a:latin typeface="Arial Rounded MT Bold" pitchFamily="34" charset="0"/>
              </a:rPr>
              <a:t>yerach</a:t>
            </a:r>
            <a:r>
              <a:rPr lang="en-US" sz="3600" dirty="0">
                <a:latin typeface="Arial Rounded MT Bold" pitchFamily="34" charset="0"/>
              </a:rPr>
              <a:t>&gt;</a:t>
            </a:r>
            <a:br>
              <a:rPr lang="en-US" sz="3600" dirty="0">
                <a:latin typeface="Arial Rounded MT Bold" pitchFamily="34" charset="0"/>
              </a:rPr>
            </a:br>
            <a:r>
              <a:rPr lang="en-US" sz="3600" dirty="0">
                <a:latin typeface="Arial Rounded MT Bold" pitchFamily="34" charset="0"/>
              </a:rPr>
              <a:t>is </a:t>
            </a:r>
            <a:r>
              <a:rPr lang="en-US" sz="3600" dirty="0" smtClean="0">
                <a:latin typeface="Arial Rounded MT Bold" pitchFamily="34" charset="0"/>
              </a:rPr>
              <a:t>the primitive </a:t>
            </a:r>
            <a:r>
              <a:rPr lang="en-US" sz="3600" dirty="0">
                <a:latin typeface="Arial Rounded MT Bold" pitchFamily="34" charset="0"/>
              </a:rPr>
              <a:t>root of:</a:t>
            </a:r>
            <a:br>
              <a:rPr lang="en-US" sz="3600" dirty="0">
                <a:latin typeface="Arial Rounded MT Bold" pitchFamily="34" charset="0"/>
              </a:rPr>
            </a:br>
            <a:r>
              <a:rPr lang="en-US" sz="2800" dirty="0">
                <a:latin typeface="Arial Rounded MT Bold" pitchFamily="34" charset="0"/>
              </a:rPr>
              <a:t>H3392, </a:t>
            </a:r>
            <a:r>
              <a:rPr lang="en-US" sz="2800" dirty="0" smtClean="0">
                <a:latin typeface="Arial Rounded MT Bold" pitchFamily="34" charset="0"/>
              </a:rPr>
              <a:t>H3393 &amp;</a:t>
            </a:r>
            <a:r>
              <a:rPr lang="en-US" sz="3600" dirty="0">
                <a:effectLst>
                  <a:glow rad="228600">
                    <a:srgbClr val="00B050">
                      <a:alpha val="40000"/>
                    </a:srgbClr>
                  </a:glow>
                </a:effectLst>
                <a:latin typeface="Arial Rounded MT Bold" pitchFamily="34" charset="0"/>
              </a:rPr>
              <a:t/>
            </a:r>
            <a:br>
              <a:rPr lang="en-US" sz="3600" dirty="0">
                <a:effectLst>
                  <a:glow rad="228600">
                    <a:srgbClr val="00B050">
                      <a:alpha val="40000"/>
                    </a:srgbClr>
                  </a:glow>
                </a:effectLst>
                <a:latin typeface="Arial Rounded MT Bold" pitchFamily="34" charset="0"/>
              </a:rPr>
            </a:br>
            <a:r>
              <a:rPr lang="en-US" sz="3600" dirty="0" smtClean="0">
                <a:effectLst>
                  <a:glow rad="101600">
                    <a:srgbClr val="FFC000">
                      <a:alpha val="60000"/>
                    </a:srgbClr>
                  </a:glow>
                </a:effectLst>
                <a:latin typeface="Arial Rounded MT Bold" pitchFamily="34" charset="0"/>
              </a:rPr>
              <a:t>H3394</a:t>
            </a:r>
            <a:r>
              <a:rPr lang="en-US" sz="3600" dirty="0" smtClean="0">
                <a:latin typeface="Arial Rounded MT Bold" pitchFamily="34" charset="0"/>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rPr>
              <a:t>MOON</a:t>
            </a:r>
            <a:r>
              <a:rPr lang="en-US" sz="3600" dirty="0" smtClean="0">
                <a:latin typeface="Arial Rounded MT Bold" pitchFamily="34" charset="0"/>
              </a:rPr>
              <a:t>  </a:t>
            </a:r>
            <a:r>
              <a:rPr lang="en-US" sz="3600" dirty="0">
                <a:latin typeface="Arial Rounded MT Bold" pitchFamily="34" charset="0"/>
              </a:rPr>
              <a:t/>
            </a:r>
            <a:br>
              <a:rPr lang="en-US" sz="3600" dirty="0">
                <a:latin typeface="Arial Rounded MT Bold" pitchFamily="34" charset="0"/>
              </a:rPr>
            </a:br>
            <a:r>
              <a:rPr lang="en-US" sz="3600" dirty="0">
                <a:latin typeface="Arial Rounded MT Bold" pitchFamily="34" charset="0"/>
              </a:rPr>
              <a:t>&lt;</a:t>
            </a:r>
            <a:r>
              <a:rPr lang="en-US" sz="3600" dirty="0">
                <a:effectLst>
                  <a:glow rad="101600">
                    <a:srgbClr val="FFC000">
                      <a:alpha val="60000"/>
                    </a:srgbClr>
                  </a:glow>
                </a:effectLst>
                <a:latin typeface="Arial Rounded MT Bold" pitchFamily="34" charset="0"/>
              </a:rPr>
              <a:t>yareach</a:t>
            </a:r>
            <a:r>
              <a:rPr lang="en-US" sz="3600" dirty="0">
                <a:latin typeface="Arial Rounded MT Bold" pitchFamily="34" charset="0"/>
              </a:rPr>
              <a:t>&gt;. </a:t>
            </a:r>
            <a:br>
              <a:rPr lang="en-US" sz="3600" dirty="0">
                <a:latin typeface="Arial Rounded MT Bold" pitchFamily="34" charset="0"/>
              </a:rPr>
            </a:br>
            <a:endParaRPr lang="en-US" sz="3600" dirty="0">
              <a:latin typeface="Arial Rounded MT Bold" pitchFamily="34" charset="0"/>
            </a:endParaRPr>
          </a:p>
        </p:txBody>
      </p:sp>
      <p:sp>
        <p:nvSpPr>
          <p:cNvPr id="3" name="Content Placeholder 2"/>
          <p:cNvSpPr>
            <a:spLocks noGrp="1"/>
          </p:cNvSpPr>
          <p:nvPr>
            <p:ph sz="quarter" idx="1"/>
          </p:nvPr>
        </p:nvSpPr>
        <p:spPr>
          <a:xfrm>
            <a:off x="4724400" y="1600200"/>
            <a:ext cx="7162800" cy="5079335"/>
          </a:xfrm>
        </p:spPr>
        <p:txBody>
          <a:bodyPr>
            <a:normAutofit/>
            <a:scene3d>
              <a:camera prst="orthographicFront"/>
              <a:lightRig rig="threePt" dir="t"/>
            </a:scene3d>
            <a:sp3d extrusionH="57150">
              <a:bevelT w="38100" h="38100" prst="angle"/>
            </a:sp3d>
          </a:bodyPr>
          <a:lstStyle/>
          <a:p>
            <a:pPr marL="457200" indent="-457200">
              <a:buFont typeface="Wingdings" pitchFamily="2" charset="2"/>
              <a:buChar char="§"/>
            </a:pPr>
            <a:r>
              <a:rPr lang="en-US" sz="2800" b="1" u="sng" dirty="0" smtClean="0">
                <a:solidFill>
                  <a:schemeClr val="tx1">
                    <a:lumMod val="65000"/>
                    <a:lumOff val="35000"/>
                  </a:schemeClr>
                </a:solidFill>
              </a:rPr>
              <a:t>H3392</a:t>
            </a:r>
            <a:r>
              <a:rPr lang="en-US" sz="2800" dirty="0" smtClean="0">
                <a:solidFill>
                  <a:schemeClr val="tx1">
                    <a:lumMod val="65000"/>
                    <a:lumOff val="35000"/>
                  </a:schemeClr>
                </a:solidFill>
              </a:rPr>
              <a:t>:  </a:t>
            </a:r>
            <a:r>
              <a:rPr lang="en-US" sz="2800" dirty="0" err="1" smtClean="0">
                <a:solidFill>
                  <a:schemeClr val="tx1">
                    <a:lumMod val="65000"/>
                    <a:lumOff val="35000"/>
                  </a:schemeClr>
                </a:solidFill>
              </a:rPr>
              <a:t>Yerach</a:t>
            </a:r>
            <a:r>
              <a:rPr lang="en-US" sz="2800" dirty="0" smtClean="0">
                <a:solidFill>
                  <a:schemeClr val="tx1">
                    <a:lumMod val="65000"/>
                    <a:lumOff val="35000"/>
                  </a:schemeClr>
                </a:solidFill>
              </a:rPr>
              <a:t>; </a:t>
            </a:r>
            <a:br>
              <a:rPr lang="en-US" sz="2800" dirty="0" smtClean="0">
                <a:solidFill>
                  <a:schemeClr val="tx1">
                    <a:lumMod val="65000"/>
                    <a:lumOff val="35000"/>
                  </a:schemeClr>
                </a:solidFill>
              </a:rPr>
            </a:br>
            <a:r>
              <a:rPr lang="en-US" sz="2800" dirty="0" smtClean="0">
                <a:solidFill>
                  <a:schemeClr val="tx1">
                    <a:lumMod val="65000"/>
                    <a:lumOff val="35000"/>
                  </a:schemeClr>
                </a:solidFill>
              </a:rPr>
              <a:t>name of an Arabian patriarch.</a:t>
            </a:r>
          </a:p>
          <a:p>
            <a:pPr marL="457200" indent="-457200">
              <a:buFont typeface="Wingdings" pitchFamily="2" charset="2"/>
              <a:buChar char="§"/>
            </a:pPr>
            <a:endParaRPr lang="en-US" sz="1000" dirty="0"/>
          </a:p>
          <a:p>
            <a:pPr marL="457200" indent="-457200">
              <a:buFont typeface="Wingdings" pitchFamily="2" charset="2"/>
              <a:buChar char="§"/>
            </a:pPr>
            <a:r>
              <a:rPr lang="en-US" sz="2800" b="1" u="sng" dirty="0" smtClean="0">
                <a:solidFill>
                  <a:srgbClr val="00B050"/>
                </a:solidFill>
              </a:rPr>
              <a:t>H3393</a:t>
            </a:r>
            <a:r>
              <a:rPr lang="en-US" sz="2800" dirty="0" smtClean="0">
                <a:solidFill>
                  <a:srgbClr val="00B050"/>
                </a:solidFill>
              </a:rPr>
              <a:t>:  </a:t>
            </a:r>
            <a:r>
              <a:rPr lang="en-US" sz="2800" dirty="0" err="1" smtClean="0"/>
              <a:t>yerach</a:t>
            </a:r>
            <a:r>
              <a:rPr lang="en-US" sz="2800" dirty="0" smtClean="0"/>
              <a:t> </a:t>
            </a:r>
            <a:r>
              <a:rPr lang="en-US" sz="2000" dirty="0"/>
              <a:t>(</a:t>
            </a:r>
            <a:r>
              <a:rPr lang="en-US" sz="2000" u="sng" dirty="0">
                <a:solidFill>
                  <a:srgbClr val="00B050"/>
                </a:solidFill>
              </a:rPr>
              <a:t>Aramaic</a:t>
            </a:r>
            <a:r>
              <a:rPr lang="en-US" sz="2000" dirty="0"/>
              <a:t>); </a:t>
            </a:r>
            <a:r>
              <a:rPr lang="en-US" sz="2000" dirty="0" smtClean="0"/>
              <a:t/>
            </a:r>
            <a:br>
              <a:rPr lang="en-US" sz="2000" dirty="0" smtClean="0"/>
            </a:br>
            <a:r>
              <a:rPr lang="en-US" sz="2800" dirty="0" smtClean="0"/>
              <a:t>for 12 months; or Adar the 12</a:t>
            </a:r>
            <a:r>
              <a:rPr lang="en-US" sz="2800" baseline="30000" dirty="0" smtClean="0"/>
              <a:t>th</a:t>
            </a:r>
            <a:r>
              <a:rPr lang="en-US" sz="2800" dirty="0" smtClean="0"/>
              <a:t> month.</a:t>
            </a:r>
          </a:p>
          <a:p>
            <a:pPr marL="0" indent="0">
              <a:buNone/>
            </a:pPr>
            <a:endParaRPr lang="en-US" sz="1100" dirty="0"/>
          </a:p>
          <a:p>
            <a:pPr marL="457200" indent="-457200">
              <a:buFont typeface="Wingdings" pitchFamily="2" charset="2"/>
              <a:buChar char="§"/>
            </a:pPr>
            <a:r>
              <a:rPr lang="en-US" b="1" u="sng" dirty="0" smtClean="0">
                <a:solidFill>
                  <a:srgbClr val="008080"/>
                </a:solidFill>
              </a:rPr>
              <a:t>Note</a:t>
            </a:r>
            <a:r>
              <a:rPr lang="en-US" dirty="0" smtClean="0">
                <a:solidFill>
                  <a:srgbClr val="008080"/>
                </a:solidFill>
              </a:rPr>
              <a:t>:  These last two Hebrew words are connecting to the “moon” family words of &lt;</a:t>
            </a:r>
            <a:r>
              <a:rPr lang="en-US" dirty="0" err="1" smtClean="0">
                <a:solidFill>
                  <a:srgbClr val="008080"/>
                </a:solidFill>
              </a:rPr>
              <a:t>yerach</a:t>
            </a:r>
            <a:r>
              <a:rPr lang="en-US" dirty="0" smtClean="0">
                <a:solidFill>
                  <a:srgbClr val="008080"/>
                </a:solidFill>
              </a:rPr>
              <a:t>&gt; and &lt;</a:t>
            </a:r>
            <a:r>
              <a:rPr lang="en-US" dirty="0" err="1" smtClean="0">
                <a:solidFill>
                  <a:srgbClr val="008080"/>
                </a:solidFill>
              </a:rPr>
              <a:t>yareach</a:t>
            </a:r>
            <a:r>
              <a:rPr lang="en-US" dirty="0" smtClean="0">
                <a:solidFill>
                  <a:srgbClr val="008080"/>
                </a:solidFill>
              </a:rPr>
              <a:t>&gt;. </a:t>
            </a:r>
            <a:endParaRPr lang="en-US" dirty="0">
              <a:solidFill>
                <a:srgbClr val="00808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54</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28601"/>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667000" y="228600"/>
            <a:ext cx="9296400" cy="830997"/>
          </a:xfrm>
          <a:prstGeom prst="rect">
            <a:avLst/>
          </a:prstGeom>
          <a:noFill/>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latin typeface="Arial Rounded MT Bold" pitchFamily="34" charset="0"/>
              </a:rPr>
              <a:t>A Comparison of Family Words</a:t>
            </a:r>
            <a:endParaRPr lang="en-US" sz="4800" b="1" dirty="0">
              <a:ln w="11430"/>
              <a:solidFill>
                <a:schemeClr val="accent1">
                  <a:lumMod val="75000"/>
                </a:schemeClr>
              </a:solidFill>
              <a:effectLst>
                <a:outerShdw blurRad="50800" dist="39000" dir="5460000" algn="tl">
                  <a:srgbClr val="000000">
                    <a:alpha val="38000"/>
                  </a:srgbClr>
                </a:outerShdw>
              </a:effectLst>
              <a:latin typeface="Arial Rounded MT Bold" pitchFamily="34" charset="0"/>
            </a:endParaRPr>
          </a:p>
        </p:txBody>
      </p:sp>
      <p:pic>
        <p:nvPicPr>
          <p:cNvPr id="3077" name="Picture 5" descr="C:\Users\Rae\Desktop\remember 3d 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6363" y="174624"/>
            <a:ext cx="6607175" cy="66071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05001" y="5999480"/>
            <a:ext cx="9448800" cy="70788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scene3d>
            <a:camera prst="orthographicFront"/>
            <a:lightRig rig="soft" dir="t">
              <a:rot lat="0" lon="0" rev="10800000"/>
            </a:lightRig>
          </a:scene3d>
          <a:sp3d>
            <a:bevelT w="152400" h="50800" prst="softRound"/>
          </a:sp3d>
        </p:spPr>
        <p:txBody>
          <a:bodyPr wrap="square" lIns="91440" tIns="45720" rIns="91440" bIns="45720">
            <a:spAutoFit/>
            <a:sp3d>
              <a:bevelT w="27940" h="12700"/>
              <a:contourClr>
                <a:srgbClr val="DDDDDD"/>
              </a:contourClr>
            </a:sp3d>
          </a:bodyPr>
          <a:lstStyle/>
          <a:p>
            <a:pPr algn="ctr"/>
            <a:r>
              <a:rPr lang="en-US" sz="3600" b="1" cap="none" spc="150" dirty="0" smtClean="0">
                <a:ln w="11430"/>
                <a:solidFill>
                  <a:srgbClr val="F8F8F8"/>
                </a:solidFill>
                <a:effectLst>
                  <a:outerShdw blurRad="25400" algn="tl" rotWithShape="0">
                    <a:srgbClr val="000000">
                      <a:alpha val="43000"/>
                    </a:srgbClr>
                  </a:outerShdw>
                </a:effectLst>
              </a:rPr>
              <a:t>Remember this for the study on H2320</a:t>
            </a:r>
            <a:r>
              <a:rPr lang="en-US" sz="4000" b="1" cap="none" spc="150" dirty="0" smtClean="0">
                <a:ln w="11430"/>
                <a:solidFill>
                  <a:srgbClr val="F8F8F8"/>
                </a:solidFill>
                <a:effectLst>
                  <a:outerShdw blurRad="25400" algn="tl" rotWithShape="0">
                    <a:srgbClr val="000000">
                      <a:alpha val="43000"/>
                    </a:srgbClr>
                  </a:outerShdw>
                </a:effectLst>
              </a:rPr>
              <a:t>.</a:t>
            </a:r>
            <a:endParaRPr lang="en-US" sz="4000" b="1" cap="none" spc="150" dirty="0">
              <a:ln w="11430"/>
              <a:solidFill>
                <a:srgbClr val="F8F8F8"/>
              </a:solidFill>
              <a:effectLst>
                <a:outerShdw blurRad="25400" algn="tl" rotWithShape="0">
                  <a:srgbClr val="000000">
                    <a:alpha val="43000"/>
                  </a:srgbClr>
                </a:outerShdw>
              </a:effectLst>
            </a:endParaRPr>
          </a:p>
        </p:txBody>
      </p:sp>
      <p:pic>
        <p:nvPicPr>
          <p:cNvPr id="3075" name="Picture 3" descr="C:\Users\Rae\Desktop\Art on Desktop - 1\All white man clip art\3d white people\png\3d gets it 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2742" y="4881880"/>
            <a:ext cx="1850258"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959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par>
                          <p:cTn id="8" fill="hold">
                            <p:stCondLst>
                              <p:cond delay="1250"/>
                            </p:stCondLst>
                            <p:childTnLst>
                              <p:par>
                                <p:cTn id="9" presetID="22" presetClass="entr" presetSubtype="1"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up)">
                                      <p:cBhvr>
                                        <p:cTn id="11" dur="125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up)">
                                      <p:cBhvr>
                                        <p:cTn id="16" dur="125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1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710068"/>
            <a:ext cx="11277600" cy="5079335"/>
          </a:xfrm>
        </p:spPr>
        <p:txBody>
          <a:bodyPr>
            <a:normAutofit/>
            <a:scene3d>
              <a:camera prst="orthographicFront"/>
              <a:lightRig rig="threePt" dir="t"/>
            </a:scene3d>
            <a:sp3d extrusionH="57150">
              <a:bevelT w="38100" h="38100" prst="angle"/>
            </a:sp3d>
          </a:bodyPr>
          <a:lstStyle/>
          <a:p>
            <a:pPr marL="457200" indent="-457200">
              <a:buFont typeface="Wingdings" pitchFamily="2" charset="2"/>
              <a:buChar char="§"/>
            </a:pPr>
            <a:r>
              <a:rPr lang="en-US" sz="2400" b="1" u="sng" dirty="0" smtClean="0">
                <a:solidFill>
                  <a:srgbClr val="C00000"/>
                </a:solidFill>
              </a:rPr>
              <a:t>H3399</a:t>
            </a:r>
            <a:r>
              <a:rPr lang="en-US" sz="2400" dirty="0" smtClean="0">
                <a:solidFill>
                  <a:srgbClr val="FF0000"/>
                </a:solidFill>
              </a:rPr>
              <a:t>:</a:t>
            </a:r>
            <a:r>
              <a:rPr lang="en-US" sz="2400" dirty="0" smtClean="0">
                <a:solidFill>
                  <a:srgbClr val="0070C0"/>
                </a:solidFill>
              </a:rPr>
              <a:t>  </a:t>
            </a:r>
            <a:r>
              <a:rPr lang="en-US" sz="2400" dirty="0" smtClean="0"/>
              <a:t>hurl; turn over</a:t>
            </a:r>
            <a:endParaRPr lang="en-US" sz="900" dirty="0" smtClean="0"/>
          </a:p>
          <a:p>
            <a:pPr marL="457200" indent="-457200">
              <a:buFont typeface="Wingdings" pitchFamily="2" charset="2"/>
              <a:buChar char="§"/>
            </a:pPr>
            <a:r>
              <a:rPr lang="en-US" sz="2400" b="1" u="sng" dirty="0" smtClean="0">
                <a:solidFill>
                  <a:srgbClr val="C00000"/>
                </a:solidFill>
              </a:rPr>
              <a:t>H3400</a:t>
            </a:r>
            <a:r>
              <a:rPr lang="en-US" sz="2400" dirty="0" smtClean="0">
                <a:solidFill>
                  <a:srgbClr val="C00000"/>
                </a:solidFill>
              </a:rPr>
              <a:t>:</a:t>
            </a:r>
            <a:r>
              <a:rPr lang="en-US" sz="2400" dirty="0" smtClean="0"/>
              <a:t>  thrown of Yahuah</a:t>
            </a:r>
          </a:p>
          <a:p>
            <a:pPr marL="457200" indent="-457200">
              <a:buFont typeface="Wingdings" pitchFamily="2" charset="2"/>
              <a:buChar char="§"/>
            </a:pPr>
            <a:r>
              <a:rPr lang="en-US" sz="2400" b="1" u="sng" dirty="0" smtClean="0">
                <a:solidFill>
                  <a:srgbClr val="C00000"/>
                </a:solidFill>
              </a:rPr>
              <a:t>H3401</a:t>
            </a:r>
            <a:r>
              <a:rPr lang="en-US" sz="2400" dirty="0" smtClean="0">
                <a:solidFill>
                  <a:srgbClr val="C00000"/>
                </a:solidFill>
              </a:rPr>
              <a:t>:</a:t>
            </a:r>
            <a:r>
              <a:rPr lang="en-US" sz="2400" dirty="0" smtClean="0"/>
              <a:t>  contentious; adversary</a:t>
            </a:r>
          </a:p>
          <a:p>
            <a:pPr marL="457200" indent="-457200">
              <a:buFont typeface="Wingdings" pitchFamily="2" charset="2"/>
              <a:buChar char="§"/>
            </a:pPr>
            <a:r>
              <a:rPr lang="en-US" sz="2400" b="1" u="sng" dirty="0" smtClean="0">
                <a:solidFill>
                  <a:srgbClr val="C00000"/>
                </a:solidFill>
              </a:rPr>
              <a:t>H3402</a:t>
            </a:r>
            <a:r>
              <a:rPr lang="en-US" sz="2400" dirty="0" smtClean="0">
                <a:solidFill>
                  <a:srgbClr val="C00000"/>
                </a:solidFill>
              </a:rPr>
              <a:t>:</a:t>
            </a:r>
            <a:r>
              <a:rPr lang="en-US" sz="2400" dirty="0" smtClean="0">
                <a:solidFill>
                  <a:srgbClr val="0070C0"/>
                </a:solidFill>
              </a:rPr>
              <a:t>  </a:t>
            </a:r>
            <a:r>
              <a:rPr lang="en-US" sz="2400" dirty="0" smtClean="0"/>
              <a:t>same as H3401, a name meaning contentious</a:t>
            </a:r>
            <a:r>
              <a:rPr lang="en-US" sz="2400" i="1" dirty="0" smtClean="0"/>
              <a:t>.</a:t>
            </a:r>
            <a:endParaRPr lang="en-US" sz="2400" dirty="0" smtClean="0"/>
          </a:p>
          <a:p>
            <a:pPr marL="457200" indent="-457200">
              <a:buFont typeface="Wingdings" pitchFamily="2" charset="2"/>
              <a:buChar char="§"/>
            </a:pPr>
            <a:r>
              <a:rPr lang="en-US" sz="2400" b="1" u="sng" dirty="0" smtClean="0">
                <a:solidFill>
                  <a:srgbClr val="C00000"/>
                </a:solidFill>
              </a:rPr>
              <a:t>H3403</a:t>
            </a:r>
            <a:r>
              <a:rPr lang="en-US" sz="2400" dirty="0" smtClean="0">
                <a:solidFill>
                  <a:srgbClr val="C00000"/>
                </a:solidFill>
              </a:rPr>
              <a:t>:</a:t>
            </a:r>
            <a:r>
              <a:rPr lang="en-US" sz="2400" dirty="0" smtClean="0">
                <a:solidFill>
                  <a:srgbClr val="0070C0"/>
                </a:solidFill>
              </a:rPr>
              <a:t>  </a:t>
            </a:r>
            <a:r>
              <a:rPr lang="en-US" sz="2400" dirty="0" smtClean="0"/>
              <a:t>from H3401; contend</a:t>
            </a:r>
          </a:p>
          <a:p>
            <a:pPr marL="457200" indent="-457200">
              <a:buFont typeface="Wingdings" pitchFamily="2" charset="2"/>
              <a:buChar char="§"/>
            </a:pPr>
            <a:r>
              <a:rPr lang="en-US" sz="2400" b="1" u="sng" dirty="0" smtClean="0">
                <a:solidFill>
                  <a:srgbClr val="C00000"/>
                </a:solidFill>
              </a:rPr>
              <a:t>H3404</a:t>
            </a:r>
            <a:r>
              <a:rPr lang="en-US" sz="2400" dirty="0" smtClean="0">
                <a:solidFill>
                  <a:srgbClr val="C00000"/>
                </a:solidFill>
              </a:rPr>
              <a:t>:  </a:t>
            </a:r>
            <a:r>
              <a:rPr lang="en-US" sz="2400" dirty="0" smtClean="0"/>
              <a:t>from H3384; to throw</a:t>
            </a:r>
          </a:p>
          <a:p>
            <a:pPr marL="457200" indent="-457200">
              <a:buFont typeface="Wingdings" pitchFamily="2" charset="2"/>
              <a:buChar char="§"/>
            </a:pPr>
            <a:r>
              <a:rPr lang="en-US" sz="2400" b="1" u="sng" dirty="0" smtClean="0">
                <a:solidFill>
                  <a:srgbClr val="C00000"/>
                </a:solidFill>
              </a:rPr>
              <a:t>H3405</a:t>
            </a:r>
            <a:r>
              <a:rPr lang="en-US" sz="2400" dirty="0" smtClean="0">
                <a:solidFill>
                  <a:srgbClr val="C00000"/>
                </a:solidFill>
              </a:rPr>
              <a:t>:</a:t>
            </a:r>
            <a:r>
              <a:rPr lang="en-US" sz="2400" dirty="0" smtClean="0"/>
              <a:t>  from </a:t>
            </a:r>
            <a:r>
              <a:rPr lang="en-US" sz="2400" dirty="0" smtClean="0">
                <a:solidFill>
                  <a:srgbClr val="C00000"/>
                </a:solidFill>
              </a:rPr>
              <a:t>H3394; </a:t>
            </a:r>
            <a:r>
              <a:rPr lang="en-US" sz="2400" dirty="0" smtClean="0"/>
              <a:t>Jericho </a:t>
            </a:r>
            <a:r>
              <a:rPr lang="en-US" sz="2000" dirty="0" smtClean="0"/>
              <a:t>(a contentious city)</a:t>
            </a:r>
          </a:p>
          <a:p>
            <a:pPr marL="0" indent="0">
              <a:buNone/>
            </a:pPr>
            <a:endParaRPr lang="en-US" sz="500" dirty="0" smtClean="0"/>
          </a:p>
          <a:p>
            <a:pPr marL="0" indent="0" algn="ctr">
              <a:buNone/>
            </a:pPr>
            <a:r>
              <a:rPr lang="en-US" sz="2800" u="sng" dirty="0" smtClean="0"/>
              <a:t>Note</a:t>
            </a:r>
            <a:r>
              <a:rPr lang="en-US" sz="2800" dirty="0"/>
              <a:t>:  General definitions give the picture of </a:t>
            </a:r>
            <a:r>
              <a:rPr lang="en-US" sz="2800" dirty="0" smtClean="0"/>
              <a:t/>
            </a:r>
            <a:br>
              <a:rPr lang="en-US" sz="2800" dirty="0" smtClean="0"/>
            </a:br>
            <a:r>
              <a:rPr lang="en-US" sz="2800" dirty="0" smtClean="0">
                <a:solidFill>
                  <a:srgbClr val="C00000"/>
                </a:solidFill>
              </a:rPr>
              <a:t>“something contentious and being thrown over, </a:t>
            </a:r>
            <a:br>
              <a:rPr lang="en-US" sz="2800" dirty="0" smtClean="0">
                <a:solidFill>
                  <a:srgbClr val="C00000"/>
                </a:solidFill>
              </a:rPr>
            </a:br>
            <a:r>
              <a:rPr lang="en-US" sz="2800" dirty="0" smtClean="0">
                <a:solidFill>
                  <a:srgbClr val="C00000"/>
                </a:solidFill>
              </a:rPr>
              <a:t>like Jericho, the moon worshipping city.”</a:t>
            </a:r>
            <a:endParaRPr lang="en-US" sz="2800" dirty="0">
              <a:solidFill>
                <a:srgbClr val="C0000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t>55</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202534"/>
            <a:ext cx="1803400" cy="143898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844801" y="222770"/>
            <a:ext cx="91186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latin typeface="Arial Rounded MT Bold" pitchFamily="34" charset="0"/>
              </a:rPr>
              <a:t>Family </a:t>
            </a:r>
            <a:r>
              <a:rPr lang="en-US" sz="5400" b="1" dirty="0">
                <a:ln w="11430"/>
                <a:solidFill>
                  <a:srgbClr val="C00000"/>
                </a:solidFill>
                <a:effectLst>
                  <a:outerShdw blurRad="50800" dist="39000" dir="5460000" algn="tl">
                    <a:srgbClr val="000000">
                      <a:alpha val="38000"/>
                    </a:srgbClr>
                  </a:outerShdw>
                </a:effectLst>
                <a:latin typeface="Arial Rounded MT Bold" pitchFamily="34" charset="0"/>
              </a:rPr>
              <a:t>Words After </a:t>
            </a:r>
            <a:r>
              <a:rPr lang="en-US" sz="5400" b="1" dirty="0" smtClean="0">
                <a:ln w="11430"/>
                <a:solidFill>
                  <a:srgbClr val="C00000"/>
                </a:solidFill>
                <a:effectLst>
                  <a:outerShdw blurRad="50800" dist="39000" dir="5460000" algn="tl">
                    <a:srgbClr val="000000">
                      <a:alpha val="38000"/>
                    </a:srgbClr>
                  </a:outerShdw>
                </a:effectLst>
                <a:latin typeface="Arial Rounded MT Bold" pitchFamily="34" charset="0"/>
              </a:rPr>
              <a:t>H3394</a:t>
            </a:r>
            <a:endParaRPr lang="en-US" sz="5400" b="1" dirty="0">
              <a:ln w="11430"/>
              <a:solidFill>
                <a:srgbClr val="C00000"/>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313937064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up)">
                                      <p:cBhvr>
                                        <p:cTn id="7" dur="125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56</a:t>
            </a:fld>
            <a:endParaRPr lang="en-US" dirty="0">
              <a:solidFill>
                <a:schemeClr val="tx2"/>
              </a:solidFill>
            </a:endParaRPr>
          </a:p>
        </p:txBody>
      </p:sp>
      <p:sp>
        <p:nvSpPr>
          <p:cNvPr id="5" name="Title 1"/>
          <p:cNvSpPr>
            <a:spLocks noGrp="1"/>
          </p:cNvSpPr>
          <p:nvPr>
            <p:ph type="title"/>
          </p:nvPr>
        </p:nvSpPr>
        <p:spPr>
          <a:xfrm>
            <a:off x="0" y="228600"/>
            <a:ext cx="12192000" cy="990600"/>
          </a:xfrm>
        </p:spPr>
        <p:txBody>
          <a:bodyPr>
            <a:noAutofit/>
            <a:scene3d>
              <a:camera prst="orthographicFront"/>
              <a:lightRig rig="threePt" dir="t"/>
            </a:scene3d>
            <a:sp3d extrusionH="57150">
              <a:bevelT w="38100" h="38100"/>
            </a:sp3d>
          </a:bodyPr>
          <a:lstStyle/>
          <a:p>
            <a:pPr algn="ctr"/>
            <a:r>
              <a:rPr lang="en-US" sz="5400" b="1" i="1" dirty="0" smtClean="0">
                <a:solidFill>
                  <a:srgbClr val="C00000"/>
                </a:solidFill>
                <a:latin typeface="Arial Rounded MT Bold" pitchFamily="34" charset="0"/>
              </a:rPr>
              <a:t>“</a:t>
            </a:r>
            <a:r>
              <a:rPr lang="en-US" sz="5400" b="1" i="1" dirty="0" err="1" smtClean="0">
                <a:solidFill>
                  <a:srgbClr val="C00000"/>
                </a:solidFill>
                <a:latin typeface="Arial Rounded MT Bold" pitchFamily="34" charset="0"/>
              </a:rPr>
              <a:t>Leuk</a:t>
            </a:r>
            <a:r>
              <a:rPr lang="en-US" sz="5400" b="1" i="1" dirty="0" smtClean="0">
                <a:solidFill>
                  <a:srgbClr val="C00000"/>
                </a:solidFill>
                <a:latin typeface="Arial Rounded MT Bold" pitchFamily="34" charset="0"/>
              </a:rPr>
              <a:t>”  </a:t>
            </a:r>
            <a:r>
              <a:rPr lang="en-US" sz="5400" b="1" dirty="0" smtClean="0">
                <a:solidFill>
                  <a:srgbClr val="C00000"/>
                </a:solidFill>
                <a:latin typeface="Arial Rounded MT Bold" pitchFamily="34" charset="0"/>
              </a:rPr>
              <a:t>Connects the Family Words </a:t>
            </a:r>
            <a:endParaRPr lang="en-US" sz="5400" b="1" dirty="0">
              <a:solidFill>
                <a:srgbClr val="C00000"/>
              </a:solidFill>
              <a:latin typeface="Arial Rounded MT Bold" pitchFamily="34" charset="0"/>
            </a:endParaRPr>
          </a:p>
        </p:txBody>
      </p:sp>
      <p:sp>
        <p:nvSpPr>
          <p:cNvPr id="6" name="Content Placeholder 4"/>
          <p:cNvSpPr>
            <a:spLocks noGrp="1"/>
          </p:cNvSpPr>
          <p:nvPr>
            <p:ph sz="quarter" idx="1"/>
          </p:nvPr>
        </p:nvSpPr>
        <p:spPr>
          <a:xfrm>
            <a:off x="685800" y="1821342"/>
            <a:ext cx="6553200" cy="5036658"/>
          </a:xfrm>
        </p:spPr>
        <p:txBody>
          <a:bodyPr>
            <a:normAutofit/>
            <a:scene3d>
              <a:camera prst="orthographicFront"/>
              <a:lightRig rig="threePt" dir="t"/>
            </a:scene3d>
            <a:sp3d extrusionH="57150">
              <a:bevelT h="25400" prst="softRound"/>
            </a:sp3d>
          </a:bodyPr>
          <a:lstStyle/>
          <a:p>
            <a:r>
              <a:rPr lang="en-US" sz="3200" b="1" dirty="0" smtClean="0">
                <a:solidFill>
                  <a:srgbClr val="C00000"/>
                </a:solidFill>
              </a:rPr>
              <a:t>H3391-3394 meanings:  </a:t>
            </a:r>
            <a:r>
              <a:rPr lang="en-US" sz="2400" dirty="0" smtClean="0">
                <a:solidFill>
                  <a:schemeClr val="tx1">
                    <a:lumMod val="65000"/>
                    <a:lumOff val="35000"/>
                  </a:schemeClr>
                </a:solidFill>
              </a:rPr>
              <a:t>lunation, literal moon, &amp; </a:t>
            </a:r>
            <a:r>
              <a:rPr lang="en-US" sz="2400" dirty="0" err="1" smtClean="0">
                <a:solidFill>
                  <a:schemeClr val="tx1">
                    <a:lumMod val="65000"/>
                    <a:lumOff val="35000"/>
                  </a:schemeClr>
                </a:solidFill>
              </a:rPr>
              <a:t>leuk</a:t>
            </a:r>
            <a:r>
              <a:rPr lang="en-US" sz="2400" dirty="0" smtClean="0">
                <a:solidFill>
                  <a:schemeClr val="tx1">
                    <a:lumMod val="65000"/>
                    <a:lumOff val="35000"/>
                  </a:schemeClr>
                </a:solidFill>
              </a:rPr>
              <a:t/>
            </a:r>
            <a:br>
              <a:rPr lang="en-US" sz="2400" dirty="0" smtClean="0">
                <a:solidFill>
                  <a:schemeClr val="tx1">
                    <a:lumMod val="65000"/>
                    <a:lumOff val="35000"/>
                  </a:schemeClr>
                </a:solidFill>
              </a:rPr>
            </a:br>
            <a:r>
              <a:rPr lang="en-US" sz="2400" dirty="0" smtClean="0">
                <a:solidFill>
                  <a:srgbClr val="C00000"/>
                </a:solidFill>
              </a:rPr>
              <a:t>[</a:t>
            </a:r>
            <a:r>
              <a:rPr lang="en-US" sz="2400" dirty="0" err="1" smtClean="0">
                <a:solidFill>
                  <a:srgbClr val="C00000"/>
                </a:solidFill>
              </a:rPr>
              <a:t>leuk</a:t>
            </a:r>
            <a:r>
              <a:rPr lang="en-US" sz="2400" dirty="0" smtClean="0">
                <a:solidFill>
                  <a:srgbClr val="C00000"/>
                </a:solidFill>
              </a:rPr>
              <a:t> = Lucifer.  Lucifer &amp; the moon</a:t>
            </a:r>
            <a:r>
              <a:rPr lang="en-US" sz="2400" dirty="0">
                <a:solidFill>
                  <a:srgbClr val="C00000"/>
                </a:solidFill>
              </a:rPr>
              <a:t> </a:t>
            </a:r>
            <a:r>
              <a:rPr lang="en-US" sz="2400" dirty="0" smtClean="0">
                <a:solidFill>
                  <a:srgbClr val="C00000"/>
                </a:solidFill>
              </a:rPr>
              <a:t>both had </a:t>
            </a:r>
            <a:r>
              <a:rPr lang="en-US" sz="2400" u="sng" dirty="0" smtClean="0">
                <a:solidFill>
                  <a:srgbClr val="C00000"/>
                </a:solidFill>
              </a:rPr>
              <a:t>borrowed</a:t>
            </a:r>
            <a:r>
              <a:rPr lang="en-US" sz="2400" dirty="0" smtClean="0">
                <a:solidFill>
                  <a:srgbClr val="C00000"/>
                </a:solidFill>
              </a:rPr>
              <a:t> brightness/whiteness].</a:t>
            </a:r>
            <a:br>
              <a:rPr lang="en-US" sz="2400" dirty="0" smtClean="0">
                <a:solidFill>
                  <a:srgbClr val="C00000"/>
                </a:solidFill>
              </a:rPr>
            </a:br>
            <a:endParaRPr lang="en-US" sz="3200" b="1" dirty="0" smtClean="0">
              <a:solidFill>
                <a:srgbClr val="C00000"/>
              </a:solidFill>
            </a:endParaRPr>
          </a:p>
          <a:p>
            <a:r>
              <a:rPr lang="en-US" sz="3200" b="1" dirty="0" smtClean="0">
                <a:solidFill>
                  <a:srgbClr val="C00000"/>
                </a:solidFill>
              </a:rPr>
              <a:t>H3399-3405 meanings: </a:t>
            </a:r>
            <a:r>
              <a:rPr lang="en-US" sz="2400" dirty="0" smtClean="0">
                <a:solidFill>
                  <a:srgbClr val="C00000"/>
                </a:solidFill>
              </a:rPr>
              <a:t> </a:t>
            </a:r>
            <a:br>
              <a:rPr lang="en-US" sz="2400" dirty="0" smtClean="0">
                <a:solidFill>
                  <a:srgbClr val="C00000"/>
                </a:solidFill>
              </a:rPr>
            </a:br>
            <a:r>
              <a:rPr lang="en-US" sz="2400" dirty="0" smtClean="0">
                <a:solidFill>
                  <a:schemeClr val="tx1">
                    <a:lumMod val="65000"/>
                    <a:lumOff val="35000"/>
                  </a:schemeClr>
                </a:solidFill>
              </a:rPr>
              <a:t>very contentious &amp; adversarial </a:t>
            </a:r>
            <a:r>
              <a:rPr lang="en-US" sz="2400" dirty="0" smtClean="0">
                <a:solidFill>
                  <a:srgbClr val="C00000"/>
                </a:solidFill>
              </a:rPr>
              <a:t/>
            </a:r>
            <a:br>
              <a:rPr lang="en-US" sz="2400" dirty="0" smtClean="0">
                <a:solidFill>
                  <a:srgbClr val="C00000"/>
                </a:solidFill>
              </a:rPr>
            </a:br>
            <a:r>
              <a:rPr lang="en-US" sz="2400" dirty="0" smtClean="0">
                <a:solidFill>
                  <a:srgbClr val="C00000"/>
                </a:solidFill>
              </a:rPr>
              <a:t>[like Lucifer] – needing to be thrown down like Jericho.</a:t>
            </a:r>
            <a:r>
              <a:rPr lang="en-US" sz="3200" b="1" dirty="0" smtClean="0">
                <a:solidFill>
                  <a:srgbClr val="C00000"/>
                </a:solidFill>
              </a:rPr>
              <a:t> </a:t>
            </a:r>
            <a:endParaRPr lang="en-US" dirty="0">
              <a:solidFill>
                <a:srgbClr val="C00000"/>
              </a:solidFill>
            </a:endParaRPr>
          </a:p>
        </p:txBody>
      </p:sp>
      <p:pic>
        <p:nvPicPr>
          <p:cNvPr id="8" name="Picture 2" descr="C:\Users\Rae\Desktop\herich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1953" y="4057652"/>
            <a:ext cx="2819399"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3" descr="C:\Users\Rae\Desktop\lucifer not repen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2352" y="1803400"/>
            <a:ext cx="1870048" cy="185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C:\Users\Rae\Desktop\moonl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9752" y="1788160"/>
            <a:ext cx="1847848" cy="18478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7829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500"/>
                                        <p:tgtEl>
                                          <p:spTgt spid="6">
                                            <p:txEl>
                                              <p:pRg st="0" end="0"/>
                                            </p:txEl>
                                          </p:spTgt>
                                        </p:tgtEl>
                                      </p:cBhvr>
                                    </p:animEffect>
                                  </p:childTnLst>
                                </p:cTn>
                              </p:par>
                            </p:childTnLst>
                          </p:cTn>
                        </p:par>
                        <p:par>
                          <p:cTn id="8" fill="hold">
                            <p:stCondLst>
                              <p:cond delay="2500"/>
                            </p:stCondLst>
                            <p:childTnLst>
                              <p:par>
                                <p:cTn id="9" presetID="8" presetClass="entr" presetSubtype="32"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diamond(out)">
                                      <p:cBhvr>
                                        <p:cTn id="11" dur="2000"/>
                                        <p:tgtEl>
                                          <p:spTgt spid="9"/>
                                        </p:tgtEl>
                                      </p:cBhvr>
                                    </p:animEffect>
                                  </p:childTnLst>
                                </p:cTn>
                              </p:par>
                            </p:childTnLst>
                          </p:cTn>
                        </p:par>
                        <p:par>
                          <p:cTn id="12" fill="hold">
                            <p:stCondLst>
                              <p:cond delay="5500"/>
                            </p:stCondLst>
                            <p:childTnLst>
                              <p:par>
                                <p:cTn id="13" presetID="8" presetClass="entr" presetSubtype="3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amond(out)">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1250"/>
                                        <p:tgtEl>
                                          <p:spTgt spid="6">
                                            <p:txEl>
                                              <p:pRg st="1" end="1"/>
                                            </p:txEl>
                                          </p:spTgt>
                                        </p:tgtEl>
                                      </p:cBhvr>
                                    </p:animEffect>
                                  </p:childTnLst>
                                </p:cTn>
                              </p:par>
                            </p:childTnLst>
                          </p:cTn>
                        </p:par>
                        <p:par>
                          <p:cTn id="21" fill="hold">
                            <p:stCondLst>
                              <p:cond delay="1250"/>
                            </p:stCondLst>
                            <p:childTnLst>
                              <p:par>
                                <p:cTn id="22" presetID="21" presetClass="entr" presetSubtype="1" fill="hold" nodeType="after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57</a:t>
            </a:fld>
            <a:endParaRPr lang="en-US" dirty="0">
              <a:solidFill>
                <a:schemeClr val="tx2"/>
              </a:solidFill>
            </a:endParaRPr>
          </a:p>
        </p:txBody>
      </p:sp>
      <p:sp>
        <p:nvSpPr>
          <p:cNvPr id="5" name="Title 1"/>
          <p:cNvSpPr>
            <a:spLocks noGrp="1"/>
          </p:cNvSpPr>
          <p:nvPr>
            <p:ph type="title"/>
          </p:nvPr>
        </p:nvSpPr>
        <p:spPr>
          <a:xfrm>
            <a:off x="0" y="228600"/>
            <a:ext cx="12192000" cy="990600"/>
          </a:xfrm>
        </p:spPr>
        <p:txBody>
          <a:bodyPr>
            <a:noAutofit/>
            <a:scene3d>
              <a:camera prst="orthographicFront"/>
              <a:lightRig rig="threePt" dir="t"/>
            </a:scene3d>
            <a:sp3d extrusionH="57150">
              <a:bevelT w="38100" h="38100"/>
            </a:sp3d>
          </a:bodyPr>
          <a:lstStyle/>
          <a:p>
            <a:pPr algn="ctr"/>
            <a:r>
              <a:rPr lang="en-US" sz="6000" b="1" dirty="0" smtClean="0">
                <a:solidFill>
                  <a:srgbClr val="C00000"/>
                </a:solidFill>
                <a:latin typeface="Arial Rounded MT Bold" pitchFamily="34" charset="0"/>
              </a:rPr>
              <a:t>Lucifer &amp; Jericho Cast Down</a:t>
            </a:r>
            <a:endParaRPr lang="en-US" sz="6000" b="1" dirty="0">
              <a:solidFill>
                <a:srgbClr val="C00000"/>
              </a:solidFill>
              <a:latin typeface="Arial Rounded MT Bold" pitchFamily="34" charset="0"/>
            </a:endParaRPr>
          </a:p>
        </p:txBody>
      </p:sp>
      <p:sp>
        <p:nvSpPr>
          <p:cNvPr id="6" name="Content Placeholder 4"/>
          <p:cNvSpPr>
            <a:spLocks noGrp="1"/>
          </p:cNvSpPr>
          <p:nvPr>
            <p:ph sz="quarter" idx="1"/>
          </p:nvPr>
        </p:nvSpPr>
        <p:spPr>
          <a:xfrm>
            <a:off x="838200" y="1625601"/>
            <a:ext cx="7467600" cy="3555999"/>
          </a:xfrm>
        </p:spPr>
        <p:txBody>
          <a:bodyPr>
            <a:normAutofit lnSpcReduction="10000"/>
            <a:scene3d>
              <a:camera prst="orthographicFront"/>
              <a:lightRig rig="threePt" dir="t"/>
            </a:scene3d>
            <a:sp3d extrusionH="57150">
              <a:bevelT h="25400" prst="softRound"/>
            </a:sp3d>
          </a:bodyPr>
          <a:lstStyle/>
          <a:p>
            <a:r>
              <a:rPr lang="en-US" sz="3200" b="1" dirty="0" smtClean="0">
                <a:solidFill>
                  <a:srgbClr val="C00000"/>
                </a:solidFill>
              </a:rPr>
              <a:t>H3391 &amp; H3394: </a:t>
            </a:r>
            <a:r>
              <a:rPr lang="en-US" sz="2400" dirty="0" smtClean="0">
                <a:solidFill>
                  <a:srgbClr val="002060"/>
                </a:solidFill>
              </a:rPr>
              <a:t>The meanings of lunation and the literal moon connect to </a:t>
            </a:r>
            <a:r>
              <a:rPr lang="en-US" sz="2400" dirty="0" err="1" smtClean="0">
                <a:solidFill>
                  <a:srgbClr val="002060"/>
                </a:solidFill>
              </a:rPr>
              <a:t>leuk</a:t>
            </a:r>
            <a:r>
              <a:rPr lang="en-US" sz="2400" dirty="0" smtClean="0">
                <a:solidFill>
                  <a:srgbClr val="002060"/>
                </a:solidFill>
              </a:rPr>
              <a:t>. </a:t>
            </a:r>
            <a:br>
              <a:rPr lang="en-US" sz="2400" dirty="0" smtClean="0">
                <a:solidFill>
                  <a:srgbClr val="002060"/>
                </a:solidFill>
              </a:rPr>
            </a:br>
            <a:r>
              <a:rPr lang="en-US" sz="2400" dirty="0" err="1" smtClean="0">
                <a:solidFill>
                  <a:srgbClr val="C00000"/>
                </a:solidFill>
              </a:rPr>
              <a:t>Leuk</a:t>
            </a:r>
            <a:r>
              <a:rPr lang="en-US" sz="2400" dirty="0" smtClean="0">
                <a:solidFill>
                  <a:srgbClr val="C00000"/>
                </a:solidFill>
              </a:rPr>
              <a:t> connects to Lucifer – </a:t>
            </a:r>
            <a:r>
              <a:rPr lang="en-US" sz="2400" b="1" dirty="0" smtClean="0">
                <a:solidFill>
                  <a:srgbClr val="C00000"/>
                </a:solidFill>
              </a:rPr>
              <a:t>he was </a:t>
            </a:r>
            <a:r>
              <a:rPr lang="en-US" sz="2400" b="1" u="sng" dirty="0" smtClean="0">
                <a:solidFill>
                  <a:srgbClr val="C00000"/>
                </a:solidFill>
              </a:rPr>
              <a:t>cast down</a:t>
            </a:r>
            <a:r>
              <a:rPr lang="en-US" sz="2400" b="1" dirty="0" smtClean="0">
                <a:solidFill>
                  <a:srgbClr val="C00000"/>
                </a:solidFill>
              </a:rPr>
              <a:t> from heaven</a:t>
            </a:r>
            <a:r>
              <a:rPr lang="en-US" sz="2400" dirty="0" smtClean="0">
                <a:solidFill>
                  <a:srgbClr val="C00000"/>
                </a:solidFill>
              </a:rPr>
              <a:t>.</a:t>
            </a:r>
            <a:br>
              <a:rPr lang="en-US" sz="2400" dirty="0" smtClean="0">
                <a:solidFill>
                  <a:srgbClr val="C00000"/>
                </a:solidFill>
              </a:rPr>
            </a:br>
            <a:endParaRPr lang="en-US" sz="1100" b="1" dirty="0" smtClean="0">
              <a:solidFill>
                <a:srgbClr val="C00000"/>
              </a:solidFill>
            </a:endParaRPr>
          </a:p>
          <a:p>
            <a:r>
              <a:rPr lang="en-US" sz="3200" b="1" dirty="0" smtClean="0">
                <a:solidFill>
                  <a:srgbClr val="C00000"/>
                </a:solidFill>
              </a:rPr>
              <a:t>H3399 - H3405: </a:t>
            </a:r>
            <a:r>
              <a:rPr lang="en-US" sz="2400" dirty="0" smtClean="0">
                <a:solidFill>
                  <a:srgbClr val="002060"/>
                </a:solidFill>
              </a:rPr>
              <a:t>The meanings of contention linking to Jericho, as a </a:t>
            </a:r>
            <a:r>
              <a:rPr lang="en-US" sz="2400" dirty="0">
                <a:solidFill>
                  <a:srgbClr val="002060"/>
                </a:solidFill>
              </a:rPr>
              <a:t>contentious </a:t>
            </a:r>
            <a:r>
              <a:rPr lang="en-US" sz="2400" dirty="0" smtClean="0">
                <a:solidFill>
                  <a:srgbClr val="002060"/>
                </a:solidFill>
              </a:rPr>
              <a:t>adversary &amp; moon </a:t>
            </a:r>
            <a:r>
              <a:rPr lang="en-US" sz="2400" dirty="0">
                <a:solidFill>
                  <a:srgbClr val="002060"/>
                </a:solidFill>
              </a:rPr>
              <a:t>worshipping </a:t>
            </a:r>
            <a:r>
              <a:rPr lang="en-US" sz="2400" dirty="0" smtClean="0">
                <a:solidFill>
                  <a:srgbClr val="002060"/>
                </a:solidFill>
              </a:rPr>
              <a:t>city.  </a:t>
            </a:r>
            <a:r>
              <a:rPr lang="en-US" sz="2400" dirty="0" smtClean="0">
                <a:solidFill>
                  <a:schemeClr val="bg1">
                    <a:lumMod val="50000"/>
                  </a:schemeClr>
                </a:solidFill>
              </a:rPr>
              <a:t/>
            </a:r>
            <a:br>
              <a:rPr lang="en-US" sz="2400" dirty="0" smtClean="0">
                <a:solidFill>
                  <a:schemeClr val="bg1">
                    <a:lumMod val="50000"/>
                  </a:schemeClr>
                </a:solidFill>
              </a:rPr>
            </a:br>
            <a:r>
              <a:rPr lang="en-US" sz="2400" dirty="0" smtClean="0">
                <a:solidFill>
                  <a:srgbClr val="C00000"/>
                </a:solidFill>
              </a:rPr>
              <a:t>Jericho had to be </a:t>
            </a:r>
            <a:r>
              <a:rPr lang="en-US" sz="2400" b="1" u="sng" dirty="0" smtClean="0">
                <a:solidFill>
                  <a:srgbClr val="C00000"/>
                </a:solidFill>
              </a:rPr>
              <a:t>thrown over</a:t>
            </a:r>
            <a:r>
              <a:rPr lang="en-US" sz="2400" b="1" dirty="0" smtClean="0">
                <a:solidFill>
                  <a:srgbClr val="C00000"/>
                </a:solidFill>
              </a:rPr>
              <a:t> before </a:t>
            </a:r>
            <a:br>
              <a:rPr lang="en-US" sz="2400" b="1" dirty="0" smtClean="0">
                <a:solidFill>
                  <a:srgbClr val="C00000"/>
                </a:solidFill>
              </a:rPr>
            </a:br>
            <a:r>
              <a:rPr lang="en-US" sz="2400" b="1" dirty="0" smtClean="0">
                <a:solidFill>
                  <a:srgbClr val="C00000"/>
                </a:solidFill>
              </a:rPr>
              <a:t>Joshua entered further into Canaan.</a:t>
            </a:r>
            <a:endParaRPr lang="en-US" b="1" dirty="0">
              <a:solidFill>
                <a:srgbClr val="C00000"/>
              </a:solidFill>
            </a:endParaRPr>
          </a:p>
        </p:txBody>
      </p:sp>
      <p:sp>
        <p:nvSpPr>
          <p:cNvPr id="8" name="Content Placeholder 5"/>
          <p:cNvSpPr>
            <a:spLocks noGrp="1"/>
          </p:cNvSpPr>
          <p:nvPr>
            <p:ph sz="quarter" idx="2"/>
          </p:nvPr>
        </p:nvSpPr>
        <p:spPr>
          <a:xfrm>
            <a:off x="899159" y="5181600"/>
            <a:ext cx="7711441" cy="1600200"/>
          </a:xfrm>
        </p:spPr>
        <p:txBody>
          <a:bodyPr>
            <a:normAutofit lnSpcReduction="10000"/>
            <a:scene3d>
              <a:camera prst="orthographicFront"/>
              <a:lightRig rig="threePt" dir="t"/>
            </a:scene3d>
            <a:sp3d extrusionH="57150">
              <a:bevelT w="38100" h="38100"/>
            </a:sp3d>
          </a:bodyPr>
          <a:lstStyle/>
          <a:p>
            <a:pPr>
              <a:lnSpc>
                <a:spcPct val="110000"/>
              </a:lnSpc>
              <a:buFont typeface="Wingdings" pitchFamily="2" charset="2"/>
              <a:buChar char="§"/>
            </a:pPr>
            <a:r>
              <a:rPr lang="en-US" sz="2400" u="sng" dirty="0" err="1" smtClean="0">
                <a:solidFill>
                  <a:srgbClr val="0070C0"/>
                </a:solidFill>
              </a:rPr>
              <a:t>Endtime</a:t>
            </a:r>
            <a:r>
              <a:rPr lang="en-US" sz="2400" u="sng" dirty="0" smtClean="0">
                <a:solidFill>
                  <a:srgbClr val="0070C0"/>
                </a:solidFill>
              </a:rPr>
              <a:t> Application</a:t>
            </a:r>
            <a:r>
              <a:rPr lang="en-US" sz="2400" dirty="0" smtClean="0">
                <a:solidFill>
                  <a:srgbClr val="0070C0"/>
                </a:solidFill>
              </a:rPr>
              <a:t>:  Before entering the Heavenly Canaan, </a:t>
            </a:r>
            <a:r>
              <a:rPr lang="en-US" sz="2400" u="sng" dirty="0" smtClean="0">
                <a:solidFill>
                  <a:srgbClr val="0070C0"/>
                </a:solidFill>
              </a:rPr>
              <a:t>all sacred regard for the moon to command worship statutes</a:t>
            </a:r>
            <a:r>
              <a:rPr lang="en-US" sz="2400" dirty="0" smtClean="0">
                <a:solidFill>
                  <a:srgbClr val="0070C0"/>
                </a:solidFill>
              </a:rPr>
              <a:t> must be cast down – or placed “under the foot” (Rev 12:1).</a:t>
            </a:r>
            <a:endParaRPr lang="en-US" sz="2400" dirty="0">
              <a:solidFill>
                <a:srgbClr val="0070C0"/>
              </a:solidFill>
            </a:endParaRPr>
          </a:p>
        </p:txBody>
      </p:sp>
      <p:pic>
        <p:nvPicPr>
          <p:cNvPr id="9" name="Picture 2" descr="C:\Users\Rae\Desktop\satan cast 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5900" y="1625601"/>
            <a:ext cx="175260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2" descr="C:\Users\Rae\Desktop\herich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9799" y="3581400"/>
            <a:ext cx="2844802" cy="2133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28898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1250"/>
                                        <p:tgtEl>
                                          <p:spTgt spid="6">
                                            <p:txEl>
                                              <p:pRg st="1" end="1"/>
                                            </p:txEl>
                                          </p:spTgt>
                                        </p:tgtEl>
                                      </p:cBhvr>
                                    </p:animEffect>
                                  </p:childTnLst>
                                </p:cTn>
                              </p:par>
                              <p:par>
                                <p:cTn id="8" presetID="21" presetClass="entr" presetSubtype="8" fill="hold"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wheel(8)">
                                      <p:cBhvr>
                                        <p:cTn id="10" dur="1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250"/>
                                        <p:tgtEl>
                                          <p:spTgt spid="8">
                                            <p:txEl>
                                              <p:pRg st="0" end="0"/>
                                            </p:txEl>
                                          </p:spTgt>
                                        </p:tgtEl>
                                      </p:cBhvr>
                                    </p:animEffect>
                                    <p:anim calcmode="lin" valueType="num">
                                      <p:cBhvr>
                                        <p:cTn id="16" dur="12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2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58</a:t>
            </a:fld>
            <a:endParaRPr lang="en-US" dirty="0">
              <a:solidFill>
                <a:schemeClr val="tx2"/>
              </a:solidFill>
            </a:endParaRPr>
          </a:p>
        </p:txBody>
      </p:sp>
      <p:sp>
        <p:nvSpPr>
          <p:cNvPr id="5" name="Title 1"/>
          <p:cNvSpPr>
            <a:spLocks noGrp="1"/>
          </p:cNvSpPr>
          <p:nvPr>
            <p:ph type="title"/>
          </p:nvPr>
        </p:nvSpPr>
        <p:spPr>
          <a:xfrm>
            <a:off x="0" y="0"/>
            <a:ext cx="12192000" cy="1219200"/>
          </a:xfrm>
          <a:solidFill>
            <a:srgbClr val="0070C0"/>
          </a:solidFill>
          <a:scene3d>
            <a:camera prst="orthographicFront"/>
            <a:lightRig rig="threePt" dir="t"/>
          </a:scene3d>
          <a:sp3d>
            <a:bevelT w="152400" h="50800" prst="softRound"/>
          </a:sp3d>
        </p:spPr>
        <p:txBody>
          <a:bodyPr>
            <a:normAutofit/>
            <a:sp3d extrusionH="57150">
              <a:bevelT w="38100" h="38100"/>
            </a:sp3d>
          </a:bodyPr>
          <a:lstStyle/>
          <a:p>
            <a:pPr algn="ctr"/>
            <a:r>
              <a:rPr lang="en-US" sz="5800" b="1" dirty="0" smtClean="0">
                <a:solidFill>
                  <a:srgbClr val="FFC000"/>
                </a:solidFill>
                <a:latin typeface="Arial Rounded MT Bold" pitchFamily="34" charset="0"/>
              </a:rPr>
              <a:t>What’s Wrong With This Picture?</a:t>
            </a:r>
            <a:endParaRPr lang="en-US" sz="5800" b="1" dirty="0">
              <a:solidFill>
                <a:srgbClr val="FFC000"/>
              </a:solidFill>
              <a:latin typeface="Arial Rounded MT Bold" pitchFamily="34" charset="0"/>
            </a:endParaRPr>
          </a:p>
        </p:txBody>
      </p:sp>
      <p:pic>
        <p:nvPicPr>
          <p:cNvPr id="6" name="Picture 2" descr="C:\Users\Rae\Desktop\feast-days-of-yahua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600200"/>
            <a:ext cx="8153400" cy="518646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609600" y="1905000"/>
            <a:ext cx="2590800" cy="2590800"/>
          </a:xfrm>
          <a:prstGeom prst="rect">
            <a:avLst/>
          </a:prstGeom>
          <a:ln>
            <a:noFill/>
          </a:ln>
          <a:effectLst>
            <a:softEdge rad="112500"/>
          </a:effectLst>
        </p:spPr>
      </p:pic>
    </p:spTree>
    <p:extLst>
      <p:ext uri="{BB962C8B-B14F-4D97-AF65-F5344CB8AC3E}">
        <p14:creationId xmlns:p14="http://schemas.microsoft.com/office/powerpoint/2010/main" val="29330028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59</a:t>
            </a:fld>
            <a:endParaRPr lang="en-US" dirty="0">
              <a:solidFill>
                <a:schemeClr val="tx2"/>
              </a:solidFill>
            </a:endParaRPr>
          </a:p>
        </p:txBody>
      </p:sp>
      <p:sp>
        <p:nvSpPr>
          <p:cNvPr id="5" name="Title 1"/>
          <p:cNvSpPr>
            <a:spLocks noGrp="1"/>
          </p:cNvSpPr>
          <p:nvPr>
            <p:ph type="title"/>
          </p:nvPr>
        </p:nvSpPr>
        <p:spPr>
          <a:xfrm>
            <a:off x="-9940" y="0"/>
            <a:ext cx="12201939" cy="1219200"/>
          </a:xfrm>
          <a:solidFill>
            <a:srgbClr val="0070C0"/>
          </a:solidFill>
          <a:scene3d>
            <a:camera prst="orthographicFront"/>
            <a:lightRig rig="threePt" dir="t"/>
          </a:scene3d>
          <a:sp3d>
            <a:bevelT w="152400" h="50800" prst="softRound"/>
          </a:sp3d>
        </p:spPr>
        <p:txBody>
          <a:bodyPr>
            <a:noAutofit/>
            <a:sp3d extrusionH="57150">
              <a:bevelT w="38100" h="38100"/>
            </a:sp3d>
          </a:bodyPr>
          <a:lstStyle/>
          <a:p>
            <a:pPr algn="ctr"/>
            <a:r>
              <a:rPr lang="en-US" sz="5600" b="1" dirty="0" smtClean="0">
                <a:solidFill>
                  <a:srgbClr val="FFC000"/>
                </a:solidFill>
                <a:latin typeface="Arial Rounded MT Bold" pitchFamily="34" charset="0"/>
              </a:rPr>
              <a:t>The “moon” has been cast down!</a:t>
            </a:r>
            <a:endParaRPr lang="en-US" sz="5600" b="1" dirty="0">
              <a:solidFill>
                <a:srgbClr val="FFC000"/>
              </a:solidFill>
              <a:latin typeface="Arial Rounded MT Bold" pitchFamily="34" charset="0"/>
            </a:endParaRPr>
          </a:p>
        </p:txBody>
      </p:sp>
      <p:pic>
        <p:nvPicPr>
          <p:cNvPr id="6" name="Picture 2" descr="C:\Users\Rae\Desktop\feast-days-of-yahua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0"/>
            <a:ext cx="8153400" cy="518646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1219200" y="3408680"/>
            <a:ext cx="2133600" cy="2133600"/>
          </a:xfrm>
          <a:prstGeom prst="noSmoking">
            <a:avLst>
              <a:gd name="adj" fmla="val 13484"/>
            </a:avLst>
          </a:prstGeom>
          <a:solidFill>
            <a:srgbClr val="FFC1C1">
              <a:alpha val="48000"/>
            </a:srgbClr>
          </a:solid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343400" y="1676400"/>
            <a:ext cx="4191000" cy="175432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chemeClr val="accent4">
                    <a:lumMod val="40000"/>
                    <a:lumOff val="60000"/>
                  </a:schemeClr>
                </a:solidFill>
              </a:rPr>
              <a:t>The “moon” is not in charge of calculating the</a:t>
            </a:r>
            <a:endParaRPr lang="en-US" sz="5400" b="1" cap="none" spc="0" dirty="0">
              <a:ln w="50800"/>
              <a:solidFill>
                <a:schemeClr val="accent4">
                  <a:lumMod val="40000"/>
                  <a:lumOff val="60000"/>
                </a:schemeClr>
              </a:solidFill>
              <a:effectLst/>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9067800" y="1828800"/>
            <a:ext cx="2651589" cy="2209800"/>
          </a:xfrm>
          <a:prstGeom prst="rect">
            <a:avLst/>
          </a:prstGeom>
          <a:ln>
            <a:noFill/>
          </a:ln>
          <a:effectLst>
            <a:softEdge rad="112500"/>
          </a:effectLst>
        </p:spPr>
      </p:pic>
      <p:sp>
        <p:nvSpPr>
          <p:cNvPr id="11" name="Rectangle 10"/>
          <p:cNvSpPr/>
          <p:nvPr/>
        </p:nvSpPr>
        <p:spPr>
          <a:xfrm>
            <a:off x="9001760" y="4038600"/>
            <a:ext cx="2880189"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002060"/>
                </a:solidFill>
                <a:effectLst>
                  <a:outerShdw blurRad="50800" dist="39000" dir="5460000" algn="tl">
                    <a:srgbClr val="000000">
                      <a:alpha val="38000"/>
                    </a:srgbClr>
                  </a:outerShdw>
                </a:effectLst>
              </a:rPr>
              <a:t>The moon is “under the foot”!</a:t>
            </a:r>
            <a:endParaRPr lang="en-US" sz="5400"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416389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1750"/>
                                        <p:tgtEl>
                                          <p:spTgt spid="9">
                                            <p:txEl>
                                              <p:pRg st="0" end="0"/>
                                            </p:txEl>
                                          </p:spTgt>
                                        </p:tgtEl>
                                      </p:cBhvr>
                                    </p:animEffect>
                                  </p:childTnLst>
                                </p:cTn>
                              </p:par>
                            </p:childTnLst>
                          </p:cTn>
                        </p:par>
                        <p:par>
                          <p:cTn id="25" fill="hold">
                            <p:stCondLst>
                              <p:cond delay="4250"/>
                            </p:stCondLst>
                            <p:childTnLst>
                              <p:par>
                                <p:cTn id="26" presetID="47"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pPr/>
              <a:t>6</a:t>
            </a:fld>
            <a:endParaRPr lang="en-US" dirty="0"/>
          </a:p>
        </p:txBody>
      </p:sp>
      <p:sp>
        <p:nvSpPr>
          <p:cNvPr id="3" name="Rectangle 2"/>
          <p:cNvSpPr/>
          <p:nvPr/>
        </p:nvSpPr>
        <p:spPr>
          <a:xfrm>
            <a:off x="383147" y="1168837"/>
            <a:ext cx="4341253" cy="36317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cap="none" spc="0" dirty="0" smtClean="0">
                <a:ln w="11430"/>
                <a:solidFill>
                  <a:srgbClr val="002060"/>
                </a:solidFill>
                <a:effectLst>
                  <a:outerShdw blurRad="50800" dist="39000" dir="5460000" algn="tl">
                    <a:srgbClr val="000000">
                      <a:alpha val="38000"/>
                    </a:srgbClr>
                  </a:outerShdw>
                </a:effectLst>
                <a:latin typeface="Pristina" pitchFamily="66" charset="0"/>
              </a:rPr>
              <a:t>Let’s </a:t>
            </a:r>
            <a:r>
              <a:rPr lang="en-US" sz="11500" b="1" dirty="0" smtClean="0">
                <a:ln w="11430"/>
                <a:solidFill>
                  <a:srgbClr val="002060"/>
                </a:solidFill>
                <a:effectLst>
                  <a:outerShdw blurRad="50800" dist="39000" dir="5460000" algn="tl">
                    <a:srgbClr val="000000">
                      <a:alpha val="38000"/>
                    </a:srgbClr>
                  </a:outerShdw>
                </a:effectLst>
                <a:latin typeface="Pristina" pitchFamily="66" charset="0"/>
              </a:rPr>
              <a:t>Get</a:t>
            </a:r>
          </a:p>
          <a:p>
            <a:pPr algn="ctr"/>
            <a:r>
              <a:rPr lang="en-US" sz="11500" b="1" cap="none" spc="0" dirty="0" smtClean="0">
                <a:ln w="11430"/>
                <a:solidFill>
                  <a:srgbClr val="002060"/>
                </a:solidFill>
                <a:effectLst>
                  <a:outerShdw blurRad="50800" dist="39000" dir="5460000" algn="tl">
                    <a:srgbClr val="000000">
                      <a:alpha val="38000"/>
                    </a:srgbClr>
                  </a:outerShdw>
                </a:effectLst>
                <a:latin typeface="Pristina" pitchFamily="66" charset="0"/>
              </a:rPr>
              <a:t>Started!</a:t>
            </a:r>
            <a:endParaRPr lang="en-US" sz="11500" b="1" cap="none" spc="0" dirty="0">
              <a:ln w="11430"/>
              <a:solidFill>
                <a:srgbClr val="002060"/>
              </a:solidFill>
              <a:effectLst>
                <a:outerShdw blurRad="50800" dist="39000" dir="5460000" algn="tl">
                  <a:srgbClr val="000000">
                    <a:alpha val="38000"/>
                  </a:srgbClr>
                </a:outerShdw>
              </a:effectLst>
              <a:latin typeface="Pristina" pitchFamily="66" charset="0"/>
            </a:endParaRPr>
          </a:p>
        </p:txBody>
      </p:sp>
    </p:spTree>
    <p:extLst>
      <p:ext uri="{BB962C8B-B14F-4D97-AF65-F5344CB8AC3E}">
        <p14:creationId xmlns:p14="http://schemas.microsoft.com/office/powerpoint/2010/main" val="396025605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60</a:t>
            </a:fld>
            <a:endParaRPr lang="en-US" dirty="0">
              <a:solidFill>
                <a:schemeClr val="tx2"/>
              </a:solidFill>
            </a:endParaRPr>
          </a:p>
        </p:txBody>
      </p:sp>
      <p:sp>
        <p:nvSpPr>
          <p:cNvPr id="5" name="Title 1"/>
          <p:cNvSpPr>
            <a:spLocks noGrp="1"/>
          </p:cNvSpPr>
          <p:nvPr>
            <p:ph type="title"/>
          </p:nvPr>
        </p:nvSpPr>
        <p:spPr>
          <a:xfrm>
            <a:off x="0" y="0"/>
            <a:ext cx="12192000" cy="1219200"/>
          </a:xfrm>
          <a:solidFill>
            <a:srgbClr val="0070C0"/>
          </a:solidFill>
          <a:scene3d>
            <a:camera prst="orthographicFront"/>
            <a:lightRig rig="threePt" dir="t"/>
          </a:scene3d>
          <a:sp3d>
            <a:bevelT w="152400" h="50800" prst="softRound"/>
          </a:sp3d>
        </p:spPr>
        <p:txBody>
          <a:bodyPr>
            <a:noAutofit/>
            <a:sp3d extrusionH="57150">
              <a:bevelT w="38100" h="38100"/>
            </a:sp3d>
          </a:bodyPr>
          <a:lstStyle/>
          <a:p>
            <a:pPr algn="ctr"/>
            <a:r>
              <a:rPr lang="en-US" sz="6600" b="1" dirty="0" smtClean="0">
                <a:solidFill>
                  <a:schemeClr val="accent4">
                    <a:lumMod val="75000"/>
                  </a:schemeClr>
                </a:solidFill>
                <a:latin typeface="Arial Rounded MT Bold" pitchFamily="34" charset="0"/>
              </a:rPr>
              <a:t>Wiccan’s and Moon Worship</a:t>
            </a:r>
            <a:endParaRPr lang="en-US" sz="6600" b="1" dirty="0">
              <a:solidFill>
                <a:schemeClr val="accent4">
                  <a:lumMod val="75000"/>
                </a:schemeClr>
              </a:solidFill>
              <a:latin typeface="Arial Rounded MT Bold" pitchFamily="34" charset="0"/>
            </a:endParaRPr>
          </a:p>
        </p:txBody>
      </p:sp>
      <p:pic>
        <p:nvPicPr>
          <p:cNvPr id="6" name="Content Placeholder 5"/>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882069" y="4251053"/>
            <a:ext cx="3429000" cy="2454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Content Placeholder 6"/>
          <p:cNvPicPr>
            <a:picLocks noGrp="1" noChangeAspect="1"/>
          </p:cNvPicPr>
          <p:nvPr>
            <p:ph sz="quarter" idx="2"/>
          </p:nvPr>
        </p:nvPicPr>
        <p:blipFill>
          <a:blip r:embed="rId5" cstate="print">
            <a:extLst>
              <a:ext uri="{28A0092B-C50C-407E-A947-70E740481C1C}">
                <a14:useLocalDpi xmlns:a14="http://schemas.microsoft.com/office/drawing/2010/main" val="0"/>
              </a:ext>
            </a:extLst>
          </a:blip>
          <a:stretch>
            <a:fillRect/>
          </a:stretch>
        </p:blipFill>
        <p:spPr>
          <a:xfrm>
            <a:off x="4953000" y="1716084"/>
            <a:ext cx="2725338" cy="3857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33400" y="1630617"/>
            <a:ext cx="4191000" cy="2416046"/>
          </a:xfrm>
          <a:prstGeom prst="rect">
            <a:avLst/>
          </a:prstGeom>
          <a:blipFill dpi="0" rotWithShape="1">
            <a:blip r:embed="rId6">
              <a:extLst>
                <a:ext uri="{28A0092B-C50C-407E-A947-70E740481C1C}">
                  <a14:useLocalDpi xmlns:a14="http://schemas.microsoft.com/office/drawing/2010/main" val="0"/>
                </a:ext>
              </a:extLst>
            </a:blip>
            <a:srcRect/>
            <a:stretch>
              <a:fillRect/>
            </a:stretch>
          </a:blip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2800" b="1" dirty="0" smtClean="0">
                <a:ln>
                  <a:solidFill>
                    <a:srgbClr val="002060"/>
                  </a:solidFill>
                </a:ln>
                <a:solidFill>
                  <a:srgbClr val="0070C0"/>
                </a:solidFill>
                <a:effectLst>
                  <a:glow rad="139700">
                    <a:schemeClr val="accent4">
                      <a:satMod val="175000"/>
                      <a:alpha val="40000"/>
                    </a:schemeClr>
                  </a:glow>
                </a:effectLst>
              </a:rPr>
              <a:t>The moon’s ordained job description is for special agricultural ordinances </a:t>
            </a:r>
            <a:br>
              <a:rPr lang="en-US" sz="2800" b="1" dirty="0" smtClean="0">
                <a:ln>
                  <a:solidFill>
                    <a:srgbClr val="002060"/>
                  </a:solidFill>
                </a:ln>
                <a:solidFill>
                  <a:srgbClr val="0070C0"/>
                </a:solidFill>
                <a:effectLst>
                  <a:glow rad="139700">
                    <a:schemeClr val="accent4">
                      <a:satMod val="175000"/>
                      <a:alpha val="40000"/>
                    </a:schemeClr>
                  </a:glow>
                </a:effectLst>
              </a:rPr>
            </a:br>
            <a:r>
              <a:rPr lang="en-US" sz="2800" b="1" dirty="0" smtClean="0">
                <a:ln>
                  <a:solidFill>
                    <a:srgbClr val="002060"/>
                  </a:solidFill>
                </a:ln>
                <a:solidFill>
                  <a:srgbClr val="0070C0"/>
                </a:solidFill>
                <a:effectLst>
                  <a:glow rad="139700">
                    <a:schemeClr val="accent4">
                      <a:satMod val="175000"/>
                      <a:alpha val="40000"/>
                    </a:schemeClr>
                  </a:glow>
                </a:effectLst>
              </a:rPr>
              <a:t>to bless the earth </a:t>
            </a:r>
            <a:br>
              <a:rPr lang="en-US" sz="2800" b="1" dirty="0" smtClean="0">
                <a:ln>
                  <a:solidFill>
                    <a:srgbClr val="002060"/>
                  </a:solidFill>
                </a:ln>
                <a:solidFill>
                  <a:srgbClr val="0070C0"/>
                </a:solidFill>
                <a:effectLst>
                  <a:glow rad="139700">
                    <a:schemeClr val="accent4">
                      <a:satMod val="175000"/>
                      <a:alpha val="40000"/>
                    </a:schemeClr>
                  </a:glow>
                </a:effectLst>
              </a:rPr>
            </a:br>
            <a:r>
              <a:rPr lang="en-US" sz="2800" b="1" dirty="0" smtClean="0">
                <a:ln>
                  <a:solidFill>
                    <a:srgbClr val="002060"/>
                  </a:solidFill>
                </a:ln>
                <a:solidFill>
                  <a:srgbClr val="0070C0"/>
                </a:solidFill>
                <a:effectLst>
                  <a:glow rad="139700">
                    <a:schemeClr val="accent4">
                      <a:satMod val="175000"/>
                      <a:alpha val="40000"/>
                    </a:schemeClr>
                  </a:glow>
                </a:effectLst>
              </a:rPr>
              <a:t>and mankind. </a:t>
            </a:r>
          </a:p>
          <a:p>
            <a:endParaRPr lang="en-US" sz="1100" dirty="0"/>
          </a:p>
        </p:txBody>
      </p:sp>
      <p:sp>
        <p:nvSpPr>
          <p:cNvPr id="10" name="TextBox 9"/>
          <p:cNvSpPr txBox="1"/>
          <p:nvPr/>
        </p:nvSpPr>
        <p:spPr>
          <a:xfrm>
            <a:off x="4419600" y="5610560"/>
            <a:ext cx="3962400" cy="9541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smtClean="0">
                <a:ln>
                  <a:solidFill>
                    <a:srgbClr val="002060"/>
                  </a:solidFill>
                </a:ln>
                <a:solidFill>
                  <a:srgbClr val="FF9900"/>
                </a:solidFill>
                <a:latin typeface="Comic Sans MS" pitchFamily="66" charset="0"/>
              </a:rPr>
              <a:t>Pagans have always worshipped the moon!</a:t>
            </a:r>
            <a:endParaRPr lang="en-US" sz="3200" b="1" dirty="0">
              <a:ln>
                <a:solidFill>
                  <a:srgbClr val="002060"/>
                </a:solidFill>
              </a:ln>
              <a:solidFill>
                <a:srgbClr val="FF9900"/>
              </a:solidFill>
              <a:latin typeface="Comic Sans MS" pitchFamily="66" charset="0"/>
            </a:endParaRPr>
          </a:p>
        </p:txBody>
      </p:sp>
      <p:sp>
        <p:nvSpPr>
          <p:cNvPr id="11" name="TextBox 10"/>
          <p:cNvSpPr txBox="1"/>
          <p:nvPr/>
        </p:nvSpPr>
        <p:spPr>
          <a:xfrm>
            <a:off x="7696200" y="1447800"/>
            <a:ext cx="4112926" cy="34163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smtClean="0">
                <a:solidFill>
                  <a:srgbClr val="0070C0"/>
                </a:solidFill>
              </a:rPr>
              <a:t>Who has the authority to change Yahuah’s mandate for the moon to commence festal</a:t>
            </a:r>
            <a:br>
              <a:rPr lang="en-US" sz="3600" b="1" dirty="0" smtClean="0">
                <a:solidFill>
                  <a:srgbClr val="0070C0"/>
                </a:solidFill>
              </a:rPr>
            </a:br>
            <a:r>
              <a:rPr lang="en-US" sz="3600" b="1" dirty="0" smtClean="0">
                <a:solidFill>
                  <a:srgbClr val="0070C0"/>
                </a:solidFill>
              </a:rPr>
              <a:t>months?</a:t>
            </a:r>
            <a:endParaRPr lang="en-US" sz="3600" b="1" dirty="0">
              <a:solidFill>
                <a:srgbClr val="0070C0"/>
              </a:solidFill>
            </a:endParaRPr>
          </a:p>
        </p:txBody>
      </p:sp>
      <p:pic>
        <p:nvPicPr>
          <p:cNvPr id="12" name="Picture 7" descr="C:\Users\Rae\Desktop\flowers snow yell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12" descr="C:\Users\Rae\Desktop\flowers snow pur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1230" y="5304479"/>
            <a:ext cx="1707570"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2" descr="C:\Users\Rae\Desktop\flowers snow pin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600" y="7571669"/>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3" descr="C:\Users\Rae\Desktop\flowers snow yellow.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15959" y="7382815"/>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6" name="Picture 4" descr="C:\Users\Rae\Desktop\flowers snow mtn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8458200" y="4572000"/>
            <a:ext cx="2971800"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r>
              <a:rPr lang="en-US" sz="3200" b="1" dirty="0" smtClean="0">
                <a:ln w="11430">
                  <a:solidFill>
                    <a:srgbClr val="8E002F"/>
                  </a:solidFill>
                </a:ln>
                <a:solidFill>
                  <a:srgbClr val="EF7CF8"/>
                </a:solidFill>
                <a:effectLst>
                  <a:outerShdw blurRad="50800" dist="39000" dir="5460000" algn="tl">
                    <a:srgbClr val="000000">
                      <a:alpha val="38000"/>
                    </a:srgbClr>
                  </a:outerShdw>
                </a:effectLst>
                <a:latin typeface="Ravie" pitchFamily="82" charset="0"/>
              </a:rPr>
              <a:t>L</a:t>
            </a:r>
            <a:r>
              <a:rPr lang="en-US" sz="3200" b="1" cap="none" spc="0" dirty="0" smtClean="0">
                <a:ln w="11430">
                  <a:solidFill>
                    <a:srgbClr val="8E002F"/>
                  </a:solidFill>
                </a:ln>
                <a:solidFill>
                  <a:srgbClr val="EF7CF8"/>
                </a:solidFill>
                <a:effectLst>
                  <a:outerShdw blurRad="50800" dist="39000" dir="5460000" algn="tl">
                    <a:srgbClr val="000000">
                      <a:alpha val="38000"/>
                    </a:srgbClr>
                  </a:outerShdw>
                </a:effectLst>
                <a:latin typeface="Ravie" pitchFamily="82" charset="0"/>
              </a:rPr>
              <a:t>una ?</a:t>
            </a:r>
            <a:r>
              <a:rPr lang="en-US" sz="3200" b="1" cap="none" spc="0" dirty="0" smtClean="0">
                <a:ln w="11430"/>
                <a:solidFill>
                  <a:srgbClr val="C00000"/>
                </a:solidFill>
                <a:effectLst>
                  <a:outerShdw blurRad="50800" dist="39000" dir="5460000" algn="tl">
                    <a:srgbClr val="000000">
                      <a:alpha val="38000"/>
                    </a:srgbClr>
                  </a:outerShdw>
                </a:effectLst>
                <a:latin typeface="Ravie" pitchFamily="82" charset="0"/>
              </a:rPr>
              <a:t/>
            </a:r>
            <a:br>
              <a:rPr lang="en-US" sz="3200" b="1" cap="none" spc="0" dirty="0" smtClean="0">
                <a:ln w="11430"/>
                <a:solidFill>
                  <a:srgbClr val="C00000"/>
                </a:solidFill>
                <a:effectLst>
                  <a:outerShdw blurRad="50800" dist="39000" dir="5460000" algn="tl">
                    <a:srgbClr val="000000">
                      <a:alpha val="38000"/>
                    </a:srgbClr>
                  </a:outerShdw>
                </a:effectLst>
                <a:latin typeface="Ravie" pitchFamily="82" charset="0"/>
              </a:rPr>
            </a:br>
            <a:r>
              <a:rPr lang="en-US" sz="3200" b="1" cap="none" spc="0" dirty="0" smtClean="0">
                <a:ln w="11430"/>
                <a:solidFill>
                  <a:srgbClr val="8E002F"/>
                </a:solidFill>
                <a:effectLst>
                  <a:outerShdw blurRad="50800" dist="39000" dir="5460000" algn="tl">
                    <a:srgbClr val="000000">
                      <a:alpha val="38000"/>
                    </a:srgbClr>
                  </a:outerShdw>
                </a:effectLst>
                <a:latin typeface="Ravie" pitchFamily="82" charset="0"/>
              </a:rPr>
              <a:t>Selene ??</a:t>
            </a:r>
            <a:br>
              <a:rPr lang="en-US" sz="3200" b="1" cap="none" spc="0" dirty="0" smtClean="0">
                <a:ln w="11430"/>
                <a:solidFill>
                  <a:srgbClr val="8E002F"/>
                </a:solidFill>
                <a:effectLst>
                  <a:outerShdw blurRad="50800" dist="39000" dir="5460000" algn="tl">
                    <a:srgbClr val="000000">
                      <a:alpha val="38000"/>
                    </a:srgbClr>
                  </a:outerShdw>
                </a:effectLst>
                <a:latin typeface="Ravie" pitchFamily="82" charset="0"/>
              </a:rPr>
            </a:br>
            <a:r>
              <a:rPr lang="en-US" sz="3200" b="1" cap="none" spc="0" dirty="0" smtClean="0">
                <a:ln w="11430"/>
                <a:solidFill>
                  <a:srgbClr val="C00000"/>
                </a:solidFill>
                <a:effectLst>
                  <a:outerShdw blurRad="50800" dist="39000" dir="5460000" algn="tl">
                    <a:srgbClr val="000000">
                      <a:alpha val="38000"/>
                    </a:srgbClr>
                  </a:outerShdw>
                </a:effectLst>
                <a:latin typeface="Ravie" pitchFamily="82" charset="0"/>
              </a:rPr>
              <a:t>Satan ???</a:t>
            </a:r>
            <a:endParaRPr lang="en-US" sz="4000" b="1" cap="none" spc="0" dirty="0">
              <a:ln w="11430"/>
              <a:solidFill>
                <a:srgbClr val="C00000"/>
              </a:soli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23447579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0"/>
                                        <p:tgtEl>
                                          <p:spTgt spid="5"/>
                                        </p:tgtEl>
                                      </p:cBhvr>
                                    </p:animEffect>
                                  </p:childTnLst>
                                </p:cTn>
                              </p:par>
                            </p:childTnLst>
                          </p:cTn>
                        </p:par>
                        <p:par>
                          <p:cTn id="8" fill="hold">
                            <p:stCondLst>
                              <p:cond delay="2500"/>
                            </p:stCondLst>
                            <p:childTnLst>
                              <p:par>
                                <p:cTn id="9" presetID="22" presetClass="entr" presetSubtype="8" fill="hold" nodeType="afterEffect">
                                  <p:stCondLst>
                                    <p:cond delay="100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1250"/>
                                        <p:tgtEl>
                                          <p:spTgt spid="10">
                                            <p:txEl>
                                              <p:pRg st="0" end="0"/>
                                            </p:txEl>
                                          </p:spTgt>
                                        </p:tgtEl>
                                      </p:cBhvr>
                                    </p:animEffect>
                                  </p:childTnLst>
                                </p:cTn>
                              </p:par>
                              <p:par>
                                <p:cTn id="12" presetID="4" presetClass="entr" presetSubtype="32"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box(out)">
                                      <p:cBhvr>
                                        <p:cTn id="14" dur="2000"/>
                                        <p:tgtEl>
                                          <p:spTgt spid="6"/>
                                        </p:tgtEl>
                                      </p:cBhvr>
                                    </p:animEffect>
                                  </p:childTnLst>
                                </p:cTn>
                              </p:par>
                              <p:par>
                                <p:cTn id="15" presetID="4" presetClass="entr" presetSubtype="32"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ox(ou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125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up)">
                                      <p:cBhvr>
                                        <p:cTn id="27" dur="225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61</a:t>
            </a:fld>
            <a:endParaRPr lang="en-US" dirty="0"/>
          </a:p>
        </p:txBody>
      </p:sp>
      <p:sp>
        <p:nvSpPr>
          <p:cNvPr id="8" name="Title 4"/>
          <p:cNvSpPr>
            <a:spLocks noGrp="1"/>
          </p:cNvSpPr>
          <p:nvPr>
            <p:ph type="ctrTitle"/>
          </p:nvPr>
        </p:nvSpPr>
        <p:spPr>
          <a:xfrm>
            <a:off x="1981200" y="2590800"/>
            <a:ext cx="8661400" cy="1600200"/>
          </a:xfrm>
        </p:spPr>
        <p:txBody>
          <a:bodyPr>
            <a:normAutofit/>
            <a:scene3d>
              <a:camera prst="orthographicFront"/>
              <a:lightRig rig="threePt" dir="t"/>
            </a:scene3d>
            <a:sp3d extrusionH="57150">
              <a:bevelT w="38100" h="38100" prst="angle"/>
            </a:sp3d>
          </a:bodyPr>
          <a:lstStyle/>
          <a:p>
            <a:pPr algn="ctr"/>
            <a:r>
              <a:rPr lang="en-US" b="1" dirty="0" smtClean="0">
                <a:solidFill>
                  <a:schemeClr val="accent1"/>
                </a:solidFill>
              </a:rPr>
              <a:t>11 Scriptures </a:t>
            </a:r>
            <a:r>
              <a:rPr lang="en-US" b="1" cap="none" dirty="0" smtClean="0">
                <a:solidFill>
                  <a:schemeClr val="accent1"/>
                </a:solidFill>
              </a:rPr>
              <a:t>use </a:t>
            </a:r>
            <a:r>
              <a:rPr lang="en-US" b="1" dirty="0" smtClean="0">
                <a:solidFill>
                  <a:schemeClr val="accent1"/>
                </a:solidFill>
              </a:rPr>
              <a:t>month</a:t>
            </a:r>
            <a:br>
              <a:rPr lang="en-US" b="1" dirty="0" smtClean="0">
                <a:solidFill>
                  <a:schemeClr val="accent1"/>
                </a:solidFill>
              </a:rPr>
            </a:br>
            <a:r>
              <a:rPr lang="en-US" b="1" dirty="0" smtClean="0">
                <a:solidFill>
                  <a:schemeClr val="accent1"/>
                </a:solidFill>
              </a:rPr>
              <a:t>2 scriptures </a:t>
            </a:r>
            <a:r>
              <a:rPr lang="en-US" b="1" cap="none" dirty="0" smtClean="0">
                <a:solidFill>
                  <a:schemeClr val="accent1"/>
                </a:solidFill>
              </a:rPr>
              <a:t>use </a:t>
            </a:r>
            <a:r>
              <a:rPr lang="en-US" b="1" dirty="0" smtClean="0">
                <a:solidFill>
                  <a:schemeClr val="accent1"/>
                </a:solidFill>
              </a:rPr>
              <a:t>moon</a:t>
            </a:r>
            <a:endParaRPr lang="en-US" b="1" dirty="0">
              <a:solidFill>
                <a:schemeClr val="accent1"/>
              </a:solidFill>
            </a:endParaRPr>
          </a:p>
        </p:txBody>
      </p:sp>
      <p:sp>
        <p:nvSpPr>
          <p:cNvPr id="9" name="Subtitle 5"/>
          <p:cNvSpPr>
            <a:spLocks noGrp="1"/>
          </p:cNvSpPr>
          <p:nvPr>
            <p:ph type="subTitle" idx="1"/>
          </p:nvPr>
        </p:nvSpPr>
        <p:spPr>
          <a:xfrm>
            <a:off x="3124200" y="6057900"/>
            <a:ext cx="8940800" cy="685800"/>
          </a:xfrm>
        </p:spPr>
        <p:txBody>
          <a:bodyPr>
            <a:noAutofit/>
          </a:bodyPr>
          <a:lstStyle/>
          <a:p>
            <a:pPr algn="ctr"/>
            <a:r>
              <a:rPr lang="en-US" sz="4400" b="1" dirty="0"/>
              <a:t>6</a:t>
            </a:r>
            <a:r>
              <a:rPr lang="en-US" sz="4400" b="1" dirty="0" smtClean="0"/>
              <a:t> </a:t>
            </a:r>
            <a:r>
              <a:rPr lang="en-US" sz="4400" b="1" dirty="0"/>
              <a:t>SLIDES</a:t>
            </a:r>
            <a:endParaRPr lang="en-US" sz="4400" dirty="0"/>
          </a:p>
        </p:txBody>
      </p:sp>
      <p:sp>
        <p:nvSpPr>
          <p:cNvPr id="10" name="Rectangle 9"/>
          <p:cNvSpPr/>
          <p:nvPr/>
        </p:nvSpPr>
        <p:spPr>
          <a:xfrm>
            <a:off x="2063868" y="1524000"/>
            <a:ext cx="81804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#8  H3391 Scriptures</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73524226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152400"/>
            <a:ext cx="10871200" cy="990600"/>
          </a:xfrm>
        </p:spPr>
        <p:txBody>
          <a:bodyPr>
            <a:noAutofit/>
            <a:scene3d>
              <a:camera prst="orthographicFront"/>
              <a:lightRig rig="threePt" dir="t"/>
            </a:scene3d>
            <a:sp3d extrusionH="57150">
              <a:bevelT w="38100" h="38100"/>
            </a:sp3d>
          </a:bodyPr>
          <a:lstStyle/>
          <a:p>
            <a:pPr algn="ctr"/>
            <a:r>
              <a:rPr lang="en-US" sz="6600" b="1" dirty="0" smtClean="0">
                <a:solidFill>
                  <a:schemeClr val="accent4">
                    <a:lumMod val="20000"/>
                    <a:lumOff val="80000"/>
                  </a:schemeClr>
                </a:solidFill>
                <a:latin typeface="Arial Rounded MT Bold" pitchFamily="34" charset="0"/>
              </a:rPr>
              <a:t>H3391 in “13” Scriptures</a:t>
            </a:r>
            <a:endParaRPr lang="en-US" sz="6600" b="1" dirty="0">
              <a:solidFill>
                <a:schemeClr val="accent4">
                  <a:lumMod val="20000"/>
                  <a:lumOff val="80000"/>
                </a:schemeClr>
              </a:solidFill>
              <a:latin typeface="Arial Rounded MT Bold" pitchFamily="34" charset="0"/>
            </a:endParaRPr>
          </a:p>
        </p:txBody>
      </p:sp>
      <p:sp>
        <p:nvSpPr>
          <p:cNvPr id="4" name="Content Placeholder 3"/>
          <p:cNvSpPr>
            <a:spLocks noGrp="1"/>
          </p:cNvSpPr>
          <p:nvPr>
            <p:ph sz="quarter" idx="1"/>
          </p:nvPr>
        </p:nvSpPr>
        <p:spPr>
          <a:xfrm>
            <a:off x="6096000" y="1600200"/>
            <a:ext cx="5994400" cy="4572000"/>
          </a:xfrm>
        </p:spPr>
        <p:txBody>
          <a:bodyPr>
            <a:normAutofit/>
          </a:bodyPr>
          <a:lstStyle/>
          <a:p>
            <a:pPr>
              <a:buClr>
                <a:schemeClr val="bg1"/>
              </a:buClr>
            </a:pPr>
            <a:r>
              <a:rPr lang="en-US" b="1" dirty="0" smtClean="0">
                <a:ln>
                  <a:solidFill>
                    <a:schemeClr val="tx1"/>
                  </a:solidFill>
                </a:ln>
                <a:solidFill>
                  <a:srgbClr val="FFFF00"/>
                </a:solidFill>
              </a:rPr>
              <a:t>H3391 is used 11 times, translated as </a:t>
            </a:r>
            <a:r>
              <a:rPr lang="en-US" b="1" dirty="0" smtClean="0">
                <a:ln>
                  <a:solidFill>
                    <a:schemeClr val="tx1"/>
                  </a:solidFill>
                </a:ln>
                <a:solidFill>
                  <a:schemeClr val="bg1"/>
                </a:solidFill>
              </a:rPr>
              <a:t>month; </a:t>
            </a:r>
            <a:r>
              <a:rPr lang="en-US" b="1" dirty="0" smtClean="0">
                <a:ln>
                  <a:solidFill>
                    <a:schemeClr val="tx1"/>
                  </a:solidFill>
                </a:ln>
                <a:solidFill>
                  <a:srgbClr val="FFFF00"/>
                </a:solidFill>
              </a:rPr>
              <a:t/>
            </a:r>
            <a:br>
              <a:rPr lang="en-US" b="1" dirty="0" smtClean="0">
                <a:ln>
                  <a:solidFill>
                    <a:schemeClr val="tx1"/>
                  </a:solidFill>
                </a:ln>
                <a:solidFill>
                  <a:srgbClr val="FFFF00"/>
                </a:solidFill>
              </a:rPr>
            </a:br>
            <a:r>
              <a:rPr lang="en-US" sz="2400" b="1" dirty="0" smtClean="0">
                <a:ln>
                  <a:solidFill>
                    <a:schemeClr val="tx1"/>
                  </a:solidFill>
                </a:ln>
                <a:solidFill>
                  <a:srgbClr val="FFFF00"/>
                </a:solidFill>
              </a:rPr>
              <a:t>3 times a pagan </a:t>
            </a:r>
            <a:r>
              <a:rPr lang="en-US" sz="2400" b="1" dirty="0" smtClean="0">
                <a:ln>
                  <a:solidFill>
                    <a:schemeClr val="tx1"/>
                  </a:solidFill>
                </a:ln>
                <a:solidFill>
                  <a:schemeClr val="bg1"/>
                </a:solidFill>
              </a:rPr>
              <a:t>month</a:t>
            </a:r>
            <a:r>
              <a:rPr lang="en-US" sz="2400" b="1" dirty="0" smtClean="0">
                <a:ln>
                  <a:solidFill>
                    <a:schemeClr val="tx1"/>
                  </a:solidFill>
                </a:ln>
                <a:solidFill>
                  <a:srgbClr val="FFFF00"/>
                </a:solidFill>
              </a:rPr>
              <a:t> is named</a:t>
            </a:r>
            <a:r>
              <a:rPr lang="en-US" b="1" dirty="0" smtClean="0">
                <a:ln>
                  <a:solidFill>
                    <a:schemeClr val="tx1"/>
                  </a:solidFill>
                </a:ln>
                <a:solidFill>
                  <a:srgbClr val="FFFF00"/>
                </a:solidFill>
              </a:rPr>
              <a:t>.</a:t>
            </a:r>
          </a:p>
          <a:p>
            <a:pPr>
              <a:buClr>
                <a:schemeClr val="bg1"/>
              </a:buClr>
            </a:pPr>
            <a:r>
              <a:rPr lang="en-US" b="1" dirty="0">
                <a:ln>
                  <a:solidFill>
                    <a:schemeClr val="tx1"/>
                  </a:solidFill>
                </a:ln>
                <a:solidFill>
                  <a:srgbClr val="ACDED8"/>
                </a:solidFill>
              </a:rPr>
              <a:t>T</a:t>
            </a:r>
            <a:r>
              <a:rPr lang="en-US" b="1" dirty="0" smtClean="0">
                <a:ln>
                  <a:solidFill>
                    <a:schemeClr val="tx1"/>
                  </a:solidFill>
                </a:ln>
                <a:solidFill>
                  <a:srgbClr val="ACDED8"/>
                </a:solidFill>
              </a:rPr>
              <a:t>he moon/month has a lunation cycle of 27.3 days.</a:t>
            </a:r>
          </a:p>
          <a:p>
            <a:pPr>
              <a:buClr>
                <a:schemeClr val="bg1"/>
              </a:buClr>
            </a:pPr>
            <a:r>
              <a:rPr lang="en-US" b="1" dirty="0" smtClean="0">
                <a:ln>
                  <a:solidFill>
                    <a:schemeClr val="tx1"/>
                  </a:solidFill>
                </a:ln>
                <a:solidFill>
                  <a:srgbClr val="FFFF00"/>
                </a:solidFill>
              </a:rPr>
              <a:t>For 3300 years the moon was renewed after 30 days – but not anymore!  </a:t>
            </a:r>
            <a:r>
              <a:rPr lang="en-US" sz="2400" b="1" dirty="0" smtClean="0">
                <a:ln>
                  <a:solidFill>
                    <a:schemeClr val="tx1"/>
                  </a:solidFill>
                </a:ln>
                <a:solidFill>
                  <a:srgbClr val="FFFF00"/>
                </a:solidFill>
              </a:rPr>
              <a:t>(H2320 will explain this point in detail.)</a:t>
            </a:r>
          </a:p>
        </p:txBody>
      </p:sp>
      <p:sp>
        <p:nvSpPr>
          <p:cNvPr id="5" name="Content Placeholder 4"/>
          <p:cNvSpPr>
            <a:spLocks noGrp="1"/>
          </p:cNvSpPr>
          <p:nvPr>
            <p:ph sz="quarter" idx="2"/>
          </p:nvPr>
        </p:nvSpPr>
        <p:spPr>
          <a:xfrm>
            <a:off x="533400" y="1600200"/>
            <a:ext cx="5562600" cy="4572000"/>
          </a:xfrm>
        </p:spPr>
        <p:txBody>
          <a:bodyPr>
            <a:normAutofit/>
          </a:bodyPr>
          <a:lstStyle/>
          <a:p>
            <a:pPr marL="514350" indent="-514350">
              <a:buClr>
                <a:schemeClr val="bg1"/>
              </a:buClr>
              <a:buFont typeface="+mj-lt"/>
              <a:buAutoNum type="arabicPeriod"/>
            </a:pPr>
            <a:r>
              <a:rPr lang="en-US" b="1" dirty="0" smtClean="0">
                <a:ln>
                  <a:solidFill>
                    <a:schemeClr val="tx1"/>
                  </a:solidFill>
                </a:ln>
                <a:solidFill>
                  <a:srgbClr val="FFFF00"/>
                </a:solidFill>
              </a:rPr>
              <a:t>H3391 </a:t>
            </a:r>
            <a:r>
              <a:rPr lang="en-US" b="1" dirty="0">
                <a:ln>
                  <a:solidFill>
                    <a:schemeClr val="tx1"/>
                  </a:solidFill>
                </a:ln>
                <a:solidFill>
                  <a:srgbClr val="FFFF00"/>
                </a:solidFill>
              </a:rPr>
              <a:t>is used 2 times, translated as </a:t>
            </a:r>
            <a:r>
              <a:rPr lang="en-US" b="1" dirty="0" smtClean="0">
                <a:ln>
                  <a:solidFill>
                    <a:schemeClr val="tx1"/>
                  </a:solidFill>
                </a:ln>
                <a:solidFill>
                  <a:schemeClr val="bg1"/>
                </a:solidFill>
              </a:rPr>
              <a:t>moon.</a:t>
            </a:r>
            <a:r>
              <a:rPr lang="en-US" b="1" dirty="0" smtClean="0">
                <a:ln>
                  <a:solidFill>
                    <a:schemeClr val="tx1"/>
                  </a:solidFill>
                </a:ln>
                <a:solidFill>
                  <a:srgbClr val="FFFF00"/>
                </a:solidFill>
              </a:rPr>
              <a:t/>
            </a:r>
            <a:br>
              <a:rPr lang="en-US" b="1" dirty="0" smtClean="0">
                <a:ln>
                  <a:solidFill>
                    <a:schemeClr val="tx1"/>
                  </a:solidFill>
                </a:ln>
                <a:solidFill>
                  <a:srgbClr val="FFFF00"/>
                </a:solidFill>
              </a:rPr>
            </a:br>
            <a:endParaRPr lang="en-US" b="1" dirty="0">
              <a:ln>
                <a:solidFill>
                  <a:schemeClr val="tx1"/>
                </a:solidFill>
              </a:ln>
              <a:solidFill>
                <a:srgbClr val="FFFF00"/>
              </a:solidFill>
            </a:endParaRPr>
          </a:p>
          <a:p>
            <a:pPr marL="514350" indent="-514350">
              <a:buClr>
                <a:schemeClr val="bg1"/>
              </a:buClr>
              <a:buFont typeface="+mj-lt"/>
              <a:buAutoNum type="arabicPeriod"/>
            </a:pPr>
            <a:r>
              <a:rPr lang="en-US" b="1" dirty="0" smtClean="0">
                <a:ln>
                  <a:solidFill>
                    <a:schemeClr val="tx1"/>
                  </a:solidFill>
                </a:ln>
                <a:solidFill>
                  <a:srgbClr val="ACDED8"/>
                </a:solidFill>
              </a:rPr>
              <a:t>Yahuah’s festal month </a:t>
            </a:r>
            <a:br>
              <a:rPr lang="en-US" b="1" dirty="0" smtClean="0">
                <a:ln>
                  <a:solidFill>
                    <a:schemeClr val="tx1"/>
                  </a:solidFill>
                </a:ln>
                <a:solidFill>
                  <a:srgbClr val="ACDED8"/>
                </a:solidFill>
              </a:rPr>
            </a:br>
            <a:r>
              <a:rPr lang="en-US" b="1" dirty="0" smtClean="0">
                <a:ln>
                  <a:solidFill>
                    <a:schemeClr val="tx1"/>
                  </a:solidFill>
                </a:ln>
                <a:solidFill>
                  <a:srgbClr val="ACDED8"/>
                </a:solidFill>
              </a:rPr>
              <a:t>has 30 days. </a:t>
            </a:r>
          </a:p>
          <a:p>
            <a:pPr marL="514350" indent="-514350">
              <a:buClr>
                <a:schemeClr val="bg1"/>
              </a:buClr>
              <a:buFont typeface="+mj-lt"/>
              <a:buAutoNum type="arabicPeriod"/>
            </a:pPr>
            <a:r>
              <a:rPr lang="en-US" b="1" dirty="0" smtClean="0">
                <a:ln>
                  <a:solidFill>
                    <a:schemeClr val="tx1"/>
                  </a:solidFill>
                </a:ln>
                <a:solidFill>
                  <a:srgbClr val="FFFF00"/>
                </a:solidFill>
              </a:rPr>
              <a:t>Yahuah’s month </a:t>
            </a:r>
            <a:r>
              <a:rPr lang="en-US" b="1" dirty="0">
                <a:ln>
                  <a:solidFill>
                    <a:schemeClr val="tx1"/>
                  </a:solidFill>
                </a:ln>
                <a:solidFill>
                  <a:srgbClr val="FFFF00"/>
                </a:solidFill>
              </a:rPr>
              <a:t>renews &amp; rebuilds after 30 days.  </a:t>
            </a:r>
            <a:endParaRPr lang="en-US" sz="2400" b="1" dirty="0">
              <a:ln>
                <a:solidFill>
                  <a:schemeClr val="tx1"/>
                </a:solidFill>
              </a:ln>
              <a:solidFill>
                <a:srgbClr val="FFFF00"/>
              </a:solidFill>
            </a:endParaRPr>
          </a:p>
        </p:txBody>
      </p:sp>
      <p:sp>
        <p:nvSpPr>
          <p:cNvPr id="3" name="Slide Number Placeholder 2"/>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t>62</a:t>
            </a:fld>
            <a:endParaRPr lang="en-US" dirty="0">
              <a:solidFill>
                <a:schemeClr val="tx2"/>
              </a:solidFill>
            </a:endParaRPr>
          </a:p>
        </p:txBody>
      </p:sp>
    </p:spTree>
    <p:extLst>
      <p:ext uri="{BB962C8B-B14F-4D97-AF65-F5344CB8AC3E}">
        <p14:creationId xmlns:p14="http://schemas.microsoft.com/office/powerpoint/2010/main" val="215123167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2000"/>
                                        <p:tgtEl>
                                          <p:spTgt spid="5">
                                            <p:txEl>
                                              <p:pRg st="1" end="1"/>
                                            </p:txEl>
                                          </p:spTgt>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2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2000"/>
                                        <p:tgtEl>
                                          <p:spTgt spid="5">
                                            <p:txEl>
                                              <p:pRg st="2" end="2"/>
                                            </p:txEl>
                                          </p:spTgt>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906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b="1" dirty="0" smtClean="0">
                <a:ln w="11430"/>
                <a:solidFill>
                  <a:schemeClr val="accent5">
                    <a:lumMod val="50000"/>
                  </a:schemeClr>
                </a:solidFill>
                <a:effectLst>
                  <a:outerShdw blurRad="80000" dist="40000" dir="5040000" algn="tl">
                    <a:srgbClr val="000000">
                      <a:alpha val="30000"/>
                    </a:srgbClr>
                  </a:outerShdw>
                </a:effectLst>
                <a:latin typeface="Arial Rounded MT Bold" pitchFamily="34" charset="0"/>
              </a:rPr>
              <a:t>H3391 “month” Verses from </a:t>
            </a:r>
            <a:r>
              <a:rPr lang="en-US" b="1" i="1" dirty="0" smtClean="0">
                <a:ln w="11430"/>
                <a:solidFill>
                  <a:schemeClr val="accent5">
                    <a:lumMod val="50000"/>
                  </a:schemeClr>
                </a:solidFill>
                <a:effectLst>
                  <a:outerShdw blurRad="80000" dist="40000" dir="5040000" algn="tl">
                    <a:srgbClr val="000000">
                      <a:alpha val="30000"/>
                    </a:srgbClr>
                  </a:outerShdw>
                </a:effectLst>
                <a:latin typeface="Arial Rounded MT Bold" pitchFamily="34" charset="0"/>
              </a:rPr>
              <a:t>Englishman’s</a:t>
            </a:r>
            <a:endParaRPr lang="en-US" b="1" dirty="0">
              <a:ln w="11430"/>
              <a:solidFill>
                <a:schemeClr val="accent5">
                  <a:lumMod val="50000"/>
                </a:schemeClr>
              </a:solidFill>
              <a:effectLst>
                <a:outerShdw blurRad="80000" dist="40000" dir="5040000" algn="tl">
                  <a:srgbClr val="000000">
                    <a:alpha val="30000"/>
                  </a:srgbClr>
                </a:outerShdw>
              </a:effectLst>
              <a:latin typeface="Arial Rounded MT Bold" pitchFamily="34" charset="0"/>
            </a:endParaRPr>
          </a:p>
        </p:txBody>
      </p:sp>
      <p:sp>
        <p:nvSpPr>
          <p:cNvPr id="4" name="Slide Number Placeholder 3"/>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63</a:t>
            </a:fld>
            <a:endParaRPr lang="en-US" dirty="0">
              <a:solidFill>
                <a:schemeClr val="tx2"/>
              </a:solidFill>
            </a:endParaRPr>
          </a:p>
        </p:txBody>
      </p:sp>
      <p:sp>
        <p:nvSpPr>
          <p:cNvPr id="3" name="Content Placeholder 2"/>
          <p:cNvSpPr>
            <a:spLocks noGrp="1"/>
          </p:cNvSpPr>
          <p:nvPr>
            <p:ph sz="quarter" idx="1"/>
          </p:nvPr>
        </p:nvSpPr>
        <p:spPr>
          <a:xfrm>
            <a:off x="609600" y="1600200"/>
            <a:ext cx="11078464" cy="2057400"/>
          </a:xfrm>
        </p:spPr>
        <p:txBody>
          <a:bodyPr>
            <a:normAutofit/>
            <a:scene3d>
              <a:camera prst="orthographicFront"/>
              <a:lightRig rig="threePt" dir="t"/>
            </a:scene3d>
            <a:sp3d extrusionH="57150">
              <a:bevelT w="38100" h="38100" prst="angle"/>
            </a:sp3d>
          </a:bodyPr>
          <a:lstStyle/>
          <a:p>
            <a:pPr>
              <a:buFont typeface="Wingdings" pitchFamily="2" charset="2"/>
              <a:buChar char="Ø"/>
            </a:pPr>
            <a:r>
              <a:rPr lang="en-US" b="1" i="1" dirty="0" smtClean="0">
                <a:solidFill>
                  <a:srgbClr val="00B050"/>
                </a:solidFill>
              </a:rPr>
              <a:t>Strong’s</a:t>
            </a:r>
            <a:r>
              <a:rPr lang="en-US" dirty="0" smtClean="0"/>
              <a:t>  lists only 2 Scriptures for </a:t>
            </a:r>
            <a:r>
              <a:rPr lang="en-US" dirty="0" smtClean="0">
                <a:solidFill>
                  <a:srgbClr val="C00000"/>
                </a:solidFill>
              </a:rPr>
              <a:t>H3391</a:t>
            </a:r>
            <a:r>
              <a:rPr lang="en-US" dirty="0" smtClean="0"/>
              <a:t> using the word </a:t>
            </a:r>
            <a:r>
              <a:rPr lang="en-US" dirty="0" smtClean="0">
                <a:solidFill>
                  <a:srgbClr val="C00000"/>
                </a:solidFill>
              </a:rPr>
              <a:t>moon.  </a:t>
            </a:r>
            <a:r>
              <a:rPr lang="en-US" dirty="0" smtClean="0"/>
              <a:t> </a:t>
            </a:r>
            <a:r>
              <a:rPr lang="en-US" sz="2400" dirty="0" smtClean="0"/>
              <a:t>(Deut 33:14 [a vs. on agricultural ordinances]; Isa 60:20.)</a:t>
            </a:r>
            <a:endParaRPr lang="en-US" sz="2400" dirty="0" smtClean="0">
              <a:solidFill>
                <a:srgbClr val="C00000"/>
              </a:solidFill>
            </a:endParaRPr>
          </a:p>
          <a:p>
            <a:pPr>
              <a:buFont typeface="Wingdings" pitchFamily="2" charset="2"/>
              <a:buChar char="Ø"/>
            </a:pPr>
            <a:r>
              <a:rPr lang="en-US" b="1" i="1" dirty="0" smtClean="0">
                <a:solidFill>
                  <a:schemeClr val="accent5">
                    <a:lumMod val="75000"/>
                  </a:schemeClr>
                </a:solidFill>
              </a:rPr>
              <a:t>Englishman’s</a:t>
            </a:r>
            <a:r>
              <a:rPr lang="en-US" dirty="0" smtClean="0"/>
              <a:t>  lists the following 11 Scriptures for </a:t>
            </a:r>
            <a:r>
              <a:rPr lang="en-US" dirty="0" smtClean="0">
                <a:solidFill>
                  <a:srgbClr val="C00000"/>
                </a:solidFill>
              </a:rPr>
              <a:t>H3391</a:t>
            </a:r>
            <a:r>
              <a:rPr lang="en-US" dirty="0" smtClean="0"/>
              <a:t> </a:t>
            </a:r>
            <a:br>
              <a:rPr lang="en-US" dirty="0" smtClean="0"/>
            </a:br>
            <a:r>
              <a:rPr lang="en-US" dirty="0" smtClean="0"/>
              <a:t>using the word </a:t>
            </a:r>
            <a:r>
              <a:rPr lang="en-US" dirty="0" smtClean="0">
                <a:solidFill>
                  <a:srgbClr val="C00000"/>
                </a:solidFill>
              </a:rPr>
              <a:t>month.</a:t>
            </a:r>
            <a:r>
              <a:rPr lang="en-US" dirty="0" smtClean="0"/>
              <a:t> </a:t>
            </a:r>
          </a:p>
        </p:txBody>
      </p:sp>
      <p:sp>
        <p:nvSpPr>
          <p:cNvPr id="5" name="TextBox 4"/>
          <p:cNvSpPr txBox="1"/>
          <p:nvPr/>
        </p:nvSpPr>
        <p:spPr>
          <a:xfrm>
            <a:off x="990600" y="3584257"/>
            <a:ext cx="4724400" cy="2677656"/>
          </a:xfrm>
          <a:prstGeom prst="rect">
            <a:avLst/>
          </a:prstGeom>
          <a:noFill/>
        </p:spPr>
        <p:txBody>
          <a:bodyPr wrap="square" rtlCol="0">
            <a:spAutoFit/>
          </a:bodyPr>
          <a:lstStyle/>
          <a:p>
            <a:pPr marL="342900" indent="-342900">
              <a:buAutoNum type="arabicPeriod"/>
            </a:pPr>
            <a:r>
              <a:rPr lang="en-US" sz="2800" dirty="0" smtClean="0"/>
              <a:t> </a:t>
            </a:r>
            <a:r>
              <a:rPr lang="en-US" sz="2800" dirty="0" err="1" smtClean="0"/>
              <a:t>Exo</a:t>
            </a:r>
            <a:r>
              <a:rPr lang="en-US" sz="2800" dirty="0" smtClean="0"/>
              <a:t> 2:2  </a:t>
            </a:r>
            <a:r>
              <a:rPr lang="en-US" sz="2000" dirty="0" smtClean="0"/>
              <a:t>“three months”</a:t>
            </a:r>
            <a:endParaRPr lang="en-US" sz="2800" dirty="0" smtClean="0"/>
          </a:p>
          <a:p>
            <a:pPr marL="342900" indent="-342900">
              <a:buAutoNum type="arabicPeriod"/>
            </a:pPr>
            <a:r>
              <a:rPr lang="en-US" sz="2800" dirty="0" smtClean="0"/>
              <a:t> Deut 21:13  </a:t>
            </a:r>
            <a:r>
              <a:rPr lang="en-US" sz="2000" dirty="0" smtClean="0"/>
              <a:t>“a full month”</a:t>
            </a:r>
            <a:endParaRPr lang="en-US" sz="2800" dirty="0" smtClean="0"/>
          </a:p>
          <a:p>
            <a:pPr marL="342900" indent="-342900">
              <a:buAutoNum type="arabicPeriod"/>
            </a:pPr>
            <a:r>
              <a:rPr lang="en-US" sz="2800" dirty="0" smtClean="0"/>
              <a:t> 1 Kings 6:37  </a:t>
            </a:r>
            <a:r>
              <a:rPr lang="en-US" sz="2000" dirty="0" smtClean="0"/>
              <a:t>“month of Zif”</a:t>
            </a:r>
            <a:endParaRPr lang="en-US" sz="2800" dirty="0" smtClean="0"/>
          </a:p>
          <a:p>
            <a:pPr marL="342900" indent="-342900">
              <a:buFontTx/>
              <a:buAutoNum type="arabicPeriod"/>
            </a:pPr>
            <a:r>
              <a:rPr lang="en-US" sz="2800" dirty="0" smtClean="0"/>
              <a:t> 1 Kings 6:38  </a:t>
            </a:r>
            <a:r>
              <a:rPr lang="en-US" sz="2000" dirty="0" smtClean="0"/>
              <a:t>“8</a:t>
            </a:r>
            <a:r>
              <a:rPr lang="en-US" sz="2000" baseline="30000" dirty="0" smtClean="0"/>
              <a:t>th</a:t>
            </a:r>
            <a:r>
              <a:rPr lang="en-US" sz="2000" dirty="0" smtClean="0"/>
              <a:t> month </a:t>
            </a:r>
            <a:r>
              <a:rPr lang="en-US" sz="2000" dirty="0"/>
              <a:t>of </a:t>
            </a:r>
            <a:r>
              <a:rPr lang="en-US" sz="2000" dirty="0" err="1" smtClean="0"/>
              <a:t>Bul</a:t>
            </a:r>
            <a:r>
              <a:rPr lang="en-US" sz="2000" dirty="0" smtClean="0"/>
              <a:t>”  </a:t>
            </a:r>
          </a:p>
          <a:p>
            <a:pPr marL="342900" indent="-342900">
              <a:buFontTx/>
              <a:buAutoNum type="arabicPeriod"/>
            </a:pPr>
            <a:r>
              <a:rPr lang="en-US" sz="2800" dirty="0" smtClean="0"/>
              <a:t> 1 Kings 8:2  </a:t>
            </a:r>
            <a:r>
              <a:rPr lang="en-US" sz="2000" dirty="0" smtClean="0"/>
              <a:t>“</a:t>
            </a:r>
            <a:r>
              <a:rPr lang="en-US" sz="2000" dirty="0"/>
              <a:t>month of </a:t>
            </a:r>
            <a:r>
              <a:rPr lang="en-US" sz="2000" dirty="0" err="1"/>
              <a:t>Ethanim</a:t>
            </a:r>
            <a:r>
              <a:rPr lang="en-US" sz="2000" dirty="0" smtClean="0"/>
              <a:t>”</a:t>
            </a:r>
            <a:endParaRPr lang="en-US" sz="2800" dirty="0" smtClean="0"/>
          </a:p>
          <a:p>
            <a:pPr marL="342900" indent="-342900">
              <a:buAutoNum type="arabicPeriod"/>
            </a:pPr>
            <a:r>
              <a:rPr lang="en-US" sz="2800" dirty="0" smtClean="0"/>
              <a:t> 2 Kings 15:13  </a:t>
            </a:r>
            <a:r>
              <a:rPr lang="en-US" sz="2000" dirty="0" smtClean="0"/>
              <a:t>“a full month”</a:t>
            </a:r>
            <a:endParaRPr lang="en-US" sz="2800" dirty="0" smtClean="0"/>
          </a:p>
        </p:txBody>
      </p:sp>
      <p:sp>
        <p:nvSpPr>
          <p:cNvPr id="8" name="TextBox 7"/>
          <p:cNvSpPr txBox="1"/>
          <p:nvPr/>
        </p:nvSpPr>
        <p:spPr>
          <a:xfrm>
            <a:off x="6248400" y="3581400"/>
            <a:ext cx="4724400" cy="2246769"/>
          </a:xfrm>
          <a:prstGeom prst="rect">
            <a:avLst/>
          </a:prstGeom>
          <a:noFill/>
        </p:spPr>
        <p:txBody>
          <a:bodyPr wrap="square" rtlCol="0">
            <a:spAutoFit/>
          </a:bodyPr>
          <a:lstStyle/>
          <a:p>
            <a:pPr marL="342900" indent="-342900">
              <a:buFont typeface="+mj-lt"/>
              <a:buAutoNum type="arabicPeriod" startAt="7"/>
            </a:pPr>
            <a:r>
              <a:rPr lang="en-US" sz="2800" dirty="0" smtClean="0"/>
              <a:t>  Job 3:6  </a:t>
            </a:r>
            <a:r>
              <a:rPr lang="en-US" sz="2000" dirty="0" smtClean="0"/>
              <a:t>“number of months”</a:t>
            </a:r>
            <a:r>
              <a:rPr lang="en-US" sz="2800" dirty="0" smtClean="0"/>
              <a:t>  </a:t>
            </a:r>
          </a:p>
          <a:p>
            <a:pPr marL="342900" indent="-342900">
              <a:buFont typeface="+mj-lt"/>
              <a:buAutoNum type="arabicPeriod" startAt="7"/>
            </a:pPr>
            <a:r>
              <a:rPr lang="en-US" sz="2800" dirty="0" smtClean="0"/>
              <a:t>  Job 7:3   </a:t>
            </a:r>
            <a:r>
              <a:rPr lang="en-US" sz="2000" dirty="0" smtClean="0"/>
              <a:t>“</a:t>
            </a:r>
            <a:r>
              <a:rPr lang="en-US" sz="2000" dirty="0"/>
              <a:t>months of vanity</a:t>
            </a:r>
            <a:r>
              <a:rPr lang="en-US" sz="2000" dirty="0" smtClean="0"/>
              <a:t>”</a:t>
            </a:r>
            <a:endParaRPr lang="en-US" sz="2800" dirty="0" smtClean="0"/>
          </a:p>
          <a:p>
            <a:pPr marL="342900" indent="-342900">
              <a:buFont typeface="+mj-lt"/>
              <a:buAutoNum type="arabicPeriod" startAt="7"/>
            </a:pPr>
            <a:r>
              <a:rPr lang="en-US" sz="2800" dirty="0" smtClean="0"/>
              <a:t>  Job 29:2  </a:t>
            </a:r>
            <a:r>
              <a:rPr lang="en-US" sz="2000" dirty="0" smtClean="0"/>
              <a:t>“as in months past”</a:t>
            </a:r>
            <a:endParaRPr lang="en-US" sz="2800" dirty="0" smtClean="0"/>
          </a:p>
          <a:p>
            <a:pPr marL="342900" indent="-342900">
              <a:buFont typeface="+mj-lt"/>
              <a:buAutoNum type="arabicPeriod" startAt="7"/>
            </a:pPr>
            <a:r>
              <a:rPr lang="en-US" sz="2800" dirty="0" smtClean="0"/>
              <a:t> Job 39:2  </a:t>
            </a:r>
            <a:r>
              <a:rPr lang="en-US" sz="2000" dirty="0" smtClean="0"/>
              <a:t>“number the months”</a:t>
            </a:r>
            <a:endParaRPr lang="en-US" sz="2800" dirty="0" smtClean="0"/>
          </a:p>
          <a:p>
            <a:pPr marL="342900" indent="-342900">
              <a:buFont typeface="+mj-lt"/>
              <a:buAutoNum type="arabicPeriod" startAt="7"/>
            </a:pPr>
            <a:r>
              <a:rPr lang="en-US" sz="2800" dirty="0" smtClean="0"/>
              <a:t>  </a:t>
            </a:r>
            <a:r>
              <a:rPr lang="en-US" sz="2800" dirty="0" err="1" smtClean="0"/>
              <a:t>Zech</a:t>
            </a:r>
            <a:r>
              <a:rPr lang="en-US" sz="2800" dirty="0" smtClean="0"/>
              <a:t> 11:8  </a:t>
            </a:r>
            <a:r>
              <a:rPr lang="en-US" sz="2000" dirty="0" smtClean="0"/>
              <a:t>“in one month”</a:t>
            </a:r>
            <a:endParaRPr lang="en-US" sz="2800" dirty="0"/>
          </a:p>
        </p:txBody>
      </p:sp>
      <p:sp>
        <p:nvSpPr>
          <p:cNvPr id="6" name="Rectangle 5"/>
          <p:cNvSpPr/>
          <p:nvPr/>
        </p:nvSpPr>
        <p:spPr>
          <a:xfrm>
            <a:off x="0" y="6180892"/>
            <a:ext cx="12192000" cy="67710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Will </a:t>
            </a:r>
            <a:r>
              <a:rPr lang="en-US" sz="3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any if these verses commence the month?</a:t>
            </a:r>
            <a:endParaRPr lang="en-US" sz="3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endParaRPr>
          </a:p>
        </p:txBody>
      </p:sp>
    </p:spTree>
    <p:extLst>
      <p:ext uri="{BB962C8B-B14F-4D97-AF65-F5344CB8AC3E}">
        <p14:creationId xmlns:p14="http://schemas.microsoft.com/office/powerpoint/2010/main" val="290994447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589566"/>
            <a:ext cx="5842000" cy="5268434"/>
          </a:xfrm>
        </p:spPr>
        <p:txBody>
          <a:bodyPr>
            <a:normAutofit fontScale="85000" lnSpcReduction="20000"/>
            <a:scene3d>
              <a:camera prst="orthographicFront"/>
              <a:lightRig rig="threePt" dir="t"/>
            </a:scene3d>
            <a:sp3d extrusionH="57150">
              <a:bevelT w="38100" h="38100"/>
            </a:sp3d>
          </a:bodyPr>
          <a:lstStyle/>
          <a:p>
            <a:pPr lvl="0">
              <a:lnSpc>
                <a:spcPct val="134000"/>
              </a:lnSpc>
            </a:pPr>
            <a:r>
              <a:rPr lang="en-US" b="1" dirty="0" err="1" smtClean="0">
                <a:solidFill>
                  <a:srgbClr val="0070C0"/>
                </a:solidFill>
              </a:rPr>
              <a:t>Exo</a:t>
            </a:r>
            <a:r>
              <a:rPr lang="en-US" b="1" dirty="0" smtClean="0">
                <a:solidFill>
                  <a:srgbClr val="0070C0"/>
                </a:solidFill>
              </a:rPr>
              <a:t> </a:t>
            </a:r>
            <a:r>
              <a:rPr lang="en-US" b="1" dirty="0">
                <a:solidFill>
                  <a:srgbClr val="0070C0"/>
                </a:solidFill>
              </a:rPr>
              <a:t>2:2</a:t>
            </a:r>
            <a:r>
              <a:rPr lang="en-US" dirty="0">
                <a:solidFill>
                  <a:srgbClr val="0070C0"/>
                </a:solidFill>
              </a:rPr>
              <a:t>  </a:t>
            </a:r>
            <a:r>
              <a:rPr lang="en-US" dirty="0"/>
              <a:t>And the woman conceived, and bare a son: and when she saw him that he was a goodly child, she hid him </a:t>
            </a:r>
            <a:r>
              <a:rPr lang="en-US" b="1" dirty="0">
                <a:solidFill>
                  <a:srgbClr val="00B050"/>
                </a:solidFill>
              </a:rPr>
              <a:t>three</a:t>
            </a:r>
            <a:r>
              <a:rPr lang="en-US" dirty="0">
                <a:solidFill>
                  <a:srgbClr val="00B050"/>
                </a:solidFill>
              </a:rPr>
              <a:t> </a:t>
            </a:r>
            <a:r>
              <a:rPr lang="en-US" b="1" dirty="0">
                <a:solidFill>
                  <a:srgbClr val="00B050"/>
                </a:solidFill>
                <a:effectLst>
                  <a:outerShdw blurRad="69850" dist="43180" dir="5400000" sx="0" sy="0">
                    <a:srgbClr val="000000">
                      <a:alpha val="65000"/>
                    </a:srgbClr>
                  </a:outerShdw>
                </a:effectLst>
              </a:rPr>
              <a:t>months</a:t>
            </a:r>
            <a:r>
              <a:rPr lang="en-US" dirty="0" smtClean="0">
                <a:solidFill>
                  <a:srgbClr val="00B050"/>
                </a:solidFill>
              </a:rPr>
              <a:t>.</a:t>
            </a:r>
            <a:r>
              <a:rPr lang="en-US" dirty="0">
                <a:solidFill>
                  <a:srgbClr val="00B050"/>
                </a:solidFill>
              </a:rPr>
              <a:t> </a:t>
            </a:r>
            <a:r>
              <a:rPr lang="en-US" dirty="0" smtClean="0">
                <a:solidFill>
                  <a:srgbClr val="00B050"/>
                </a:solidFill>
              </a:rPr>
              <a:t> </a:t>
            </a:r>
            <a:r>
              <a:rPr lang="en-US" sz="2000" dirty="0" smtClean="0">
                <a:solidFill>
                  <a:srgbClr val="C00000"/>
                </a:solidFill>
                <a:effectLst>
                  <a:outerShdw blurRad="69850" dist="43180" dir="5400000" sx="0" sy="0">
                    <a:srgbClr val="000000">
                      <a:alpha val="65000"/>
                    </a:srgbClr>
                  </a:outerShdw>
                </a:effectLst>
              </a:rPr>
              <a:t>[These patterns of 30 days would </a:t>
            </a:r>
            <a:br>
              <a:rPr lang="en-US" sz="2000" dirty="0" smtClean="0">
                <a:solidFill>
                  <a:srgbClr val="C00000"/>
                </a:solidFill>
                <a:effectLst>
                  <a:outerShdw blurRad="69850" dist="43180" dir="5400000" sx="0" sy="0">
                    <a:srgbClr val="000000">
                      <a:alpha val="65000"/>
                    </a:srgbClr>
                  </a:outerShdw>
                </a:effectLst>
              </a:rPr>
            </a:br>
            <a:r>
              <a:rPr lang="en-US" sz="2000" dirty="0" smtClean="0">
                <a:solidFill>
                  <a:srgbClr val="C00000"/>
                </a:solidFill>
                <a:effectLst>
                  <a:outerShdw blurRad="69850" dist="43180" dir="5400000" sx="0" sy="0">
                    <a:srgbClr val="000000">
                      <a:alpha val="65000"/>
                    </a:srgbClr>
                  </a:outerShdw>
                </a:effectLst>
              </a:rPr>
              <a:t>be counted by lunation cycle.]</a:t>
            </a:r>
            <a:endParaRPr lang="en-US" sz="2000" dirty="0">
              <a:solidFill>
                <a:srgbClr val="00B050"/>
              </a:solidFill>
            </a:endParaRPr>
          </a:p>
          <a:p>
            <a:pPr lvl="0">
              <a:lnSpc>
                <a:spcPct val="134000"/>
              </a:lnSpc>
            </a:pPr>
            <a:r>
              <a:rPr lang="en-US" b="1" dirty="0" smtClean="0">
                <a:solidFill>
                  <a:srgbClr val="0070C0"/>
                </a:solidFill>
              </a:rPr>
              <a:t>Deut </a:t>
            </a:r>
            <a:r>
              <a:rPr lang="en-US" b="1" dirty="0">
                <a:solidFill>
                  <a:srgbClr val="0070C0"/>
                </a:solidFill>
              </a:rPr>
              <a:t>21:13</a:t>
            </a:r>
            <a:r>
              <a:rPr lang="en-US" dirty="0">
                <a:solidFill>
                  <a:srgbClr val="0070C0"/>
                </a:solidFill>
              </a:rPr>
              <a:t>  </a:t>
            </a:r>
            <a:r>
              <a:rPr lang="en-US" dirty="0"/>
              <a:t>And she shall put the raiment of her captivity from off her, and shall remain in thine house, and bewail her father and her mother </a:t>
            </a:r>
            <a:r>
              <a:rPr lang="en-US" b="1" dirty="0">
                <a:solidFill>
                  <a:srgbClr val="00B050"/>
                </a:solidFill>
                <a:effectLst>
                  <a:outerShdw blurRad="69850" dist="43180" dir="5400000" sx="0" sy="0">
                    <a:srgbClr val="000000">
                      <a:alpha val="65000"/>
                    </a:srgbClr>
                  </a:outerShdw>
                </a:effectLst>
              </a:rPr>
              <a:t>a</a:t>
            </a:r>
            <a:r>
              <a:rPr lang="en-US" dirty="0">
                <a:solidFill>
                  <a:srgbClr val="00B050"/>
                </a:solidFill>
              </a:rPr>
              <a:t> </a:t>
            </a:r>
            <a:r>
              <a:rPr lang="en-US" b="1" dirty="0">
                <a:solidFill>
                  <a:srgbClr val="00B050"/>
                </a:solidFill>
              </a:rPr>
              <a:t>full</a:t>
            </a:r>
            <a:r>
              <a:rPr lang="en-US" dirty="0">
                <a:solidFill>
                  <a:srgbClr val="00B050"/>
                </a:solidFill>
              </a:rPr>
              <a:t> </a:t>
            </a:r>
            <a:r>
              <a:rPr lang="en-US" b="1" dirty="0" smtClean="0">
                <a:solidFill>
                  <a:srgbClr val="00B050"/>
                </a:solidFill>
                <a:effectLst>
                  <a:outerShdw blurRad="69850" dist="43180" dir="5400000" sx="0" sy="0">
                    <a:srgbClr val="000000">
                      <a:alpha val="65000"/>
                    </a:srgbClr>
                  </a:outerShdw>
                </a:effectLst>
              </a:rPr>
              <a:t>month:</a:t>
            </a:r>
            <a:r>
              <a:rPr lang="en-US" sz="2300" dirty="0" smtClean="0">
                <a:solidFill>
                  <a:srgbClr val="00B050"/>
                </a:solidFill>
              </a:rPr>
              <a:t> </a:t>
            </a:r>
            <a:br>
              <a:rPr lang="en-US" sz="2300" dirty="0" smtClean="0">
                <a:solidFill>
                  <a:srgbClr val="00B050"/>
                </a:solidFill>
              </a:rPr>
            </a:br>
            <a:r>
              <a:rPr lang="en-US" sz="2000" dirty="0" smtClean="0">
                <a:solidFill>
                  <a:srgbClr val="C00000"/>
                </a:solidFill>
                <a:effectLst>
                  <a:outerShdw blurRad="69850" dist="43180" dir="5400000" sx="0" sy="0">
                    <a:srgbClr val="000000">
                      <a:alpha val="65000"/>
                    </a:srgbClr>
                  </a:outerShdw>
                </a:effectLst>
              </a:rPr>
              <a:t>[To be addressed in detail soon.]</a:t>
            </a:r>
            <a:r>
              <a:rPr lang="en-US" dirty="0"/>
              <a:t> </a:t>
            </a: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t>64</a:t>
            </a:fld>
            <a:endParaRPr lang="en-US" dirty="0">
              <a:solidFill>
                <a:schemeClr val="tx2"/>
              </a:solidFill>
            </a:endParaRPr>
          </a:p>
        </p:txBody>
      </p:sp>
      <p:sp>
        <p:nvSpPr>
          <p:cNvPr id="5" name="Title 1"/>
          <p:cNvSpPr txBox="1">
            <a:spLocks/>
          </p:cNvSpPr>
          <p:nvPr/>
        </p:nvSpPr>
        <p:spPr>
          <a:xfrm>
            <a:off x="609600" y="304800"/>
            <a:ext cx="10922000" cy="869950"/>
          </a:xfrm>
          <a:prstGeom prst="rect">
            <a:avLst/>
          </a:prstGeom>
        </p:spPr>
        <p:txBody>
          <a:bodyPr vert="horz" anchor="ctr">
            <a:normAutofit fontScale="925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solidFill>
                  <a:schemeClr val="accent5"/>
                </a:solidFill>
                <a:effectLst>
                  <a:glow rad="139700">
                    <a:srgbClr val="92D050">
                      <a:alpha val="40000"/>
                    </a:srgbClr>
                  </a:glow>
                </a:effectLst>
                <a:latin typeface="Arial Rounded MT Bold" pitchFamily="34" charset="0"/>
              </a:rPr>
              <a:t>H3391</a:t>
            </a:r>
            <a:r>
              <a:rPr lang="en-US" sz="4800" dirty="0" smtClean="0">
                <a:effectLst>
                  <a:glow rad="139700">
                    <a:srgbClr val="92D050">
                      <a:alpha val="40000"/>
                    </a:srgbClr>
                  </a:glow>
                </a:effectLst>
                <a:latin typeface="Arial Rounded MT Bold" pitchFamily="34" charset="0"/>
              </a:rPr>
              <a:t> </a:t>
            </a:r>
            <a:r>
              <a:rPr lang="en-US" sz="4800" dirty="0" smtClean="0">
                <a:latin typeface="Arial Rounded MT Bold" pitchFamily="34" charset="0"/>
              </a:rPr>
              <a:t> </a:t>
            </a:r>
            <a:r>
              <a:rPr lang="en-US" sz="4800" b="1" dirty="0" smtClean="0">
                <a:solidFill>
                  <a:schemeClr val="accent5"/>
                </a:solidFill>
                <a:effectLst>
                  <a:glow rad="139700">
                    <a:srgbClr val="92D050">
                      <a:alpha val="40000"/>
                    </a:srgbClr>
                  </a:glow>
                </a:effectLst>
                <a:latin typeface="Arial Rounded MT Bold" pitchFamily="34" charset="0"/>
              </a:rPr>
              <a:t>&lt;</a:t>
            </a:r>
            <a:r>
              <a:rPr lang="en-US" sz="4800" b="1" dirty="0" err="1" smtClean="0">
                <a:solidFill>
                  <a:schemeClr val="accent5"/>
                </a:solidFill>
                <a:effectLst>
                  <a:glow rad="139700">
                    <a:srgbClr val="92D050">
                      <a:alpha val="40000"/>
                    </a:srgbClr>
                  </a:glow>
                </a:effectLst>
                <a:latin typeface="Arial Rounded MT Bold" pitchFamily="34" charset="0"/>
              </a:rPr>
              <a:t>yerach</a:t>
            </a:r>
            <a:r>
              <a:rPr lang="en-US" sz="4800" b="1" dirty="0" smtClean="0">
                <a:solidFill>
                  <a:schemeClr val="accent5"/>
                </a:solidFill>
                <a:effectLst>
                  <a:glow rad="139700">
                    <a:srgbClr val="92D050">
                      <a:alpha val="40000"/>
                    </a:srgbClr>
                  </a:glow>
                </a:effectLst>
                <a:latin typeface="Arial Rounded MT Bold" pitchFamily="34" charset="0"/>
              </a:rPr>
              <a:t>&gt;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as MONTH / </a:t>
            </a:r>
            <a:r>
              <a:rPr lang="en-US" sz="4800" b="1" dirty="0" smtClean="0">
                <a:ln w="10541" cmpd="sng">
                  <a:solidFill>
                    <a:schemeClr val="accent1">
                      <a:shade val="88000"/>
                      <a:satMod val="110000"/>
                    </a:schemeClr>
                  </a:solidFill>
                  <a:prstDash val="solid"/>
                </a:ln>
                <a:solidFill>
                  <a:srgbClr val="8E002F"/>
                </a:solidFill>
                <a:latin typeface="Arial Rounded MT Bold" pitchFamily="34" charset="0"/>
                <a:cs typeface="Aharoni" pitchFamily="2" charset="-79"/>
              </a:rPr>
              <a:t>30</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 days</a:t>
            </a:r>
            <a:endParaRPr lang="en-US" sz="2800" dirty="0">
              <a:latin typeface="Arial Rounded MT Bold" pitchFamily="34" charset="0"/>
            </a:endParaRPr>
          </a:p>
        </p:txBody>
      </p:sp>
      <p:sp>
        <p:nvSpPr>
          <p:cNvPr id="7" name="Content Placeholder 2"/>
          <p:cNvSpPr>
            <a:spLocks noGrp="1"/>
          </p:cNvSpPr>
          <p:nvPr>
            <p:ph sz="quarter" idx="1"/>
          </p:nvPr>
        </p:nvSpPr>
        <p:spPr>
          <a:xfrm>
            <a:off x="6324600" y="1569246"/>
            <a:ext cx="5562600" cy="5268434"/>
          </a:xfrm>
        </p:spPr>
        <p:txBody>
          <a:bodyPr>
            <a:normAutofit fontScale="77500" lnSpcReduction="20000"/>
            <a:scene3d>
              <a:camera prst="orthographicFront"/>
              <a:lightRig rig="threePt" dir="t"/>
            </a:scene3d>
            <a:sp3d extrusionH="57150">
              <a:bevelT w="38100" h="38100"/>
            </a:sp3d>
          </a:bodyPr>
          <a:lstStyle/>
          <a:p>
            <a:pPr lvl="0">
              <a:lnSpc>
                <a:spcPct val="134000"/>
              </a:lnSpc>
              <a:buFont typeface="+mj-lt"/>
              <a:buAutoNum type="arabicPeriod" startAt="3"/>
            </a:pPr>
            <a:r>
              <a:rPr lang="en-US" b="1" dirty="0" smtClean="0">
                <a:solidFill>
                  <a:srgbClr val="0070C0"/>
                </a:solidFill>
              </a:rPr>
              <a:t>1 </a:t>
            </a:r>
            <a:r>
              <a:rPr lang="en-US" b="1" dirty="0">
                <a:solidFill>
                  <a:srgbClr val="0070C0"/>
                </a:solidFill>
              </a:rPr>
              <a:t>Kings 6:37</a:t>
            </a:r>
            <a:r>
              <a:rPr lang="en-US" dirty="0">
                <a:solidFill>
                  <a:srgbClr val="0070C0"/>
                </a:solidFill>
              </a:rPr>
              <a:t>  </a:t>
            </a:r>
            <a:r>
              <a:rPr lang="en-US" dirty="0"/>
              <a:t>In the fourth year was the foundation of the house of </a:t>
            </a:r>
            <a:r>
              <a:rPr lang="en-US" b="1" dirty="0" smtClean="0">
                <a:solidFill>
                  <a:srgbClr val="0000FF"/>
                </a:solidFill>
              </a:rPr>
              <a:t>Yahuah</a:t>
            </a:r>
            <a:r>
              <a:rPr lang="en-US" dirty="0" smtClean="0"/>
              <a:t> laid</a:t>
            </a:r>
            <a:r>
              <a:rPr lang="en-US" dirty="0"/>
              <a:t>, </a:t>
            </a:r>
            <a:r>
              <a:rPr lang="en-US" b="1" dirty="0">
                <a:solidFill>
                  <a:srgbClr val="00B050"/>
                </a:solidFill>
                <a:effectLst>
                  <a:outerShdw blurRad="69850" dist="43180" dir="5400000" sx="0" sy="0">
                    <a:srgbClr val="000000">
                      <a:alpha val="65000"/>
                    </a:srgbClr>
                  </a:outerShdw>
                </a:effectLst>
              </a:rPr>
              <a:t>in the month</a:t>
            </a:r>
            <a:r>
              <a:rPr lang="en-US" dirty="0">
                <a:solidFill>
                  <a:srgbClr val="00B050"/>
                </a:solidFill>
              </a:rPr>
              <a:t> </a:t>
            </a:r>
            <a:r>
              <a:rPr lang="en-US" b="1" dirty="0">
                <a:solidFill>
                  <a:srgbClr val="00B050"/>
                </a:solidFill>
              </a:rPr>
              <a:t>Zif</a:t>
            </a:r>
            <a:r>
              <a:rPr lang="en-US" dirty="0" smtClean="0">
                <a:solidFill>
                  <a:srgbClr val="00B050"/>
                </a:solidFill>
              </a:rPr>
              <a:t>:  </a:t>
            </a:r>
            <a:br>
              <a:rPr lang="en-US" dirty="0" smtClean="0">
                <a:solidFill>
                  <a:srgbClr val="00B050"/>
                </a:solidFill>
              </a:rPr>
            </a:br>
            <a:r>
              <a:rPr lang="en-US" sz="2000" dirty="0" smtClean="0">
                <a:solidFill>
                  <a:srgbClr val="C00000"/>
                </a:solidFill>
              </a:rPr>
              <a:t>[Name of month.]</a:t>
            </a:r>
            <a:r>
              <a:rPr lang="en-US" dirty="0">
                <a:solidFill>
                  <a:srgbClr val="00B050"/>
                </a:solidFill>
              </a:rPr>
              <a:t> </a:t>
            </a:r>
          </a:p>
          <a:p>
            <a:pPr lvl="0">
              <a:lnSpc>
                <a:spcPct val="134000"/>
              </a:lnSpc>
              <a:buFont typeface="+mj-lt"/>
              <a:buAutoNum type="arabicPeriod" startAt="3"/>
            </a:pPr>
            <a:r>
              <a:rPr lang="en-US" b="1" dirty="0">
                <a:solidFill>
                  <a:srgbClr val="0070C0"/>
                </a:solidFill>
              </a:rPr>
              <a:t>1</a:t>
            </a:r>
            <a:r>
              <a:rPr lang="en-US" dirty="0">
                <a:solidFill>
                  <a:srgbClr val="0070C0"/>
                </a:solidFill>
              </a:rPr>
              <a:t> </a:t>
            </a:r>
            <a:r>
              <a:rPr lang="en-US" b="1" dirty="0">
                <a:solidFill>
                  <a:srgbClr val="0070C0"/>
                </a:solidFill>
              </a:rPr>
              <a:t>Kings 6:38</a:t>
            </a:r>
            <a:r>
              <a:rPr lang="en-US" dirty="0">
                <a:solidFill>
                  <a:srgbClr val="0070C0"/>
                </a:solidFill>
              </a:rPr>
              <a:t>  </a:t>
            </a:r>
            <a:r>
              <a:rPr lang="en-US" dirty="0"/>
              <a:t>And in the eleventh year, </a:t>
            </a:r>
            <a:r>
              <a:rPr lang="en-US" b="1" dirty="0">
                <a:solidFill>
                  <a:srgbClr val="00B050"/>
                </a:solidFill>
                <a:effectLst>
                  <a:outerShdw blurRad="69850" dist="43180" dir="5400000" sx="0" sy="0">
                    <a:srgbClr val="000000">
                      <a:alpha val="65000"/>
                    </a:srgbClr>
                  </a:outerShdw>
                </a:effectLst>
              </a:rPr>
              <a:t>in the month</a:t>
            </a:r>
            <a:r>
              <a:rPr lang="en-US" dirty="0">
                <a:solidFill>
                  <a:srgbClr val="00B050"/>
                </a:solidFill>
              </a:rPr>
              <a:t> </a:t>
            </a:r>
            <a:r>
              <a:rPr lang="en-US" b="1" dirty="0" err="1">
                <a:solidFill>
                  <a:srgbClr val="00B050"/>
                </a:solidFill>
              </a:rPr>
              <a:t>Bul</a:t>
            </a:r>
            <a:r>
              <a:rPr lang="en-US" dirty="0">
                <a:solidFill>
                  <a:srgbClr val="00B050"/>
                </a:solidFill>
              </a:rPr>
              <a:t>, </a:t>
            </a:r>
            <a:r>
              <a:rPr lang="en-US" dirty="0"/>
              <a:t>which is </a:t>
            </a:r>
            <a:r>
              <a:rPr lang="en-US" b="1" dirty="0">
                <a:solidFill>
                  <a:srgbClr val="00B050"/>
                </a:solidFill>
              </a:rPr>
              <a:t>the eighth </a:t>
            </a:r>
            <a:r>
              <a:rPr lang="en-US" b="1" dirty="0" smtClean="0">
                <a:solidFill>
                  <a:srgbClr val="00B050"/>
                </a:solidFill>
              </a:rPr>
              <a:t>month </a:t>
            </a:r>
            <a:r>
              <a:rPr lang="en-US" dirty="0" smtClean="0"/>
              <a:t>…</a:t>
            </a:r>
            <a:r>
              <a:rPr lang="en-US" dirty="0"/>
              <a:t> </a:t>
            </a:r>
            <a:r>
              <a:rPr lang="en-US" sz="3200" dirty="0">
                <a:solidFill>
                  <a:srgbClr val="C00000"/>
                </a:solidFill>
              </a:rPr>
              <a:t> </a:t>
            </a:r>
            <a:r>
              <a:rPr lang="en-US" sz="2000" dirty="0" smtClean="0">
                <a:solidFill>
                  <a:srgbClr val="C00000"/>
                </a:solidFill>
              </a:rPr>
              <a:t>[</a:t>
            </a:r>
            <a:r>
              <a:rPr lang="en-US" sz="2000" dirty="0">
                <a:solidFill>
                  <a:srgbClr val="C00000"/>
                </a:solidFill>
              </a:rPr>
              <a:t>Name of month.]</a:t>
            </a:r>
            <a:endParaRPr lang="en-US" sz="2000" dirty="0"/>
          </a:p>
          <a:p>
            <a:pPr lvl="0">
              <a:lnSpc>
                <a:spcPct val="134000"/>
              </a:lnSpc>
              <a:buFont typeface="+mj-lt"/>
              <a:buAutoNum type="arabicPeriod" startAt="3"/>
            </a:pPr>
            <a:r>
              <a:rPr lang="en-US" b="1" dirty="0">
                <a:solidFill>
                  <a:srgbClr val="0070C0"/>
                </a:solidFill>
              </a:rPr>
              <a:t>1 Kings 8:2</a:t>
            </a:r>
            <a:r>
              <a:rPr lang="en-US" dirty="0">
                <a:solidFill>
                  <a:srgbClr val="0070C0"/>
                </a:solidFill>
              </a:rPr>
              <a:t>  </a:t>
            </a:r>
            <a:r>
              <a:rPr lang="en-US" dirty="0"/>
              <a:t>And all the men of Israel assembled themselves unto king Solomon at the feast </a:t>
            </a:r>
            <a:r>
              <a:rPr lang="en-US" b="1" dirty="0">
                <a:solidFill>
                  <a:srgbClr val="00B050"/>
                </a:solidFill>
                <a:effectLst>
                  <a:outerShdw blurRad="69850" dist="43180" dir="5400000" sx="0" sy="0">
                    <a:srgbClr val="000000">
                      <a:alpha val="65000"/>
                    </a:srgbClr>
                  </a:outerShdw>
                </a:effectLst>
              </a:rPr>
              <a:t>in the month</a:t>
            </a:r>
            <a:r>
              <a:rPr lang="en-US" dirty="0">
                <a:solidFill>
                  <a:srgbClr val="00B050"/>
                </a:solidFill>
              </a:rPr>
              <a:t> </a:t>
            </a:r>
            <a:r>
              <a:rPr lang="en-US" b="1" dirty="0" err="1">
                <a:solidFill>
                  <a:srgbClr val="00B050"/>
                </a:solidFill>
              </a:rPr>
              <a:t>Ethanim</a:t>
            </a:r>
            <a:r>
              <a:rPr lang="en-US" dirty="0">
                <a:solidFill>
                  <a:srgbClr val="00B050"/>
                </a:solidFill>
              </a:rPr>
              <a:t>, </a:t>
            </a:r>
            <a:r>
              <a:rPr lang="en-US" dirty="0"/>
              <a:t>which </a:t>
            </a:r>
            <a:r>
              <a:rPr lang="en-US" dirty="0" smtClean="0"/>
              <a:t>is the </a:t>
            </a:r>
            <a:r>
              <a:rPr lang="en-US" dirty="0" smtClean="0">
                <a:solidFill>
                  <a:srgbClr val="0070C0"/>
                </a:solidFill>
              </a:rPr>
              <a:t>seventh month [H2320].</a:t>
            </a:r>
            <a:r>
              <a:rPr lang="en-US" dirty="0" smtClean="0"/>
              <a:t>  </a:t>
            </a:r>
            <a:r>
              <a:rPr lang="en-US" sz="3200" dirty="0" smtClean="0">
                <a:solidFill>
                  <a:srgbClr val="C00000"/>
                </a:solidFill>
              </a:rPr>
              <a:t> </a:t>
            </a:r>
            <a:r>
              <a:rPr lang="en-US" sz="2000" dirty="0">
                <a:solidFill>
                  <a:srgbClr val="C00000"/>
                </a:solidFill>
              </a:rPr>
              <a:t>[Name of month.]</a:t>
            </a:r>
            <a:endParaRPr lang="en-US" sz="2000" dirty="0">
              <a:solidFill>
                <a:srgbClr val="00B050"/>
              </a:solidFill>
            </a:endParaRPr>
          </a:p>
        </p:txBody>
      </p:sp>
    </p:spTree>
    <p:extLst>
      <p:ext uri="{BB962C8B-B14F-4D97-AF65-F5344CB8AC3E}">
        <p14:creationId xmlns:p14="http://schemas.microsoft.com/office/powerpoint/2010/main" val="352079634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589567"/>
            <a:ext cx="4953000" cy="5268433"/>
          </a:xfrm>
        </p:spPr>
        <p:txBody>
          <a:bodyPr>
            <a:normAutofit fontScale="77500" lnSpcReduction="20000"/>
            <a:scene3d>
              <a:camera prst="orthographicFront"/>
              <a:lightRig rig="threePt" dir="t"/>
            </a:scene3d>
            <a:sp3d extrusionH="57150">
              <a:bevelT w="38100" h="38100"/>
            </a:sp3d>
          </a:bodyPr>
          <a:lstStyle/>
          <a:p>
            <a:pPr lvl="0">
              <a:lnSpc>
                <a:spcPct val="134000"/>
              </a:lnSpc>
              <a:buFont typeface="+mj-lt"/>
              <a:buAutoNum type="arabicPeriod" startAt="6"/>
            </a:pPr>
            <a:r>
              <a:rPr lang="en-US" b="1" dirty="0" smtClean="0">
                <a:solidFill>
                  <a:srgbClr val="0070C0"/>
                </a:solidFill>
              </a:rPr>
              <a:t>2 Kings </a:t>
            </a:r>
            <a:r>
              <a:rPr lang="en-US" b="1" dirty="0">
                <a:solidFill>
                  <a:srgbClr val="0070C0"/>
                </a:solidFill>
              </a:rPr>
              <a:t>15:13 </a:t>
            </a:r>
            <a:r>
              <a:rPr lang="en-US" sz="2300" dirty="0" smtClean="0">
                <a:solidFill>
                  <a:schemeClr val="tx1">
                    <a:lumMod val="50000"/>
                    <a:lumOff val="50000"/>
                  </a:schemeClr>
                </a:solidFill>
              </a:rPr>
              <a:t>[772 </a:t>
            </a:r>
            <a:r>
              <a:rPr lang="en-US" sz="2300" dirty="0">
                <a:solidFill>
                  <a:schemeClr val="tx1">
                    <a:lumMod val="50000"/>
                    <a:lumOff val="50000"/>
                  </a:schemeClr>
                </a:solidFill>
              </a:rPr>
              <a:t>BC]</a:t>
            </a:r>
            <a:r>
              <a:rPr lang="en-US" sz="2300" dirty="0" smtClean="0">
                <a:solidFill>
                  <a:schemeClr val="tx1">
                    <a:lumMod val="50000"/>
                    <a:lumOff val="50000"/>
                  </a:schemeClr>
                </a:solidFill>
              </a:rPr>
              <a:t>  </a:t>
            </a:r>
            <a:r>
              <a:rPr lang="en-US" dirty="0" err="1" smtClean="0"/>
              <a:t>Shallum</a:t>
            </a:r>
            <a:r>
              <a:rPr lang="en-US" dirty="0" smtClean="0"/>
              <a:t> </a:t>
            </a:r>
            <a:r>
              <a:rPr lang="en-US" dirty="0"/>
              <a:t>the son of </a:t>
            </a:r>
            <a:r>
              <a:rPr lang="en-US" dirty="0" err="1"/>
              <a:t>Jabesh</a:t>
            </a:r>
            <a:r>
              <a:rPr lang="en-US" dirty="0"/>
              <a:t> began to reign in the nine and thirtieth year of Uzziah king of Judah; and he reigned </a:t>
            </a:r>
            <a:r>
              <a:rPr lang="en-US" b="1" dirty="0" smtClean="0">
                <a:solidFill>
                  <a:srgbClr val="00B050"/>
                </a:solidFill>
                <a:effectLst>
                  <a:outerShdw blurRad="69850" dist="43180" dir="5400000" sx="0" sy="0">
                    <a:srgbClr val="000000">
                      <a:alpha val="65000"/>
                    </a:srgbClr>
                  </a:outerShdw>
                </a:effectLst>
              </a:rPr>
              <a:t>a </a:t>
            </a:r>
            <a:r>
              <a:rPr lang="en-US" b="1" dirty="0">
                <a:solidFill>
                  <a:srgbClr val="00B050"/>
                </a:solidFill>
              </a:rPr>
              <a:t>full</a:t>
            </a:r>
            <a:r>
              <a:rPr lang="en-US" dirty="0">
                <a:solidFill>
                  <a:srgbClr val="00B050"/>
                </a:solidFill>
              </a:rPr>
              <a:t> </a:t>
            </a:r>
            <a:r>
              <a:rPr lang="en-US" b="1" dirty="0" smtClean="0">
                <a:solidFill>
                  <a:srgbClr val="00B050"/>
                </a:solidFill>
                <a:effectLst>
                  <a:outerShdw blurRad="69850" dist="43180" dir="5400000" sx="0" sy="0">
                    <a:srgbClr val="000000">
                      <a:alpha val="65000"/>
                    </a:srgbClr>
                  </a:outerShdw>
                </a:effectLst>
              </a:rPr>
              <a:t>month </a:t>
            </a:r>
            <a:br>
              <a:rPr lang="en-US" b="1" dirty="0" smtClean="0">
                <a:solidFill>
                  <a:srgbClr val="00B050"/>
                </a:solidFill>
                <a:effectLst>
                  <a:outerShdw blurRad="69850" dist="43180" dir="5400000" sx="0" sy="0">
                    <a:srgbClr val="000000">
                      <a:alpha val="65000"/>
                    </a:srgbClr>
                  </a:outerShdw>
                </a:effectLst>
              </a:rPr>
            </a:br>
            <a:r>
              <a:rPr lang="en-US" sz="2200" dirty="0" smtClean="0">
                <a:solidFill>
                  <a:srgbClr val="C00000"/>
                </a:solidFill>
                <a:effectLst>
                  <a:outerShdw blurRad="69850" dist="43180" dir="5400000" sx="0" sy="0">
                    <a:srgbClr val="000000">
                      <a:alpha val="65000"/>
                    </a:srgbClr>
                  </a:outerShdw>
                </a:effectLst>
              </a:rPr>
              <a:t>[30 days]</a:t>
            </a:r>
            <a:r>
              <a:rPr lang="en-US" sz="2200" dirty="0" smtClean="0">
                <a:solidFill>
                  <a:srgbClr val="00B050"/>
                </a:solidFill>
              </a:rPr>
              <a:t> </a:t>
            </a:r>
            <a:r>
              <a:rPr lang="en-US" dirty="0"/>
              <a:t>in Samaria</a:t>
            </a:r>
            <a:r>
              <a:rPr lang="en-US" dirty="0" smtClean="0"/>
              <a:t>.</a:t>
            </a:r>
            <a:r>
              <a:rPr lang="en-US" dirty="0"/>
              <a:t> </a:t>
            </a:r>
          </a:p>
          <a:p>
            <a:pPr lvl="0">
              <a:lnSpc>
                <a:spcPct val="134000"/>
              </a:lnSpc>
              <a:buAutoNum type="arabicPeriod" startAt="6"/>
            </a:pPr>
            <a:r>
              <a:rPr lang="en-US" b="1" dirty="0">
                <a:solidFill>
                  <a:srgbClr val="0070C0"/>
                </a:solidFill>
              </a:rPr>
              <a:t>Job 3:6 </a:t>
            </a:r>
            <a:r>
              <a:rPr lang="en-US" sz="2300" dirty="0" smtClean="0">
                <a:solidFill>
                  <a:schemeClr val="tx1">
                    <a:lumMod val="50000"/>
                    <a:lumOff val="50000"/>
                  </a:schemeClr>
                </a:solidFill>
              </a:rPr>
              <a:t>[~1520 BC]  </a:t>
            </a:r>
            <a:r>
              <a:rPr lang="en-US" dirty="0" smtClean="0"/>
              <a:t>As </a:t>
            </a:r>
            <a:r>
              <a:rPr lang="en-US" dirty="0"/>
              <a:t>for that night, let darkness seize upon it; let it </a:t>
            </a:r>
            <a:r>
              <a:rPr lang="en-US" dirty="0" smtClean="0"/>
              <a:t>not be </a:t>
            </a:r>
            <a:r>
              <a:rPr lang="en-US" dirty="0"/>
              <a:t>joined unto the days of the year, let it not come into </a:t>
            </a:r>
            <a:r>
              <a:rPr lang="en-US" dirty="0" smtClean="0"/>
              <a:t>the </a:t>
            </a:r>
            <a:r>
              <a:rPr lang="en-US" dirty="0"/>
              <a:t>number of </a:t>
            </a:r>
            <a:r>
              <a:rPr lang="en-US" b="1" dirty="0">
                <a:solidFill>
                  <a:srgbClr val="00B050"/>
                </a:solidFill>
                <a:effectLst>
                  <a:outerShdw blurRad="69850" dist="43180" dir="5400000" sx="0" sy="0">
                    <a:srgbClr val="000000">
                      <a:alpha val="65000"/>
                    </a:srgbClr>
                  </a:outerShdw>
                </a:effectLst>
              </a:rPr>
              <a:t>the months</a:t>
            </a:r>
            <a:r>
              <a:rPr lang="en-US" dirty="0" smtClean="0">
                <a:solidFill>
                  <a:srgbClr val="00B050"/>
                </a:solidFill>
              </a:rPr>
              <a:t>.</a:t>
            </a:r>
            <a:r>
              <a:rPr lang="en-US" dirty="0">
                <a:solidFill>
                  <a:srgbClr val="00B050"/>
                </a:solidFill>
              </a:rPr>
              <a:t> </a:t>
            </a:r>
            <a:r>
              <a:rPr lang="en-US" dirty="0" smtClean="0">
                <a:solidFill>
                  <a:srgbClr val="00B050"/>
                </a:solidFill>
              </a:rPr>
              <a:t> </a:t>
            </a:r>
            <a:endParaRPr lang="en-US" dirty="0">
              <a:solidFill>
                <a:srgbClr val="00B050"/>
              </a:solidFill>
            </a:endParaRPr>
          </a:p>
          <a:p>
            <a:pPr marL="0" lvl="0" indent="0">
              <a:lnSpc>
                <a:spcPct val="134000"/>
              </a:lnSpc>
              <a:buNone/>
            </a:pPr>
            <a:r>
              <a:rPr lang="en-US" dirty="0"/>
              <a:t> </a:t>
            </a:r>
            <a:endParaRPr lang="en-US" dirty="0">
              <a:solidFill>
                <a:srgbClr val="00B05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t>65</a:t>
            </a:fld>
            <a:endParaRPr lang="en-US" dirty="0">
              <a:solidFill>
                <a:schemeClr val="tx2"/>
              </a:solidFill>
            </a:endParaRPr>
          </a:p>
        </p:txBody>
      </p:sp>
      <p:sp>
        <p:nvSpPr>
          <p:cNvPr id="6" name="Title 1"/>
          <p:cNvSpPr txBox="1">
            <a:spLocks/>
          </p:cNvSpPr>
          <p:nvPr/>
        </p:nvSpPr>
        <p:spPr>
          <a:xfrm>
            <a:off x="812800" y="273050"/>
            <a:ext cx="10769600" cy="869950"/>
          </a:xfrm>
          <a:prstGeom prst="rect">
            <a:avLst/>
          </a:prstGeom>
        </p:spPr>
        <p:txBody>
          <a:bodyPr vert="horz" anchor="ctr">
            <a:normAutofit fontScale="925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solidFill>
                  <a:schemeClr val="accent5"/>
                </a:solidFill>
                <a:effectLst>
                  <a:glow rad="139700">
                    <a:srgbClr val="92D050">
                      <a:alpha val="40000"/>
                    </a:srgbClr>
                  </a:glow>
                </a:effectLst>
                <a:latin typeface="Arial Rounded MT Bold" pitchFamily="34" charset="0"/>
              </a:rPr>
              <a:t>H3391</a:t>
            </a:r>
            <a:r>
              <a:rPr lang="en-US" sz="4800" dirty="0" smtClean="0">
                <a:effectLst>
                  <a:glow rad="139700">
                    <a:srgbClr val="92D050">
                      <a:alpha val="40000"/>
                    </a:srgbClr>
                  </a:glow>
                </a:effectLst>
                <a:latin typeface="Arial Rounded MT Bold" pitchFamily="34" charset="0"/>
              </a:rPr>
              <a:t> </a:t>
            </a:r>
            <a:r>
              <a:rPr lang="en-US" sz="4800" dirty="0" smtClean="0">
                <a:latin typeface="Arial Rounded MT Bold" pitchFamily="34" charset="0"/>
              </a:rPr>
              <a:t> </a:t>
            </a:r>
            <a:r>
              <a:rPr lang="en-US" sz="4800" b="1" dirty="0" smtClean="0">
                <a:solidFill>
                  <a:schemeClr val="accent5"/>
                </a:solidFill>
                <a:effectLst>
                  <a:glow rad="139700">
                    <a:srgbClr val="92D050">
                      <a:alpha val="40000"/>
                    </a:srgbClr>
                  </a:glow>
                </a:effectLst>
                <a:latin typeface="Arial Rounded MT Bold" pitchFamily="34" charset="0"/>
              </a:rPr>
              <a:t>&lt;</a:t>
            </a:r>
            <a:r>
              <a:rPr lang="en-US" sz="4800" b="1" dirty="0" err="1" smtClean="0">
                <a:solidFill>
                  <a:schemeClr val="accent5"/>
                </a:solidFill>
                <a:effectLst>
                  <a:glow rad="139700">
                    <a:srgbClr val="92D050">
                      <a:alpha val="40000"/>
                    </a:srgbClr>
                  </a:glow>
                </a:effectLst>
                <a:latin typeface="Arial Rounded MT Bold" pitchFamily="34" charset="0"/>
              </a:rPr>
              <a:t>yerach</a:t>
            </a:r>
            <a:r>
              <a:rPr lang="en-US" sz="4800" b="1" dirty="0" smtClean="0">
                <a:solidFill>
                  <a:schemeClr val="accent5"/>
                </a:solidFill>
                <a:effectLst>
                  <a:glow rad="139700">
                    <a:srgbClr val="92D050">
                      <a:alpha val="40000"/>
                    </a:srgbClr>
                  </a:glow>
                </a:effectLst>
                <a:latin typeface="Arial Rounded MT Bold" pitchFamily="34" charset="0"/>
              </a:rPr>
              <a:t>&gt;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as MONTH / </a:t>
            </a:r>
            <a:r>
              <a:rPr lang="en-US" sz="4800" b="1" dirty="0" smtClean="0">
                <a:ln w="10541" cmpd="sng">
                  <a:solidFill>
                    <a:schemeClr val="accent1">
                      <a:shade val="88000"/>
                      <a:satMod val="110000"/>
                    </a:schemeClr>
                  </a:solidFill>
                  <a:prstDash val="solid"/>
                </a:ln>
                <a:solidFill>
                  <a:srgbClr val="8E002F"/>
                </a:solidFill>
                <a:latin typeface="Arial Rounded MT Bold" pitchFamily="34" charset="0"/>
                <a:cs typeface="Aharoni" pitchFamily="2" charset="-79"/>
              </a:rPr>
              <a:t>__ days</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a:t>
            </a:r>
            <a:endParaRPr lang="en-US" sz="2800" dirty="0">
              <a:latin typeface="Arial Rounded MT Bold" pitchFamily="34" charset="0"/>
            </a:endParaRPr>
          </a:p>
        </p:txBody>
      </p:sp>
      <p:sp>
        <p:nvSpPr>
          <p:cNvPr id="7" name="Content Placeholder 2"/>
          <p:cNvSpPr>
            <a:spLocks noGrp="1"/>
          </p:cNvSpPr>
          <p:nvPr>
            <p:ph sz="quarter" idx="1"/>
          </p:nvPr>
        </p:nvSpPr>
        <p:spPr>
          <a:xfrm>
            <a:off x="5562600" y="1600200"/>
            <a:ext cx="6223000" cy="5257800"/>
          </a:xfrm>
        </p:spPr>
        <p:txBody>
          <a:bodyPr>
            <a:normAutofit fontScale="77500" lnSpcReduction="20000"/>
            <a:scene3d>
              <a:camera prst="orthographicFront"/>
              <a:lightRig rig="threePt" dir="t"/>
            </a:scene3d>
            <a:sp3d extrusionH="57150">
              <a:bevelT w="38100" h="38100"/>
            </a:sp3d>
          </a:bodyPr>
          <a:lstStyle/>
          <a:p>
            <a:pPr>
              <a:lnSpc>
                <a:spcPct val="134000"/>
              </a:lnSpc>
              <a:buFont typeface="+mj-lt"/>
              <a:buAutoNum type="arabicPeriod" startAt="8"/>
            </a:pPr>
            <a:r>
              <a:rPr lang="en-US" b="1" dirty="0">
                <a:solidFill>
                  <a:srgbClr val="0070C0"/>
                </a:solidFill>
              </a:rPr>
              <a:t>Job 7:3 </a:t>
            </a:r>
            <a:r>
              <a:rPr lang="en-US" dirty="0">
                <a:solidFill>
                  <a:srgbClr val="0070C0"/>
                </a:solidFill>
              </a:rPr>
              <a:t> </a:t>
            </a:r>
            <a:r>
              <a:rPr lang="en-US" dirty="0"/>
              <a:t>So am I made to possess </a:t>
            </a:r>
            <a:r>
              <a:rPr lang="en-US" b="1" dirty="0">
                <a:solidFill>
                  <a:srgbClr val="00B050"/>
                </a:solidFill>
              </a:rPr>
              <a:t>months</a:t>
            </a:r>
            <a:r>
              <a:rPr lang="en-US" dirty="0"/>
              <a:t> </a:t>
            </a:r>
            <a:r>
              <a:rPr lang="en-US" dirty="0">
                <a:effectLst>
                  <a:outerShdw blurRad="69850" dist="43180" dir="5400000" sx="0" sy="0">
                    <a:srgbClr val="000000">
                      <a:alpha val="65000"/>
                    </a:srgbClr>
                  </a:outerShdw>
                </a:effectLst>
              </a:rPr>
              <a:t>of</a:t>
            </a:r>
            <a:r>
              <a:rPr lang="en-US" dirty="0"/>
              <a:t> vanity, and wearisome nights are appointed to me. </a:t>
            </a:r>
            <a:endParaRPr lang="en-US" dirty="0">
              <a:solidFill>
                <a:srgbClr val="00B050"/>
              </a:solidFill>
            </a:endParaRPr>
          </a:p>
          <a:p>
            <a:pPr lvl="0">
              <a:lnSpc>
                <a:spcPct val="134000"/>
              </a:lnSpc>
              <a:buFont typeface="+mj-lt"/>
              <a:buAutoNum type="arabicPeriod" startAt="8"/>
            </a:pPr>
            <a:r>
              <a:rPr lang="en-US" b="1" dirty="0" smtClean="0">
                <a:solidFill>
                  <a:srgbClr val="0070C0"/>
                </a:solidFill>
              </a:rPr>
              <a:t>Job </a:t>
            </a:r>
            <a:r>
              <a:rPr lang="en-US" b="1" dirty="0">
                <a:solidFill>
                  <a:srgbClr val="0070C0"/>
                </a:solidFill>
              </a:rPr>
              <a:t>29:2 </a:t>
            </a:r>
            <a:r>
              <a:rPr lang="en-US" dirty="0">
                <a:solidFill>
                  <a:srgbClr val="0070C0"/>
                </a:solidFill>
              </a:rPr>
              <a:t> </a:t>
            </a:r>
            <a:r>
              <a:rPr lang="en-US" dirty="0"/>
              <a:t>Oh that I were </a:t>
            </a:r>
            <a:r>
              <a:rPr lang="en-US" b="1" dirty="0">
                <a:solidFill>
                  <a:srgbClr val="00B050"/>
                </a:solidFill>
                <a:effectLst>
                  <a:outerShdw blurRad="69850" dist="43180" dir="5400000" sx="0" sy="0">
                    <a:srgbClr val="000000">
                      <a:alpha val="65000"/>
                    </a:srgbClr>
                  </a:outerShdw>
                </a:effectLst>
              </a:rPr>
              <a:t>as in </a:t>
            </a:r>
            <a:r>
              <a:rPr lang="en-US" b="1" dirty="0" smtClean="0">
                <a:solidFill>
                  <a:srgbClr val="00B050"/>
                </a:solidFill>
                <a:effectLst>
                  <a:outerShdw blurRad="69850" dist="43180" dir="5400000" sx="0" sy="0">
                    <a:srgbClr val="000000">
                      <a:alpha val="65000"/>
                    </a:srgbClr>
                  </a:outerShdw>
                </a:effectLst>
              </a:rPr>
              <a:t/>
            </a:r>
            <a:br>
              <a:rPr lang="en-US" b="1" dirty="0" smtClean="0">
                <a:solidFill>
                  <a:srgbClr val="00B050"/>
                </a:solidFill>
                <a:effectLst>
                  <a:outerShdw blurRad="69850" dist="43180" dir="5400000" sx="0" sy="0">
                    <a:srgbClr val="000000">
                      <a:alpha val="65000"/>
                    </a:srgbClr>
                  </a:outerShdw>
                </a:effectLst>
              </a:rPr>
            </a:br>
            <a:r>
              <a:rPr lang="en-US" b="1" dirty="0" smtClean="0">
                <a:solidFill>
                  <a:srgbClr val="00B050"/>
                </a:solidFill>
                <a:effectLst>
                  <a:outerShdw blurRad="69850" dist="43180" dir="5400000" sx="0" sy="0">
                    <a:srgbClr val="000000">
                      <a:alpha val="65000"/>
                    </a:srgbClr>
                  </a:outerShdw>
                </a:effectLst>
              </a:rPr>
              <a:t>months</a:t>
            </a:r>
            <a:r>
              <a:rPr lang="en-US" b="1" dirty="0" smtClean="0">
                <a:solidFill>
                  <a:srgbClr val="00B050"/>
                </a:solidFill>
              </a:rPr>
              <a:t> </a:t>
            </a:r>
            <a:r>
              <a:rPr lang="en-US" b="1" dirty="0">
                <a:solidFill>
                  <a:srgbClr val="00B050"/>
                </a:solidFill>
              </a:rPr>
              <a:t>past, </a:t>
            </a:r>
            <a:r>
              <a:rPr lang="en-US" dirty="0"/>
              <a:t>as in the days when </a:t>
            </a:r>
            <a:r>
              <a:rPr lang="en-US" dirty="0" smtClean="0"/>
              <a:t/>
            </a:r>
            <a:br>
              <a:rPr lang="en-US" dirty="0" smtClean="0"/>
            </a:br>
            <a:r>
              <a:rPr lang="en-US" b="1" dirty="0" smtClean="0">
                <a:solidFill>
                  <a:srgbClr val="0000FF"/>
                </a:solidFill>
              </a:rPr>
              <a:t>Yahuah</a:t>
            </a:r>
            <a:r>
              <a:rPr lang="en-US" dirty="0" smtClean="0"/>
              <a:t> </a:t>
            </a:r>
            <a:r>
              <a:rPr lang="en-US" dirty="0"/>
              <a:t>preserved me</a:t>
            </a:r>
            <a:r>
              <a:rPr lang="en-US" dirty="0" smtClean="0"/>
              <a:t>;</a:t>
            </a:r>
            <a:r>
              <a:rPr lang="en-US" dirty="0"/>
              <a:t> </a:t>
            </a:r>
          </a:p>
          <a:p>
            <a:pPr lvl="0">
              <a:lnSpc>
                <a:spcPct val="134000"/>
              </a:lnSpc>
              <a:buFont typeface="+mj-lt"/>
              <a:buAutoNum type="arabicPeriod" startAt="8"/>
            </a:pPr>
            <a:r>
              <a:rPr lang="en-US" b="1" dirty="0">
                <a:solidFill>
                  <a:srgbClr val="0070C0"/>
                </a:solidFill>
              </a:rPr>
              <a:t>Job 39:2</a:t>
            </a:r>
            <a:r>
              <a:rPr lang="en-US" dirty="0">
                <a:solidFill>
                  <a:srgbClr val="0070C0"/>
                </a:solidFill>
              </a:rPr>
              <a:t>  </a:t>
            </a:r>
            <a:r>
              <a:rPr lang="en-US" dirty="0"/>
              <a:t>Canst thou number </a:t>
            </a:r>
            <a:r>
              <a:rPr lang="en-US" b="1" dirty="0">
                <a:solidFill>
                  <a:srgbClr val="00B050"/>
                </a:solidFill>
                <a:effectLst>
                  <a:outerShdw blurRad="69850" dist="43180" dir="5400000" sx="0" sy="0">
                    <a:srgbClr val="000000">
                      <a:alpha val="65000"/>
                    </a:srgbClr>
                  </a:outerShdw>
                </a:effectLst>
              </a:rPr>
              <a:t>the months</a:t>
            </a:r>
            <a:r>
              <a:rPr lang="en-US" dirty="0"/>
              <a:t> that they </a:t>
            </a:r>
            <a:r>
              <a:rPr lang="en-US" dirty="0" err="1"/>
              <a:t>fulfil</a:t>
            </a:r>
            <a:r>
              <a:rPr lang="en-US" dirty="0"/>
              <a:t>? </a:t>
            </a:r>
            <a:r>
              <a:rPr lang="en-US" dirty="0" smtClean="0"/>
              <a:t> or </a:t>
            </a:r>
            <a:r>
              <a:rPr lang="en-US" dirty="0" err="1"/>
              <a:t>knowest</a:t>
            </a:r>
            <a:r>
              <a:rPr lang="en-US" dirty="0"/>
              <a:t> thou the time when they bring </a:t>
            </a:r>
            <a:r>
              <a:rPr lang="en-US" dirty="0" smtClean="0"/>
              <a:t>forth?  </a:t>
            </a:r>
            <a:br>
              <a:rPr lang="en-US" dirty="0" smtClean="0"/>
            </a:br>
            <a:r>
              <a:rPr lang="en-US" sz="2200" dirty="0" smtClean="0">
                <a:solidFill>
                  <a:srgbClr val="C00000"/>
                </a:solidFill>
              </a:rPr>
              <a:t>[Fertility cycles.]</a:t>
            </a:r>
            <a:endParaRPr lang="en-US" sz="2200" dirty="0"/>
          </a:p>
          <a:p>
            <a:pPr>
              <a:lnSpc>
                <a:spcPct val="134000"/>
              </a:lnSpc>
              <a:buFont typeface="+mj-lt"/>
              <a:buAutoNum type="arabicPeriod" startAt="8"/>
            </a:pPr>
            <a:r>
              <a:rPr lang="en-US" b="1" dirty="0" err="1" smtClean="0">
                <a:solidFill>
                  <a:srgbClr val="0070C0"/>
                </a:solidFill>
              </a:rPr>
              <a:t>Zech</a:t>
            </a:r>
            <a:r>
              <a:rPr lang="en-US" b="1" dirty="0" smtClean="0">
                <a:solidFill>
                  <a:srgbClr val="0070C0"/>
                </a:solidFill>
              </a:rPr>
              <a:t> </a:t>
            </a:r>
            <a:r>
              <a:rPr lang="en-US" b="1" dirty="0">
                <a:solidFill>
                  <a:srgbClr val="0070C0"/>
                </a:solidFill>
              </a:rPr>
              <a:t>11:8</a:t>
            </a:r>
            <a:r>
              <a:rPr lang="en-US" dirty="0">
                <a:solidFill>
                  <a:srgbClr val="0070C0"/>
                </a:solidFill>
              </a:rPr>
              <a:t> </a:t>
            </a:r>
            <a:r>
              <a:rPr lang="en-US" dirty="0" smtClean="0">
                <a:solidFill>
                  <a:srgbClr val="0070C0"/>
                </a:solidFill>
              </a:rPr>
              <a:t> </a:t>
            </a:r>
            <a:r>
              <a:rPr lang="en-US" sz="2300" dirty="0" smtClean="0">
                <a:solidFill>
                  <a:schemeClr val="tx1">
                    <a:lumMod val="50000"/>
                    <a:lumOff val="50000"/>
                  </a:schemeClr>
                </a:solidFill>
              </a:rPr>
              <a:t>[487 BC]  </a:t>
            </a:r>
            <a:r>
              <a:rPr lang="en-US" dirty="0" smtClean="0"/>
              <a:t>Three </a:t>
            </a:r>
            <a:r>
              <a:rPr lang="en-US" sz="2100" dirty="0" smtClean="0"/>
              <a:t>[vs. 17 idol / false]  </a:t>
            </a:r>
            <a:r>
              <a:rPr lang="en-US" dirty="0" smtClean="0"/>
              <a:t>shepherds </a:t>
            </a:r>
            <a:r>
              <a:rPr lang="en-US" dirty="0"/>
              <a:t>also I cut off </a:t>
            </a:r>
            <a:r>
              <a:rPr lang="en-US" b="1" dirty="0">
                <a:solidFill>
                  <a:srgbClr val="00B050"/>
                </a:solidFill>
                <a:effectLst>
                  <a:outerShdw blurRad="69850" dist="43180" dir="5400000" sx="0" sy="0">
                    <a:srgbClr val="000000">
                      <a:alpha val="65000"/>
                    </a:srgbClr>
                  </a:outerShdw>
                </a:effectLst>
              </a:rPr>
              <a:t>in </a:t>
            </a:r>
            <a:r>
              <a:rPr lang="en-US" b="1" dirty="0">
                <a:solidFill>
                  <a:srgbClr val="00B050"/>
                </a:solidFill>
              </a:rPr>
              <a:t>one</a:t>
            </a:r>
            <a:r>
              <a:rPr lang="en-US" b="1" dirty="0">
                <a:solidFill>
                  <a:srgbClr val="00B050"/>
                </a:solidFill>
                <a:effectLst>
                  <a:outerShdw blurRad="69850" dist="43180" dir="5400000" sx="0" sy="0">
                    <a:srgbClr val="000000">
                      <a:alpha val="65000"/>
                    </a:srgbClr>
                  </a:outerShdw>
                </a:effectLst>
              </a:rPr>
              <a:t> </a:t>
            </a:r>
            <a:r>
              <a:rPr lang="en-US" b="1" dirty="0" smtClean="0">
                <a:solidFill>
                  <a:srgbClr val="00B050"/>
                </a:solidFill>
                <a:effectLst>
                  <a:outerShdw blurRad="69850" dist="43180" dir="5400000" sx="0" sy="0">
                    <a:srgbClr val="000000">
                      <a:alpha val="65000"/>
                    </a:srgbClr>
                  </a:outerShdw>
                </a:effectLst>
              </a:rPr>
              <a:t>month</a:t>
            </a:r>
            <a:r>
              <a:rPr lang="en-US" dirty="0">
                <a:solidFill>
                  <a:srgbClr val="00B050"/>
                </a:solidFill>
                <a:effectLst>
                  <a:outerShdw blurRad="69850" dist="43180" dir="5400000" sx="0" sy="0">
                    <a:srgbClr val="000000">
                      <a:alpha val="65000"/>
                    </a:srgbClr>
                  </a:outerShdw>
                </a:effectLst>
              </a:rPr>
              <a:t> </a:t>
            </a:r>
            <a:r>
              <a:rPr lang="en-US" dirty="0" smtClean="0">
                <a:solidFill>
                  <a:srgbClr val="00B050"/>
                </a:solidFill>
                <a:effectLst>
                  <a:outerShdw blurRad="69850" dist="43180" dir="5400000" sx="0" sy="0">
                    <a:srgbClr val="000000">
                      <a:alpha val="65000"/>
                    </a:srgbClr>
                  </a:outerShdw>
                </a:effectLst>
              </a:rPr>
              <a:t>…</a:t>
            </a:r>
            <a:br>
              <a:rPr lang="en-US" dirty="0" smtClean="0">
                <a:solidFill>
                  <a:srgbClr val="00B050"/>
                </a:solidFill>
                <a:effectLst>
                  <a:outerShdw blurRad="69850" dist="43180" dir="5400000" sx="0" sy="0">
                    <a:srgbClr val="000000">
                      <a:alpha val="65000"/>
                    </a:srgbClr>
                  </a:outerShdw>
                </a:effectLst>
              </a:rPr>
            </a:br>
            <a:r>
              <a:rPr lang="en-US" sz="2400" dirty="0" smtClean="0">
                <a:solidFill>
                  <a:srgbClr val="C00000"/>
                </a:solidFill>
                <a:effectLst>
                  <a:outerShdw blurRad="69850" dist="43180" dir="5400000" sx="0" sy="0">
                    <a:srgbClr val="000000">
                      <a:alpha val="65000"/>
                    </a:srgbClr>
                  </a:outerShdw>
                </a:effectLst>
              </a:rPr>
              <a:t>[How many days would the month be?]</a:t>
            </a:r>
            <a:endParaRPr lang="en-US" sz="2400" dirty="0">
              <a:solidFill>
                <a:srgbClr val="00B050"/>
              </a:solidFill>
            </a:endParaRPr>
          </a:p>
        </p:txBody>
      </p:sp>
      <p:pic>
        <p:nvPicPr>
          <p:cNvPr id="8"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326" y="5629914"/>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70866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524000"/>
            <a:ext cx="11043138" cy="5334000"/>
          </a:xfrm>
        </p:spPr>
        <p:txBody>
          <a:bodyPr>
            <a:normAutofit fontScale="70000" lnSpcReduction="20000"/>
            <a:scene3d>
              <a:camera prst="orthographicFront"/>
              <a:lightRig rig="threePt" dir="t"/>
            </a:scene3d>
            <a:sp3d extrusionH="57150">
              <a:bevelT w="38100" h="38100" prst="angle"/>
            </a:sp3d>
          </a:bodyPr>
          <a:lstStyle/>
          <a:p>
            <a:pPr marL="0" indent="0">
              <a:lnSpc>
                <a:spcPct val="134000"/>
              </a:lnSpc>
              <a:buNone/>
            </a:pPr>
            <a:r>
              <a:rPr lang="en-US" sz="3200" b="1" dirty="0" smtClean="0">
                <a:solidFill>
                  <a:srgbClr val="FF0000"/>
                </a:solidFill>
              </a:rPr>
              <a:t>#1  AN </a:t>
            </a:r>
            <a:r>
              <a:rPr lang="en-US" sz="3200" b="1" dirty="0">
                <a:solidFill>
                  <a:srgbClr val="FF0000"/>
                </a:solidFill>
              </a:rPr>
              <a:t>AGRICULTURE</a:t>
            </a:r>
            <a:r>
              <a:rPr lang="en-US" sz="3200" b="1" dirty="0">
                <a:solidFill>
                  <a:srgbClr val="00B050"/>
                </a:solidFill>
              </a:rPr>
              <a:t> REFERENCE to the MOON’s Lunation Cycle </a:t>
            </a:r>
            <a:r>
              <a:rPr lang="en-US" sz="3200" b="1" dirty="0" smtClean="0">
                <a:solidFill>
                  <a:srgbClr val="00B050"/>
                </a:solidFill>
              </a:rPr>
              <a:t>(an action)</a:t>
            </a:r>
            <a:endParaRPr lang="en-US" sz="3200" dirty="0">
              <a:solidFill>
                <a:prstClr val="black"/>
              </a:solidFill>
            </a:endParaRPr>
          </a:p>
          <a:p>
            <a:pPr lvl="0">
              <a:lnSpc>
                <a:spcPct val="134000"/>
              </a:lnSpc>
              <a:buFont typeface="Wingdings" pitchFamily="2" charset="2"/>
              <a:buChar char="§"/>
            </a:pPr>
            <a:r>
              <a:rPr lang="en-US" b="1" dirty="0" smtClean="0">
                <a:solidFill>
                  <a:srgbClr val="00B050"/>
                </a:solidFill>
              </a:rPr>
              <a:t>Deut </a:t>
            </a:r>
            <a:r>
              <a:rPr lang="en-US" b="1" dirty="0">
                <a:solidFill>
                  <a:srgbClr val="00B050"/>
                </a:solidFill>
              </a:rPr>
              <a:t>33:14 </a:t>
            </a:r>
            <a:r>
              <a:rPr lang="en-US" dirty="0">
                <a:solidFill>
                  <a:srgbClr val="00B050"/>
                </a:solidFill>
              </a:rPr>
              <a:t> </a:t>
            </a:r>
            <a:r>
              <a:rPr lang="en-US" dirty="0"/>
              <a:t>And for the precious fruits brought forth by the sun, and for the precious things put forth by the </a:t>
            </a:r>
            <a:r>
              <a:rPr lang="en-US" b="1" dirty="0" smtClean="0">
                <a:solidFill>
                  <a:srgbClr val="00B050"/>
                </a:solidFill>
              </a:rPr>
              <a:t>MOON. [</a:t>
            </a:r>
            <a:r>
              <a:rPr lang="en-US" sz="2600" b="1" dirty="0" smtClean="0">
                <a:solidFill>
                  <a:srgbClr val="00B050"/>
                </a:solidFill>
              </a:rPr>
              <a:t>H3391- ordinances of lunation cycle.]</a:t>
            </a:r>
            <a:r>
              <a:rPr lang="en-US" dirty="0" smtClean="0"/>
              <a:t/>
            </a:r>
            <a:br>
              <a:rPr lang="en-US" dirty="0" smtClean="0"/>
            </a:br>
            <a:endParaRPr lang="en-US" sz="800" dirty="0"/>
          </a:p>
          <a:p>
            <a:pPr marL="0" indent="0">
              <a:buNone/>
            </a:pPr>
            <a:r>
              <a:rPr lang="en-US" sz="3200" b="1" dirty="0" smtClean="0">
                <a:solidFill>
                  <a:srgbClr val="FF0000"/>
                </a:solidFill>
              </a:rPr>
              <a:t>#2  A PROPHETIC</a:t>
            </a:r>
            <a:r>
              <a:rPr lang="en-US" sz="3200" b="1" dirty="0" smtClean="0">
                <a:solidFill>
                  <a:srgbClr val="00B0F0"/>
                </a:solidFill>
              </a:rPr>
              <a:t> </a:t>
            </a:r>
            <a:r>
              <a:rPr lang="en-US" sz="3200" b="1" dirty="0">
                <a:solidFill>
                  <a:srgbClr val="00B0F0"/>
                </a:solidFill>
              </a:rPr>
              <a:t>REFERENCE </a:t>
            </a:r>
            <a:r>
              <a:rPr lang="en-US" sz="3200" b="1" dirty="0" smtClean="0">
                <a:solidFill>
                  <a:srgbClr val="00B0F0"/>
                </a:solidFill>
              </a:rPr>
              <a:t>TO the MOON’s Lunation Cycle (an action)</a:t>
            </a:r>
            <a:r>
              <a:rPr lang="en-US" b="1" dirty="0"/>
              <a:t/>
            </a:r>
            <a:br>
              <a:rPr lang="en-US" b="1" dirty="0"/>
            </a:br>
            <a:endParaRPr lang="en-US" sz="800" dirty="0"/>
          </a:p>
          <a:p>
            <a:pPr lvl="0">
              <a:lnSpc>
                <a:spcPct val="134000"/>
              </a:lnSpc>
              <a:buFont typeface="Wingdings" pitchFamily="2" charset="2"/>
              <a:buChar char="§"/>
            </a:pPr>
            <a:r>
              <a:rPr lang="en-US" sz="3200" b="1" dirty="0" smtClean="0">
                <a:solidFill>
                  <a:srgbClr val="00B0F0"/>
                </a:solidFill>
              </a:rPr>
              <a:t>Isa </a:t>
            </a:r>
            <a:r>
              <a:rPr lang="en-US" sz="3200" b="1" dirty="0">
                <a:solidFill>
                  <a:srgbClr val="00B0F0"/>
                </a:solidFill>
              </a:rPr>
              <a:t>60:20</a:t>
            </a:r>
            <a:r>
              <a:rPr lang="en-US" sz="3200" dirty="0">
                <a:solidFill>
                  <a:srgbClr val="00B0F0"/>
                </a:solidFill>
              </a:rPr>
              <a:t>  </a:t>
            </a:r>
            <a:r>
              <a:rPr lang="en-US" sz="3200" dirty="0"/>
              <a:t>Thy sun shall no more go down; neither shall thy </a:t>
            </a:r>
            <a:r>
              <a:rPr lang="en-US" sz="3200" b="1" dirty="0" smtClean="0">
                <a:solidFill>
                  <a:srgbClr val="00B0F0"/>
                </a:solidFill>
              </a:rPr>
              <a:t>MOON </a:t>
            </a:r>
            <a:r>
              <a:rPr lang="en-US" b="1" dirty="0" smtClean="0">
                <a:solidFill>
                  <a:srgbClr val="00B0F0"/>
                </a:solidFill>
              </a:rPr>
              <a:t>[H3391] </a:t>
            </a:r>
            <a:r>
              <a:rPr lang="en-US" sz="2800" dirty="0"/>
              <a:t>withdraw </a:t>
            </a:r>
            <a:r>
              <a:rPr lang="en-US" sz="2800" dirty="0" smtClean="0"/>
              <a:t>itself </a:t>
            </a:r>
            <a:r>
              <a:rPr lang="en-US" b="1" dirty="0" smtClean="0">
                <a:solidFill>
                  <a:srgbClr val="00B0F0"/>
                </a:solidFill>
              </a:rPr>
              <a:t>[moon’s lunation cycle]:</a:t>
            </a:r>
            <a:r>
              <a:rPr lang="en-US" sz="3200" dirty="0" smtClean="0"/>
              <a:t> </a:t>
            </a:r>
            <a:r>
              <a:rPr lang="en-US" sz="3200" dirty="0"/>
              <a:t>for </a:t>
            </a:r>
            <a:r>
              <a:rPr lang="en-US" sz="3200" b="1" dirty="0" smtClean="0">
                <a:solidFill>
                  <a:srgbClr val="0000FF"/>
                </a:solidFill>
              </a:rPr>
              <a:t>Yahuah</a:t>
            </a:r>
            <a:r>
              <a:rPr lang="en-US" sz="3200" dirty="0" smtClean="0"/>
              <a:t> </a:t>
            </a:r>
            <a:r>
              <a:rPr lang="en-US" sz="3200" dirty="0"/>
              <a:t>shall be thine everlasting light, and the days of thy mourning shall be ended.</a:t>
            </a:r>
          </a:p>
          <a:p>
            <a:pPr marL="0" indent="0">
              <a:buNone/>
            </a:pPr>
            <a:r>
              <a:rPr lang="en-US" sz="300" dirty="0"/>
              <a:t> </a:t>
            </a:r>
            <a:endParaRPr lang="en-US" sz="200" dirty="0"/>
          </a:p>
          <a:p>
            <a:pPr marL="457200" indent="-457200">
              <a:lnSpc>
                <a:spcPct val="120000"/>
              </a:lnSpc>
              <a:buFont typeface="Wingdings" pitchFamily="2" charset="2"/>
              <a:buChar char="v"/>
            </a:pPr>
            <a:r>
              <a:rPr lang="en-US" sz="3400" u="sng" dirty="0">
                <a:solidFill>
                  <a:srgbClr val="FF0000"/>
                </a:solidFill>
                <a:latin typeface="Arial Rounded MT Bold" pitchFamily="34" charset="0"/>
              </a:rPr>
              <a:t>Note</a:t>
            </a:r>
            <a:r>
              <a:rPr lang="en-US" sz="3400" dirty="0">
                <a:solidFill>
                  <a:srgbClr val="FF0000"/>
                </a:solidFill>
                <a:latin typeface="Arial Rounded MT Bold" pitchFamily="34" charset="0"/>
              </a:rPr>
              <a:t>:</a:t>
            </a:r>
            <a:r>
              <a:rPr lang="en-US" sz="3400" dirty="0">
                <a:latin typeface="Arial Rounded MT Bold" pitchFamily="34" charset="0"/>
              </a:rPr>
              <a:t>  Between these two </a:t>
            </a:r>
            <a:r>
              <a:rPr lang="en-US" sz="3400" dirty="0" smtClean="0">
                <a:latin typeface="Arial Rounded MT Bold" pitchFamily="34" charset="0"/>
              </a:rPr>
              <a:t>[H3391] verses </a:t>
            </a:r>
            <a:r>
              <a:rPr lang="en-US" sz="3400" dirty="0">
                <a:latin typeface="Arial Rounded MT Bold" pitchFamily="34" charset="0"/>
              </a:rPr>
              <a:t>only one is a Torah reference using “moon.”  </a:t>
            </a:r>
            <a:r>
              <a:rPr lang="en-US" sz="3400" dirty="0" smtClean="0">
                <a:latin typeface="Arial Rounded MT Bold" pitchFamily="34" charset="0"/>
              </a:rPr>
              <a:t>Question</a:t>
            </a:r>
            <a:r>
              <a:rPr lang="en-US" sz="3400" smtClean="0">
                <a:latin typeface="Arial Rounded MT Bold" pitchFamily="34" charset="0"/>
              </a:rPr>
              <a:t>: </a:t>
            </a:r>
            <a:r>
              <a:rPr lang="en-US" sz="3400">
                <a:solidFill>
                  <a:srgbClr val="FF0000"/>
                </a:solidFill>
                <a:latin typeface="Arial Rounded MT Bold" pitchFamily="34" charset="0"/>
              </a:rPr>
              <a:t>Is the context for the chapter in Deut 33:</a:t>
            </a:r>
            <a:r>
              <a:rPr lang="en-US" sz="3400" dirty="0">
                <a:latin typeface="Arial Rounded MT Bold" pitchFamily="34" charset="0"/>
              </a:rPr>
              <a:t/>
            </a:r>
            <a:br>
              <a:rPr lang="en-US" sz="3400" dirty="0">
                <a:latin typeface="Arial Rounded MT Bold" pitchFamily="34" charset="0"/>
              </a:rPr>
            </a:br>
            <a:r>
              <a:rPr lang="en-US" sz="3400" dirty="0">
                <a:latin typeface="Arial Rounded MT Bold" pitchFamily="34" charset="0"/>
              </a:rPr>
              <a:t>a)  </a:t>
            </a:r>
            <a:r>
              <a:rPr lang="en-US" sz="3400" dirty="0" smtClean="0">
                <a:latin typeface="Arial Rounded MT Bold" pitchFamily="34" charset="0"/>
              </a:rPr>
              <a:t>the </a:t>
            </a:r>
            <a:r>
              <a:rPr lang="en-US" sz="3400" dirty="0" smtClean="0">
                <a:solidFill>
                  <a:srgbClr val="006600"/>
                </a:solidFill>
                <a:latin typeface="Arial Rounded MT Bold" pitchFamily="34" charset="0"/>
              </a:rPr>
              <a:t>beginning </a:t>
            </a:r>
            <a:r>
              <a:rPr lang="en-US" sz="3400" dirty="0">
                <a:solidFill>
                  <a:srgbClr val="006600"/>
                </a:solidFill>
                <a:latin typeface="Arial Rounded MT Bold" pitchFamily="34" charset="0"/>
              </a:rPr>
              <a:t>of the month with a lunar cycle?</a:t>
            </a:r>
            <a:br>
              <a:rPr lang="en-US" sz="3400" dirty="0">
                <a:solidFill>
                  <a:srgbClr val="006600"/>
                </a:solidFill>
                <a:latin typeface="Arial Rounded MT Bold" pitchFamily="34" charset="0"/>
              </a:rPr>
            </a:br>
            <a:r>
              <a:rPr lang="en-US" sz="3400" dirty="0">
                <a:latin typeface="Arial Rounded MT Bold" pitchFamily="34" charset="0"/>
              </a:rPr>
              <a:t>b)  </a:t>
            </a:r>
            <a:r>
              <a:rPr lang="en-US" sz="3400" dirty="0" smtClean="0">
                <a:latin typeface="Arial Rounded MT Bold" pitchFamily="34" charset="0"/>
              </a:rPr>
              <a:t>the </a:t>
            </a:r>
            <a:r>
              <a:rPr lang="en-US" sz="3400" dirty="0" smtClean="0">
                <a:solidFill>
                  <a:srgbClr val="0070C0"/>
                </a:solidFill>
                <a:latin typeface="Arial Rounded MT Bold" pitchFamily="34" charset="0"/>
              </a:rPr>
              <a:t>beginning </a:t>
            </a:r>
            <a:r>
              <a:rPr lang="en-US" sz="3400" dirty="0">
                <a:solidFill>
                  <a:srgbClr val="0070C0"/>
                </a:solidFill>
                <a:latin typeface="Arial Rounded MT Bold" pitchFamily="34" charset="0"/>
              </a:rPr>
              <a:t>of the month on the 1</a:t>
            </a:r>
            <a:r>
              <a:rPr lang="en-US" sz="3400" baseline="30000" dirty="0">
                <a:solidFill>
                  <a:srgbClr val="0070C0"/>
                </a:solidFill>
                <a:latin typeface="Arial Rounded MT Bold" pitchFamily="34" charset="0"/>
              </a:rPr>
              <a:t>st</a:t>
            </a:r>
            <a:r>
              <a:rPr lang="en-US" sz="3400" dirty="0">
                <a:solidFill>
                  <a:srgbClr val="0070C0"/>
                </a:solidFill>
                <a:latin typeface="Arial Rounded MT Bold" pitchFamily="34" charset="0"/>
              </a:rPr>
              <a:t> day </a:t>
            </a:r>
            <a:r>
              <a:rPr lang="en-US" sz="3400" dirty="0" smtClean="0">
                <a:solidFill>
                  <a:srgbClr val="0070C0"/>
                </a:solidFill>
                <a:latin typeface="Arial Rounded MT Bold" pitchFamily="34" charset="0"/>
              </a:rPr>
              <a:t>of a set-apart month?</a:t>
            </a:r>
            <a:r>
              <a:rPr lang="en-US" sz="3400" dirty="0" smtClean="0">
                <a:latin typeface="Arial Rounded MT Bold" pitchFamily="34" charset="0"/>
              </a:rPr>
              <a:t> </a:t>
            </a:r>
            <a:r>
              <a:rPr lang="en-US" sz="3400" dirty="0">
                <a:latin typeface="Arial Rounded MT Bold" pitchFamily="34" charset="0"/>
              </a:rPr>
              <a:t/>
            </a:r>
            <a:br>
              <a:rPr lang="en-US" sz="3400" dirty="0">
                <a:latin typeface="Arial Rounded MT Bold" pitchFamily="34" charset="0"/>
              </a:rPr>
            </a:br>
            <a:r>
              <a:rPr lang="en-US" sz="3400" dirty="0">
                <a:latin typeface="Arial Rounded MT Bold" pitchFamily="34" charset="0"/>
              </a:rPr>
              <a:t>c)  or neither?</a:t>
            </a:r>
          </a:p>
          <a:p>
            <a:pPr marL="0" indent="0">
              <a:buNone/>
            </a:pPr>
            <a:endParaRPr lang="en-US" dirty="0"/>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pPr/>
              <a:t>66</a:t>
            </a:fld>
            <a:endParaRPr lang="en-US"/>
          </a:p>
        </p:txBody>
      </p:sp>
      <p:sp>
        <p:nvSpPr>
          <p:cNvPr id="5" name="Rectangle 4"/>
          <p:cNvSpPr/>
          <p:nvPr/>
        </p:nvSpPr>
        <p:spPr>
          <a:xfrm>
            <a:off x="3581400" y="6258580"/>
            <a:ext cx="8229600" cy="523220"/>
          </a:xfrm>
          <a:prstGeom prst="rect">
            <a:avLst/>
          </a:prstGeom>
          <a:solidFill>
            <a:schemeClr val="accent1"/>
          </a:solidFill>
          <a:ln w="38100">
            <a:solidFill>
              <a:srgbClr val="FFFF00"/>
            </a:solidFill>
          </a:ln>
          <a:scene3d>
            <a:camera prst="orthographicFront"/>
            <a:lightRig rig="threePt" dir="t"/>
          </a:scene3d>
          <a:sp3d>
            <a:bevelT w="152400" h="50800" prst="softRound"/>
          </a:sp3d>
        </p:spPr>
        <p:txBody>
          <a:bodyPr wrap="square" lIns="91440" tIns="45720" rIns="91440" bIns="45720">
            <a:spAutoFit/>
          </a:bodyPr>
          <a:lstStyle/>
          <a:p>
            <a:pPr algn="ctr"/>
            <a:r>
              <a:rPr lang="en-US" sz="2800" dirty="0">
                <a:ln w="18415" cmpd="sng">
                  <a:solidFill>
                    <a:srgbClr val="FFFF00"/>
                  </a:solidFill>
                  <a:prstDash val="solid"/>
                </a:ln>
                <a:solidFill>
                  <a:srgbClr val="FFFFFF"/>
                </a:solidFill>
                <a:effectLst>
                  <a:outerShdw blurRad="63500" dir="3600000" algn="tl" rotWithShape="0">
                    <a:srgbClr val="000000">
                      <a:alpha val="70000"/>
                    </a:srgbClr>
                  </a:outerShdw>
                </a:effectLst>
              </a:rPr>
              <a:t>Isa 60:20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will be addressed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a future study in detail.</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itle 1"/>
          <p:cNvSpPr txBox="1">
            <a:spLocks/>
          </p:cNvSpPr>
          <p:nvPr/>
        </p:nvSpPr>
        <p:spPr>
          <a:xfrm>
            <a:off x="76200" y="237490"/>
            <a:ext cx="12141200" cy="869950"/>
          </a:xfrm>
          <a:prstGeom prst="rect">
            <a:avLst/>
          </a:prstGeom>
        </p:spPr>
        <p:txBody>
          <a:bodyPr vert="horz" anchor="ctr">
            <a:normAutofit fontScale="92500"/>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solidFill>
                  <a:schemeClr val="accent5"/>
                </a:solidFill>
                <a:effectLst>
                  <a:glow rad="139700">
                    <a:srgbClr val="92D050">
                      <a:alpha val="40000"/>
                    </a:srgbClr>
                  </a:glow>
                </a:effectLst>
                <a:latin typeface="Arial Rounded MT Bold" pitchFamily="34" charset="0"/>
              </a:rPr>
              <a:t>H3391</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  </a:t>
            </a:r>
            <a:r>
              <a:rPr lang="en-US" sz="4800" b="1" dirty="0" smtClean="0">
                <a:solidFill>
                  <a:schemeClr val="accent5"/>
                </a:solidFill>
                <a:effectLst>
                  <a:glow rad="139700">
                    <a:srgbClr val="92D050">
                      <a:alpha val="40000"/>
                    </a:srgbClr>
                  </a:glow>
                </a:effectLst>
                <a:latin typeface="Arial Rounded MT Bold" pitchFamily="34" charset="0"/>
              </a:rPr>
              <a:t>&lt;</a:t>
            </a:r>
            <a:r>
              <a:rPr lang="en-US" sz="4800" b="1" dirty="0" err="1" smtClean="0">
                <a:solidFill>
                  <a:schemeClr val="accent5"/>
                </a:solidFill>
                <a:effectLst>
                  <a:glow rad="139700">
                    <a:srgbClr val="92D050">
                      <a:alpha val="40000"/>
                    </a:srgbClr>
                  </a:glow>
                </a:effectLst>
                <a:latin typeface="Arial Rounded MT Bold" pitchFamily="34" charset="0"/>
              </a:rPr>
              <a:t>yerach</a:t>
            </a:r>
            <a:r>
              <a:rPr lang="en-US" sz="4800" b="1" dirty="0" smtClean="0">
                <a:solidFill>
                  <a:schemeClr val="accent5"/>
                </a:solidFill>
                <a:effectLst>
                  <a:glow rad="139700">
                    <a:srgbClr val="92D050">
                      <a:alpha val="40000"/>
                    </a:srgbClr>
                  </a:glow>
                </a:effectLst>
                <a:latin typeface="Arial Rounded MT Bold" pitchFamily="34" charset="0"/>
              </a:rPr>
              <a:t>&gt;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as </a:t>
            </a: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MOON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39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en-US" sz="39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ONLY 2 References)</a:t>
            </a:r>
            <a:r>
              <a:rPr lang="en-US" sz="3900" b="1" dirty="0" smtClean="0">
                <a:solidFill>
                  <a:schemeClr val="accent5"/>
                </a:solidFill>
                <a:effectLst>
                  <a:glow rad="139700">
                    <a:srgbClr val="92D050">
                      <a:alpha val="40000"/>
                    </a:srgbClr>
                  </a:glow>
                </a:effectLst>
                <a:latin typeface="Arial Rounded MT Bold" pitchFamily="34" charset="0"/>
              </a:rPr>
              <a:t> </a:t>
            </a:r>
            <a:endParaRPr lang="en-US" sz="2800" dirty="0">
              <a:latin typeface="Arial Rounded MT Bold" pitchFamily="34" charset="0"/>
            </a:endParaRPr>
          </a:p>
        </p:txBody>
      </p:sp>
      <p:pic>
        <p:nvPicPr>
          <p:cNvPr id="7"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7"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6241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750"/>
                                        <p:tgtEl>
                                          <p:spTgt spid="3">
                                            <p:txEl>
                                              <p:pRg st="2" end="2"/>
                                            </p:txEl>
                                          </p:spTgt>
                                        </p:tgtEl>
                                      </p:cBhvr>
                                    </p:animEffect>
                                  </p:childTnLst>
                                </p:cTn>
                              </p:par>
                            </p:childTnLst>
                          </p:cTn>
                        </p:par>
                        <p:par>
                          <p:cTn id="8" fill="hold">
                            <p:stCondLst>
                              <p:cond delay="1750"/>
                            </p:stCondLst>
                            <p:childTnLst>
                              <p:par>
                                <p:cTn id="9" presetID="22" presetClass="entr" presetSubtype="8" fill="hold" nodeType="afterEffect">
                                  <p:stCondLst>
                                    <p:cond delay="100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175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left)">
                                      <p:cBhvr>
                                        <p:cTn id="16" dur="175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67</a:t>
            </a:fld>
            <a:endParaRPr lang="en-US" dirty="0">
              <a:solidFill>
                <a:schemeClr val="tx2"/>
              </a:solidFill>
            </a:endParaRPr>
          </a:p>
        </p:txBody>
      </p:sp>
      <p:pic>
        <p:nvPicPr>
          <p:cNvPr id="5" name="Picture 2" descr="C:\Users\Rae\Desktop\Flat Earth\3dwm mag glas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04800"/>
            <a:ext cx="1600200" cy="155006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2590800" y="337144"/>
            <a:ext cx="8337217"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C00000"/>
                </a:solidFill>
                <a:effectLst>
                  <a:outerShdw blurRad="50800" dist="39000" dir="5460000" algn="tl">
                    <a:srgbClr val="000000">
                      <a:alpha val="38000"/>
                    </a:srgbClr>
                  </a:outerShdw>
                </a:effectLst>
              </a:rPr>
              <a:t>The Lunar Month (a Review)</a:t>
            </a:r>
            <a:endParaRPr lang="en-US" sz="4400" b="1" i="1" cap="none" spc="0" dirty="0">
              <a:ln w="11430"/>
              <a:solidFill>
                <a:srgbClr val="C00000"/>
              </a:solidFill>
              <a:effectLst>
                <a:outerShdw blurRad="50800" dist="39000" dir="5460000" algn="tl">
                  <a:srgbClr val="000000">
                    <a:alpha val="38000"/>
                  </a:srgbClr>
                </a:outerShdw>
              </a:effectLst>
            </a:endParaRPr>
          </a:p>
        </p:txBody>
      </p:sp>
      <p:sp>
        <p:nvSpPr>
          <p:cNvPr id="8" name="Content Placeholder 2"/>
          <p:cNvSpPr>
            <a:spLocks noGrp="1"/>
          </p:cNvSpPr>
          <p:nvPr>
            <p:ph sz="quarter" idx="1"/>
          </p:nvPr>
        </p:nvSpPr>
        <p:spPr>
          <a:xfrm>
            <a:off x="457200" y="1981200"/>
            <a:ext cx="11353800" cy="4876800"/>
          </a:xfrm>
        </p:spPr>
        <p:txBody>
          <a:bodyPr>
            <a:normAutofit lnSpcReduction="10000"/>
            <a:scene3d>
              <a:camera prst="orthographicFront"/>
              <a:lightRig rig="threePt" dir="t"/>
            </a:scene3d>
            <a:sp3d extrusionH="57150">
              <a:bevelT w="38100" h="38100" prst="angle"/>
            </a:sp3d>
          </a:bodyPr>
          <a:lstStyle/>
          <a:p>
            <a:pPr marL="342900" indent="-342900">
              <a:buFont typeface="Arial" pitchFamily="34" charset="0"/>
              <a:buChar char="•"/>
            </a:pPr>
            <a:r>
              <a:rPr lang="en-US" sz="2800" dirty="0" smtClean="0">
                <a:solidFill>
                  <a:srgbClr val="0070C0"/>
                </a:solidFill>
              </a:rPr>
              <a:t>The Lunar month </a:t>
            </a:r>
            <a:r>
              <a:rPr lang="en-US" sz="2000" dirty="0" smtClean="0">
                <a:solidFill>
                  <a:srgbClr val="0070C0"/>
                </a:solidFill>
              </a:rPr>
              <a:t>[H3391] </a:t>
            </a:r>
            <a:r>
              <a:rPr lang="en-US" sz="2800" dirty="0" smtClean="0">
                <a:solidFill>
                  <a:srgbClr val="0070C0"/>
                </a:solidFill>
              </a:rPr>
              <a:t>was designed for </a:t>
            </a:r>
            <a:r>
              <a:rPr lang="en-US" sz="2800" u="sng" dirty="0" smtClean="0">
                <a:solidFill>
                  <a:srgbClr val="0070C0"/>
                </a:solidFill>
              </a:rPr>
              <a:t>agricultural ordinances</a:t>
            </a:r>
            <a:r>
              <a:rPr lang="en-US" sz="2800" dirty="0" smtClean="0">
                <a:solidFill>
                  <a:srgbClr val="0070C0"/>
                </a:solidFill>
              </a:rPr>
              <a:t>.</a:t>
            </a:r>
          </a:p>
          <a:p>
            <a:pPr marL="342900" indent="-342900">
              <a:buFont typeface="Arial" pitchFamily="34" charset="0"/>
              <a:buChar char="•"/>
            </a:pPr>
            <a:r>
              <a:rPr lang="en-US" sz="2800" dirty="0" smtClean="0">
                <a:solidFill>
                  <a:srgbClr val="C00000"/>
                </a:solidFill>
              </a:rPr>
              <a:t>However the ordinances of the lunar month were ex-changed by sinful man and substituted for the commencement of pagan worship statutes; giving homage to the pagan moon god.</a:t>
            </a:r>
          </a:p>
          <a:p>
            <a:pPr marL="342900" indent="-342900">
              <a:buFont typeface="Arial" pitchFamily="34" charset="0"/>
              <a:buChar char="•"/>
            </a:pPr>
            <a:r>
              <a:rPr lang="en-US" sz="2800" dirty="0" smtClean="0">
                <a:solidFill>
                  <a:schemeClr val="tx1">
                    <a:lumMod val="65000"/>
                    <a:lumOff val="35000"/>
                  </a:schemeClr>
                </a:solidFill>
              </a:rPr>
              <a:t>After </a:t>
            </a:r>
            <a:r>
              <a:rPr lang="en-US" sz="2800" dirty="0">
                <a:solidFill>
                  <a:schemeClr val="tx1">
                    <a:lumMod val="65000"/>
                    <a:lumOff val="35000"/>
                  </a:schemeClr>
                </a:solidFill>
              </a:rPr>
              <a:t>the sundial </a:t>
            </a:r>
            <a:r>
              <a:rPr lang="en-US" sz="2800" dirty="0" smtClean="0">
                <a:solidFill>
                  <a:schemeClr val="tx1">
                    <a:lumMod val="65000"/>
                    <a:lumOff val="35000"/>
                  </a:schemeClr>
                </a:solidFill>
              </a:rPr>
              <a:t>event </a:t>
            </a:r>
            <a:r>
              <a:rPr lang="en-US" sz="1800" dirty="0" smtClean="0">
                <a:solidFill>
                  <a:schemeClr val="tx1">
                    <a:lumMod val="65000"/>
                    <a:lumOff val="35000"/>
                  </a:schemeClr>
                </a:solidFill>
              </a:rPr>
              <a:t>[~</a:t>
            </a:r>
            <a:r>
              <a:rPr lang="en-US" sz="1600" dirty="0" smtClean="0">
                <a:solidFill>
                  <a:schemeClr val="tx1">
                    <a:lumMod val="65000"/>
                    <a:lumOff val="35000"/>
                  </a:schemeClr>
                </a:solidFill>
              </a:rPr>
              <a:t>700 BC]</a:t>
            </a:r>
            <a:r>
              <a:rPr lang="en-US" sz="1800" dirty="0" smtClean="0">
                <a:solidFill>
                  <a:schemeClr val="tx1">
                    <a:lumMod val="65000"/>
                    <a:lumOff val="35000"/>
                  </a:schemeClr>
                </a:solidFill>
              </a:rPr>
              <a:t> </a:t>
            </a:r>
            <a:r>
              <a:rPr lang="en-US" sz="2800" dirty="0" smtClean="0">
                <a:solidFill>
                  <a:schemeClr val="tx1">
                    <a:lumMod val="65000"/>
                    <a:lumOff val="35000"/>
                  </a:schemeClr>
                </a:solidFill>
              </a:rPr>
              <a:t>the lunation cycle changed from 30 days/month to an average of 27.3 </a:t>
            </a:r>
            <a:r>
              <a:rPr lang="en-US" sz="1800" dirty="0">
                <a:solidFill>
                  <a:schemeClr val="tx1">
                    <a:lumMod val="65000"/>
                    <a:lumOff val="35000"/>
                  </a:schemeClr>
                </a:solidFill>
              </a:rPr>
              <a:t>[</a:t>
            </a:r>
            <a:r>
              <a:rPr lang="en-US" sz="1800" dirty="0" smtClean="0">
                <a:solidFill>
                  <a:schemeClr val="tx1">
                    <a:lumMod val="65000"/>
                    <a:lumOff val="35000"/>
                  </a:schemeClr>
                </a:solidFill>
              </a:rPr>
              <a:t>Sidereal] </a:t>
            </a:r>
            <a:r>
              <a:rPr lang="en-US" sz="2800" dirty="0" smtClean="0">
                <a:solidFill>
                  <a:schemeClr val="tx1">
                    <a:lumMod val="65000"/>
                    <a:lumOff val="35000"/>
                  </a:schemeClr>
                </a:solidFill>
              </a:rPr>
              <a:t>days/month.  </a:t>
            </a:r>
            <a:br>
              <a:rPr lang="en-US" sz="2800" dirty="0" smtClean="0">
                <a:solidFill>
                  <a:schemeClr val="tx1">
                    <a:lumMod val="65000"/>
                    <a:lumOff val="35000"/>
                  </a:schemeClr>
                </a:solidFill>
              </a:rPr>
            </a:br>
            <a:r>
              <a:rPr lang="en-US" sz="2400" dirty="0" smtClean="0">
                <a:solidFill>
                  <a:srgbClr val="006600"/>
                </a:solidFill>
              </a:rPr>
              <a:t>The </a:t>
            </a:r>
            <a:r>
              <a:rPr lang="en-US" sz="2400" dirty="0" err="1" smtClean="0">
                <a:solidFill>
                  <a:srgbClr val="006600"/>
                </a:solidFill>
              </a:rPr>
              <a:t>Metonic</a:t>
            </a:r>
            <a:r>
              <a:rPr lang="en-US" sz="2400" dirty="0" smtClean="0">
                <a:solidFill>
                  <a:srgbClr val="006600"/>
                </a:solidFill>
              </a:rPr>
              <a:t> Cycle stretched the lunar month to about 29.5 </a:t>
            </a:r>
            <a:r>
              <a:rPr lang="en-US" sz="1800" dirty="0" smtClean="0">
                <a:solidFill>
                  <a:schemeClr val="tx1">
                    <a:lumMod val="65000"/>
                    <a:lumOff val="35000"/>
                  </a:schemeClr>
                </a:solidFill>
              </a:rPr>
              <a:t>[Synodic</a:t>
            </a:r>
            <a:r>
              <a:rPr lang="en-US" sz="1800" dirty="0">
                <a:solidFill>
                  <a:schemeClr val="tx1">
                    <a:lumMod val="65000"/>
                    <a:lumOff val="35000"/>
                  </a:schemeClr>
                </a:solidFill>
              </a:rPr>
              <a:t>] </a:t>
            </a:r>
            <a:r>
              <a:rPr lang="en-US" sz="2400" dirty="0" smtClean="0">
                <a:solidFill>
                  <a:srgbClr val="006600"/>
                </a:solidFill>
              </a:rPr>
              <a:t>days/month!!  </a:t>
            </a:r>
            <a:r>
              <a:rPr lang="en-US" sz="2800" dirty="0" smtClean="0">
                <a:solidFill>
                  <a:srgbClr val="006600"/>
                </a:solidFill>
              </a:rPr>
              <a:t/>
            </a:r>
            <a:br>
              <a:rPr lang="en-US" sz="2800" dirty="0" smtClean="0">
                <a:solidFill>
                  <a:srgbClr val="006600"/>
                </a:solidFill>
              </a:rPr>
            </a:br>
            <a:r>
              <a:rPr lang="en-US" sz="1800" dirty="0" smtClean="0">
                <a:solidFill>
                  <a:schemeClr val="tx1">
                    <a:lumMod val="65000"/>
                    <a:lumOff val="35000"/>
                  </a:schemeClr>
                </a:solidFill>
              </a:rPr>
              <a:t>[This is from “phase to phase” which extends beyond the completed cycle.]</a:t>
            </a:r>
            <a:endParaRPr lang="en-US" sz="2800" dirty="0" smtClean="0">
              <a:solidFill>
                <a:schemeClr val="tx1">
                  <a:lumMod val="65000"/>
                  <a:lumOff val="35000"/>
                </a:schemeClr>
              </a:solidFill>
            </a:endParaRPr>
          </a:p>
          <a:p>
            <a:pPr marL="342900" indent="-342900">
              <a:buFont typeface="Arial" pitchFamily="34" charset="0"/>
              <a:buChar char="•"/>
            </a:pPr>
            <a:r>
              <a:rPr lang="en-US" sz="2800" dirty="0" smtClean="0">
                <a:solidFill>
                  <a:schemeClr val="accent5">
                    <a:lumMod val="75000"/>
                  </a:schemeClr>
                </a:solidFill>
              </a:rPr>
              <a:t>When</a:t>
            </a:r>
            <a:r>
              <a:rPr lang="en-US" sz="2800" dirty="0" smtClean="0"/>
              <a:t> </a:t>
            </a:r>
            <a:r>
              <a:rPr lang="en-US" sz="2800" dirty="0" smtClean="0">
                <a:solidFill>
                  <a:srgbClr val="C00000"/>
                </a:solidFill>
              </a:rPr>
              <a:t>H3391</a:t>
            </a:r>
            <a:r>
              <a:rPr lang="en-US" sz="2800" dirty="0" smtClean="0"/>
              <a:t> </a:t>
            </a:r>
            <a:r>
              <a:rPr lang="en-US" sz="2800" dirty="0" smtClean="0">
                <a:solidFill>
                  <a:schemeClr val="accent5">
                    <a:lumMod val="75000"/>
                  </a:schemeClr>
                </a:solidFill>
              </a:rPr>
              <a:t>is used … it is </a:t>
            </a:r>
            <a:r>
              <a:rPr lang="en-US" sz="2800" b="1" u="sng" dirty="0" smtClean="0">
                <a:solidFill>
                  <a:schemeClr val="accent5">
                    <a:lumMod val="75000"/>
                  </a:schemeClr>
                </a:solidFill>
              </a:rPr>
              <a:t>usually</a:t>
            </a:r>
            <a:r>
              <a:rPr lang="en-US" sz="2800" dirty="0" smtClean="0">
                <a:solidFill>
                  <a:schemeClr val="accent5">
                    <a:lumMod val="75000"/>
                  </a:schemeClr>
                </a:solidFill>
              </a:rPr>
              <a:t> connected to the </a:t>
            </a:r>
            <a:br>
              <a:rPr lang="en-US" sz="2800" dirty="0" smtClean="0">
                <a:solidFill>
                  <a:schemeClr val="accent5">
                    <a:lumMod val="75000"/>
                  </a:schemeClr>
                </a:solidFill>
              </a:rPr>
            </a:br>
            <a:r>
              <a:rPr lang="en-US" sz="2800" dirty="0" smtClean="0">
                <a:solidFill>
                  <a:schemeClr val="accent5">
                    <a:lumMod val="75000"/>
                  </a:schemeClr>
                </a:solidFill>
              </a:rPr>
              <a:t>moon’s original creation week lunar month of 30 days.</a:t>
            </a:r>
          </a:p>
          <a:p>
            <a:pPr marL="342900" indent="-342900">
              <a:buFont typeface="Arial" pitchFamily="34" charset="0"/>
              <a:buChar char="•"/>
            </a:pPr>
            <a:r>
              <a:rPr lang="en-US" sz="2800" dirty="0" smtClean="0">
                <a:solidFill>
                  <a:srgbClr val="0070C0"/>
                </a:solidFill>
              </a:rPr>
              <a:t>At creation, both types of months had 30 days each.  </a:t>
            </a:r>
          </a:p>
          <a:p>
            <a:pPr marL="0" indent="0">
              <a:buNone/>
            </a:pPr>
            <a:endParaRPr lang="en-US" sz="2400" dirty="0">
              <a:solidFill>
                <a:srgbClr val="0070C0"/>
              </a:solidFill>
            </a:endParaRPr>
          </a:p>
        </p:txBody>
      </p:sp>
      <p:sp>
        <p:nvSpPr>
          <p:cNvPr id="3" name="Rectangle 2"/>
          <p:cNvSpPr/>
          <p:nvPr/>
        </p:nvSpPr>
        <p:spPr>
          <a:xfrm>
            <a:off x="9914759" y="5059740"/>
            <a:ext cx="2026517" cy="1569660"/>
          </a:xfrm>
          <a:prstGeom prst="rect">
            <a:avLst/>
          </a:prstGeom>
          <a:solidFill>
            <a:schemeClr val="accent5">
              <a:lumMod val="20000"/>
              <a:lumOff val="80000"/>
            </a:schemeClr>
          </a:solidFill>
          <a:ln w="57150">
            <a:solidFill>
              <a:schemeClr val="accent5">
                <a:lumMod val="75000"/>
              </a:schemeClr>
            </a:solidFill>
          </a:ln>
          <a:scene3d>
            <a:camera prst="orthographicFront"/>
            <a:lightRig rig="threePt" dir="t"/>
          </a:scene3d>
          <a:sp3d>
            <a:bevelT w="152400" h="50800" prst="softRound"/>
          </a:sp3d>
        </p:spPr>
        <p:txBody>
          <a:bodyPr wrap="none" lIns="91440" tIns="45720" rIns="91440" bIns="45720">
            <a:spAutoFit/>
          </a:bodyPr>
          <a:lstStyle/>
          <a:p>
            <a:pPr algn="ct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How can</a:t>
            </a:r>
            <a:b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b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we know</a:t>
            </a:r>
            <a:b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b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for sure?</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endParaRPr>
          </a:p>
        </p:txBody>
      </p:sp>
      <p:pic>
        <p:nvPicPr>
          <p:cNvPr id="9" name="Picture 2" descr="C:\Users\Rae\Desktop\flowers snow pink.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591800" y="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7138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125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125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125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125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500"/>
                                        <p:tgtEl>
                                          <p:spTgt spid="3"/>
                                        </p:tgtEl>
                                      </p:cBhvr>
                                    </p:animEffect>
                                    <p:anim calcmode="lin" valueType="num">
                                      <p:cBhvr>
                                        <p:cTn id="28" dur="1500" fill="hold"/>
                                        <p:tgtEl>
                                          <p:spTgt spid="3"/>
                                        </p:tgtEl>
                                        <p:attrNameLst>
                                          <p:attrName>ppt_x</p:attrName>
                                        </p:attrNameLst>
                                      </p:cBhvr>
                                      <p:tavLst>
                                        <p:tav tm="0">
                                          <p:val>
                                            <p:strVal val="#ppt_x"/>
                                          </p:val>
                                        </p:tav>
                                        <p:tav tm="100000">
                                          <p:val>
                                            <p:strVal val="#ppt_x"/>
                                          </p:val>
                                        </p:tav>
                                      </p:tavLst>
                                    </p:anim>
                                    <p:anim calcmode="lin" valueType="num">
                                      <p:cBhvr>
                                        <p:cTn id="2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Slide Number Placeholder 3"/>
          <p:cNvSpPr txBox="1">
            <a:spLocks/>
          </p:cNvSpPr>
          <p:nvPr/>
        </p:nvSpPr>
        <p:spPr>
          <a:xfrm>
            <a:off x="0" y="6019800"/>
            <a:ext cx="2971800" cy="762000"/>
          </a:xfrm>
          <a:prstGeom prst="rect">
            <a:avLst/>
          </a:prstGeom>
        </p:spPr>
        <p:txBody>
          <a:bodyPr vert="horz" anchor="ctr" anchorCtr="0">
            <a:normAutofit/>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3200" smtClean="0"/>
              <a:pPr/>
              <a:t>68</a:t>
            </a:fld>
            <a:endParaRPr lang="en-US" dirty="0"/>
          </a:p>
        </p:txBody>
      </p:sp>
      <p:sp>
        <p:nvSpPr>
          <p:cNvPr id="8" name="Title 4"/>
          <p:cNvSpPr>
            <a:spLocks noGrp="1"/>
          </p:cNvSpPr>
          <p:nvPr>
            <p:ph type="ctrTitle"/>
          </p:nvPr>
        </p:nvSpPr>
        <p:spPr>
          <a:xfrm>
            <a:off x="2286000" y="2590800"/>
            <a:ext cx="8356600" cy="1981200"/>
          </a:xfrm>
        </p:spPr>
        <p:txBody>
          <a:bodyPr>
            <a:normAutofit fontScale="90000"/>
            <a:scene3d>
              <a:camera prst="orthographicFront"/>
              <a:lightRig rig="threePt" dir="t"/>
            </a:scene3d>
            <a:sp3d extrusionH="57150">
              <a:bevelT w="38100" h="38100" prst="angle"/>
            </a:sp3d>
          </a:bodyPr>
          <a:lstStyle/>
          <a:p>
            <a:pPr algn="ctr"/>
            <a:r>
              <a:rPr lang="en-US" b="1" dirty="0" smtClean="0">
                <a:solidFill>
                  <a:schemeClr val="accent1"/>
                </a:solidFill>
              </a:rPr>
              <a:t>Deuteronomy 21:13</a:t>
            </a:r>
            <a:br>
              <a:rPr lang="en-US" b="1" dirty="0" smtClean="0">
                <a:solidFill>
                  <a:schemeClr val="accent1"/>
                </a:solidFill>
              </a:rPr>
            </a:br>
            <a:r>
              <a:rPr lang="en-US" b="1" dirty="0" smtClean="0">
                <a:solidFill>
                  <a:schemeClr val="accent1"/>
                </a:solidFill>
              </a:rPr>
              <a:t>numbers 10:10</a:t>
            </a:r>
            <a:br>
              <a:rPr lang="en-US" b="1" dirty="0" smtClean="0">
                <a:solidFill>
                  <a:schemeClr val="accent1"/>
                </a:solidFill>
              </a:rPr>
            </a:br>
            <a:r>
              <a:rPr lang="en-US" b="1" dirty="0" smtClean="0">
                <a:solidFill>
                  <a:schemeClr val="accent1"/>
                </a:solidFill>
              </a:rPr>
              <a:t>psalm 81:3</a:t>
            </a:r>
            <a:endParaRPr lang="en-US" b="1" dirty="0">
              <a:solidFill>
                <a:schemeClr val="accent1"/>
              </a:solidFill>
            </a:endParaRPr>
          </a:p>
        </p:txBody>
      </p:sp>
      <p:sp>
        <p:nvSpPr>
          <p:cNvPr id="9" name="Subtitle 5"/>
          <p:cNvSpPr>
            <a:spLocks noGrp="1"/>
          </p:cNvSpPr>
          <p:nvPr>
            <p:ph type="subTitle" idx="1"/>
          </p:nvPr>
        </p:nvSpPr>
        <p:spPr>
          <a:xfrm>
            <a:off x="3124200" y="6057900"/>
            <a:ext cx="8940800" cy="685800"/>
          </a:xfrm>
        </p:spPr>
        <p:txBody>
          <a:bodyPr>
            <a:noAutofit/>
            <a:scene3d>
              <a:camera prst="orthographicFront"/>
              <a:lightRig rig="threePt" dir="t"/>
            </a:scene3d>
            <a:sp3d extrusionH="57150">
              <a:bevelT w="38100" h="38100"/>
            </a:sp3d>
          </a:bodyPr>
          <a:lstStyle/>
          <a:p>
            <a:pPr algn="ctr"/>
            <a:r>
              <a:rPr lang="en-US" sz="4800" b="1" dirty="0" smtClean="0"/>
              <a:t>10 SLIDES</a:t>
            </a:r>
            <a:endParaRPr lang="en-US" sz="4800" dirty="0"/>
          </a:p>
        </p:txBody>
      </p:sp>
      <p:sp>
        <p:nvSpPr>
          <p:cNvPr id="10" name="Rectangle 9"/>
          <p:cNvSpPr/>
          <p:nvPr/>
        </p:nvSpPr>
        <p:spPr>
          <a:xfrm>
            <a:off x="2810868" y="1524000"/>
            <a:ext cx="66864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1">
                    <a:lumMod val="75000"/>
                  </a:schemeClr>
                </a:solidFill>
                <a:effectLst>
                  <a:outerShdw blurRad="50800" dist="39000" dir="5460000" algn="tl">
                    <a:srgbClr val="000000">
                      <a:alpha val="38000"/>
                    </a:srgbClr>
                  </a:outerShdw>
                </a:effectLst>
                <a:latin typeface="Segoe Print" pitchFamily="2" charset="0"/>
              </a:rPr>
              <a:t>#9  Puzzle Solving</a:t>
            </a:r>
            <a:endParaRPr lang="en-US" sz="5400" b="1" cap="none" spc="0" dirty="0">
              <a:ln w="11430"/>
              <a:solidFill>
                <a:schemeClr val="accent1">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37368427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5400" b="1" dirty="0" smtClean="0">
                <a:ln w="11430"/>
                <a:solidFill>
                  <a:schemeClr val="accent5">
                    <a:lumMod val="75000"/>
                  </a:schemeClr>
                </a:solidFill>
                <a:effectLst>
                  <a:outerShdw blurRad="80000" dist="40000" dir="5040000" algn="tl">
                    <a:srgbClr val="000000">
                      <a:alpha val="30000"/>
                    </a:srgbClr>
                  </a:outerShdw>
                </a:effectLst>
                <a:latin typeface="Arial Rounded MT Bold" pitchFamily="34" charset="0"/>
              </a:rPr>
              <a:t>Now</a:t>
            </a:r>
            <a:r>
              <a:rPr lang="en-US" sz="5400" b="1" dirty="0" smtClean="0">
                <a:ln w="11430"/>
                <a:solidFill>
                  <a:schemeClr val="accent5">
                    <a:lumMod val="50000"/>
                  </a:schemeClr>
                </a:solidFill>
                <a:effectLst>
                  <a:outerShdw blurRad="80000" dist="40000" dir="5040000" algn="tl">
                    <a:srgbClr val="000000">
                      <a:alpha val="30000"/>
                    </a:srgbClr>
                  </a:outerShdw>
                </a:effectLst>
                <a:latin typeface="Arial Rounded MT Bold" pitchFamily="34" charset="0"/>
              </a:rPr>
              <a:t> </a:t>
            </a:r>
            <a:r>
              <a:rPr lang="en-US" sz="5400" b="1" dirty="0" smtClean="0">
                <a:ln w="11430"/>
                <a:solidFill>
                  <a:schemeClr val="accent5">
                    <a:lumMod val="75000"/>
                  </a:schemeClr>
                </a:solidFill>
                <a:effectLst>
                  <a:outerShdw blurRad="80000" dist="40000" dir="5040000" algn="tl">
                    <a:srgbClr val="000000">
                      <a:alpha val="30000"/>
                    </a:srgbClr>
                  </a:outerShdw>
                </a:effectLst>
                <a:latin typeface="Arial Rounded MT Bold" pitchFamily="34" charset="0"/>
              </a:rPr>
              <a:t>that we know …</a:t>
            </a:r>
            <a:endParaRPr lang="en-US" sz="5400" b="1" dirty="0">
              <a:ln w="11430"/>
              <a:solidFill>
                <a:schemeClr val="accent5">
                  <a:lumMod val="75000"/>
                </a:schemeClr>
              </a:solidFill>
              <a:effectLst>
                <a:outerShdw blurRad="80000" dist="40000" dir="5040000" algn="tl">
                  <a:srgbClr val="000000">
                    <a:alpha val="30000"/>
                  </a:srgbClr>
                </a:outerShdw>
              </a:effectLst>
              <a:latin typeface="Arial Rounded MT Bold" pitchFamily="34" charset="0"/>
            </a:endParaRPr>
          </a:p>
        </p:txBody>
      </p:sp>
      <p:sp>
        <p:nvSpPr>
          <p:cNvPr id="4" name="Slide Number Placeholder 3"/>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69</a:t>
            </a:fld>
            <a:endParaRPr lang="en-US" dirty="0">
              <a:solidFill>
                <a:schemeClr val="tx2"/>
              </a:solidFill>
            </a:endParaRPr>
          </a:p>
        </p:txBody>
      </p:sp>
      <p:sp>
        <p:nvSpPr>
          <p:cNvPr id="3" name="Content Placeholder 2"/>
          <p:cNvSpPr>
            <a:spLocks noGrp="1"/>
          </p:cNvSpPr>
          <p:nvPr>
            <p:ph sz="quarter" idx="1"/>
          </p:nvPr>
        </p:nvSpPr>
        <p:spPr>
          <a:xfrm>
            <a:off x="609600" y="1600200"/>
            <a:ext cx="11078464" cy="4495800"/>
          </a:xfrm>
        </p:spPr>
        <p:txBody>
          <a:bodyPr>
            <a:scene3d>
              <a:camera prst="orthographicFront"/>
              <a:lightRig rig="threePt" dir="t"/>
            </a:scene3d>
            <a:sp3d extrusionH="57150">
              <a:bevelT w="38100" h="38100"/>
            </a:sp3d>
          </a:bodyPr>
          <a:lstStyle/>
          <a:p>
            <a:pPr>
              <a:buFont typeface="Wingdings" pitchFamily="2" charset="2"/>
              <a:buChar char="§"/>
            </a:pPr>
            <a:r>
              <a:rPr lang="en-US" b="1" dirty="0" smtClean="0">
                <a:solidFill>
                  <a:srgbClr val="C00000"/>
                </a:solidFill>
              </a:rPr>
              <a:t>H3391</a:t>
            </a:r>
            <a:r>
              <a:rPr lang="en-US" dirty="0" smtClean="0"/>
              <a:t> </a:t>
            </a:r>
            <a:r>
              <a:rPr lang="en-US" dirty="0" smtClean="0">
                <a:solidFill>
                  <a:schemeClr val="tx1">
                    <a:lumMod val="65000"/>
                    <a:lumOff val="35000"/>
                  </a:schemeClr>
                </a:solidFill>
              </a:rPr>
              <a:t>has the “verb/action” meaning of the </a:t>
            </a:r>
            <a:r>
              <a:rPr lang="en-US" dirty="0" smtClean="0">
                <a:solidFill>
                  <a:srgbClr val="C00000"/>
                </a:solidFill>
              </a:rPr>
              <a:t>moon’s cycle;</a:t>
            </a:r>
          </a:p>
          <a:p>
            <a:pPr>
              <a:buFont typeface="Wingdings" pitchFamily="2" charset="2"/>
              <a:buChar char="§"/>
            </a:pPr>
            <a:r>
              <a:rPr lang="en-US" dirty="0" smtClean="0">
                <a:solidFill>
                  <a:schemeClr val="tx1">
                    <a:lumMod val="65000"/>
                    <a:lumOff val="35000"/>
                  </a:schemeClr>
                </a:solidFill>
              </a:rPr>
              <a:t>The moon month from creation also started out</a:t>
            </a:r>
            <a:r>
              <a:rPr lang="en-US" dirty="0" smtClean="0"/>
              <a:t> </a:t>
            </a:r>
            <a:r>
              <a:rPr lang="en-US" dirty="0" smtClean="0">
                <a:solidFill>
                  <a:srgbClr val="C00000"/>
                </a:solidFill>
              </a:rPr>
              <a:t>with 30 days;</a:t>
            </a:r>
          </a:p>
          <a:p>
            <a:pPr>
              <a:buFont typeface="Wingdings" pitchFamily="2" charset="2"/>
              <a:buChar char="§"/>
            </a:pPr>
            <a:r>
              <a:rPr lang="en-US" dirty="0" smtClean="0">
                <a:solidFill>
                  <a:schemeClr val="tx1">
                    <a:lumMod val="65000"/>
                    <a:lumOff val="35000"/>
                  </a:schemeClr>
                </a:solidFill>
              </a:rPr>
              <a:t>Lunar &amp; lunation </a:t>
            </a:r>
            <a:r>
              <a:rPr lang="en-US" dirty="0" smtClean="0">
                <a:solidFill>
                  <a:srgbClr val="C00000"/>
                </a:solidFill>
              </a:rPr>
              <a:t>connect to the words Lucifer and moon … </a:t>
            </a:r>
            <a:br>
              <a:rPr lang="en-US" dirty="0" smtClean="0">
                <a:solidFill>
                  <a:srgbClr val="C00000"/>
                </a:solidFill>
              </a:rPr>
            </a:br>
            <a:r>
              <a:rPr lang="en-US" dirty="0">
                <a:solidFill>
                  <a:schemeClr val="tx1">
                    <a:lumMod val="65000"/>
                    <a:lumOff val="35000"/>
                  </a:schemeClr>
                </a:solidFill>
              </a:rPr>
              <a:t>W</a:t>
            </a:r>
            <a:r>
              <a:rPr lang="en-US" dirty="0" smtClean="0">
                <a:solidFill>
                  <a:schemeClr val="tx1">
                    <a:lumMod val="65000"/>
                    <a:lumOff val="35000"/>
                  </a:schemeClr>
                </a:solidFill>
              </a:rPr>
              <a:t>e are now ready to examine the next point. </a:t>
            </a:r>
          </a:p>
          <a:p>
            <a:pPr>
              <a:buFont typeface="Wingdings" pitchFamily="2" charset="2"/>
              <a:buChar char="§"/>
            </a:pPr>
            <a:r>
              <a:rPr lang="en-US" sz="3200" b="1" dirty="0" smtClean="0">
                <a:solidFill>
                  <a:srgbClr val="C00000"/>
                </a:solidFill>
                <a:latin typeface="Ravie" pitchFamily="82" charset="0"/>
              </a:rPr>
              <a:t>Question</a:t>
            </a:r>
            <a:r>
              <a:rPr lang="en-US" sz="3200" dirty="0" smtClean="0">
                <a:solidFill>
                  <a:srgbClr val="C00000"/>
                </a:solidFill>
                <a:latin typeface="Ravie" pitchFamily="82" charset="0"/>
              </a:rPr>
              <a:t>:</a:t>
            </a:r>
            <a:r>
              <a:rPr lang="en-US" dirty="0" smtClean="0">
                <a:solidFill>
                  <a:srgbClr val="C00000"/>
                </a:solidFill>
              </a:rPr>
              <a:t>  </a:t>
            </a:r>
            <a:r>
              <a:rPr lang="en-US" dirty="0" smtClean="0">
                <a:solidFill>
                  <a:srgbClr val="0070C0"/>
                </a:solidFill>
              </a:rPr>
              <a:t>Does </a:t>
            </a:r>
            <a:r>
              <a:rPr lang="en-US" b="1" dirty="0" smtClean="0">
                <a:solidFill>
                  <a:srgbClr val="C00000"/>
                </a:solidFill>
              </a:rPr>
              <a:t>H3391</a:t>
            </a:r>
            <a:r>
              <a:rPr lang="en-US" dirty="0" smtClean="0">
                <a:solidFill>
                  <a:srgbClr val="0070C0"/>
                </a:solidFill>
              </a:rPr>
              <a:t> as the “moon month” ever refer to Yahuah’s 30 day creation month?  </a:t>
            </a:r>
            <a:r>
              <a:rPr lang="en-US" dirty="0" smtClean="0">
                <a:solidFill>
                  <a:schemeClr val="tx1">
                    <a:lumMod val="65000"/>
                    <a:lumOff val="35000"/>
                  </a:schemeClr>
                </a:solidFill>
              </a:rPr>
              <a:t>Why?</a:t>
            </a:r>
          </a:p>
          <a:p>
            <a:pPr>
              <a:buFont typeface="Wingdings" pitchFamily="2" charset="2"/>
              <a:buChar char="§"/>
            </a:pPr>
            <a:r>
              <a:rPr lang="en-US" dirty="0" smtClean="0">
                <a:solidFill>
                  <a:srgbClr val="00B050"/>
                </a:solidFill>
              </a:rPr>
              <a:t>Because the </a:t>
            </a:r>
            <a:r>
              <a:rPr lang="en-US" i="1" dirty="0" smtClean="0">
                <a:solidFill>
                  <a:srgbClr val="00B050"/>
                </a:solidFill>
              </a:rPr>
              <a:t>Englishman’s Concordance</a:t>
            </a:r>
            <a:r>
              <a:rPr lang="en-US" dirty="0" smtClean="0">
                <a:solidFill>
                  <a:srgbClr val="00B050"/>
                </a:solidFill>
              </a:rPr>
              <a:t> lists </a:t>
            </a:r>
            <a:br>
              <a:rPr lang="en-US" dirty="0" smtClean="0">
                <a:solidFill>
                  <a:srgbClr val="00B050"/>
                </a:solidFill>
              </a:rPr>
            </a:br>
            <a:r>
              <a:rPr lang="en-US" b="1" dirty="0" smtClean="0">
                <a:solidFill>
                  <a:srgbClr val="C00000"/>
                </a:solidFill>
              </a:rPr>
              <a:t>H3391</a:t>
            </a:r>
            <a:r>
              <a:rPr lang="en-US" dirty="0" smtClean="0">
                <a:solidFill>
                  <a:srgbClr val="00B050"/>
                </a:solidFill>
              </a:rPr>
              <a:t> as “month” </a:t>
            </a:r>
            <a:r>
              <a:rPr lang="en-US" sz="2400" dirty="0" smtClean="0"/>
              <a:t>[</a:t>
            </a:r>
            <a:r>
              <a:rPr lang="en-US" sz="2400" dirty="0" smtClean="0">
                <a:solidFill>
                  <a:srgbClr val="C00000"/>
                </a:solidFill>
              </a:rPr>
              <a:t>rather than moon’s lunation</a:t>
            </a:r>
            <a:r>
              <a:rPr lang="en-US" sz="2400" dirty="0" smtClean="0"/>
              <a:t>] </a:t>
            </a:r>
            <a:r>
              <a:rPr lang="en-US" dirty="0" smtClean="0">
                <a:solidFill>
                  <a:srgbClr val="00B050"/>
                </a:solidFill>
              </a:rPr>
              <a:t>in  </a:t>
            </a:r>
            <a:br>
              <a:rPr lang="en-US" dirty="0" smtClean="0">
                <a:solidFill>
                  <a:srgbClr val="00B050"/>
                </a:solidFill>
              </a:rPr>
            </a:br>
            <a:r>
              <a:rPr lang="en-US" dirty="0" smtClean="0">
                <a:solidFill>
                  <a:srgbClr val="00B050"/>
                </a:solidFill>
              </a:rPr>
              <a:t>Deut 21:13.</a:t>
            </a:r>
            <a:r>
              <a:rPr lang="en-US" dirty="0" smtClean="0"/>
              <a:t>  </a:t>
            </a:r>
            <a:r>
              <a:rPr lang="en-US" dirty="0" smtClean="0">
                <a:solidFill>
                  <a:schemeClr val="tx1">
                    <a:lumMod val="65000"/>
                    <a:lumOff val="35000"/>
                  </a:schemeClr>
                </a:solidFill>
              </a:rPr>
              <a:t>Let’s examine this tricky problem.</a:t>
            </a:r>
            <a:endParaRPr lang="en-US" dirty="0">
              <a:solidFill>
                <a:schemeClr val="tx1">
                  <a:lumMod val="65000"/>
                  <a:lumOff val="35000"/>
                </a:schemeClr>
              </a:solidFill>
            </a:endParaRPr>
          </a:p>
        </p:txBody>
      </p:sp>
      <p:pic>
        <p:nvPicPr>
          <p:cNvPr id="6" name="Picture 5"/>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9448800" y="4191000"/>
            <a:ext cx="2438400" cy="2438400"/>
          </a:xfrm>
          <a:prstGeom prst="rect">
            <a:avLst/>
          </a:prstGeom>
          <a:ln>
            <a:noFill/>
          </a:ln>
          <a:effectLst>
            <a:softEdge rad="112500"/>
          </a:effectLst>
        </p:spPr>
      </p:pic>
    </p:spTree>
    <p:extLst>
      <p:ext uri="{BB962C8B-B14F-4D97-AF65-F5344CB8AC3E}">
        <p14:creationId xmlns:p14="http://schemas.microsoft.com/office/powerpoint/2010/main" val="15440631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7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8125"/>
            <a:ext cx="11590528"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chemeClr val="accent4"/>
                </a:solidFill>
                <a:effectLst>
                  <a:outerShdw blurRad="50800" dist="39000" dir="5460000" algn="tl">
                    <a:srgbClr val="000000">
                      <a:alpha val="38000"/>
                    </a:srgbClr>
                  </a:outerShdw>
                </a:effectLst>
                <a:latin typeface="Arial Rounded MT Bold" pitchFamily="34" charset="0"/>
              </a:rPr>
              <a:t>The Moon!  Oh, the Moon!</a:t>
            </a:r>
            <a:endParaRPr lang="en-US" sz="6000" b="1" dirty="0">
              <a:ln w="11430"/>
              <a:solidFill>
                <a:schemeClr val="accent4"/>
              </a:solidFill>
              <a:effectLst>
                <a:outerShdw blurRad="50800" dist="39000" dir="5460000" algn="tl">
                  <a:srgbClr val="000000">
                    <a:alpha val="38000"/>
                  </a:srgbClr>
                </a:outerShdw>
              </a:effectLst>
              <a:latin typeface="Arial Rounded MT Bold"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1"/>
                </a:solidFill>
              </a:rPr>
              <a:pPr/>
              <a:t>7</a:t>
            </a:fld>
            <a:endParaRPr lang="en-US" dirty="0">
              <a:solidFill>
                <a:schemeClr val="tx1"/>
              </a:solidFill>
            </a:endParaRPr>
          </a:p>
        </p:txBody>
      </p:sp>
      <p:sp>
        <p:nvSpPr>
          <p:cNvPr id="7" name="Content Placeholder 3"/>
          <p:cNvSpPr>
            <a:spLocks noGrp="1"/>
          </p:cNvSpPr>
          <p:nvPr>
            <p:ph sz="quarter" idx="1"/>
          </p:nvPr>
        </p:nvSpPr>
        <p:spPr>
          <a:xfrm>
            <a:off x="2057400" y="3657600"/>
            <a:ext cx="10162666" cy="3048000"/>
          </a:xfrm>
        </p:spPr>
        <p:txBody>
          <a:bodyPr>
            <a:normAutofit fontScale="85000" lnSpcReduction="10000"/>
            <a:scene3d>
              <a:camera prst="orthographicFront"/>
              <a:lightRig rig="balanced" dir="t">
                <a:rot lat="0" lon="0" rev="2100000"/>
              </a:lightRig>
            </a:scene3d>
            <a:sp3d extrusionH="57150" prstMaterial="metal">
              <a:bevelT w="38100" h="25400"/>
              <a:contourClr>
                <a:schemeClr val="bg2"/>
              </a:contourClr>
            </a:sp3d>
          </a:bodyPr>
          <a:lstStyle/>
          <a:p>
            <a:pPr marL="0" indent="0" algn="ctr">
              <a:buNone/>
            </a:pPr>
            <a:r>
              <a:rPr lang="en-US" sz="3600" b="1" dirty="0" smtClean="0">
                <a:ln w="50800"/>
                <a:solidFill>
                  <a:schemeClr val="bg1">
                    <a:shade val="50000"/>
                  </a:schemeClr>
                </a:solidFill>
              </a:rPr>
              <a:t>“The </a:t>
            </a:r>
            <a:r>
              <a:rPr lang="en-US" sz="3600" b="1" dirty="0" err="1" smtClean="0">
                <a:ln w="50800"/>
                <a:solidFill>
                  <a:schemeClr val="bg1">
                    <a:shade val="50000"/>
                  </a:schemeClr>
                </a:solidFill>
              </a:rPr>
              <a:t>Moonth</a:t>
            </a:r>
            <a:r>
              <a:rPr lang="en-US" sz="3600" b="1" dirty="0" smtClean="0">
                <a:ln w="50800"/>
                <a:solidFill>
                  <a:schemeClr val="bg1">
                    <a:shade val="50000"/>
                  </a:schemeClr>
                </a:solidFill>
              </a:rPr>
              <a:t>!  Oh, the </a:t>
            </a:r>
            <a:r>
              <a:rPr lang="en-US" sz="3600" b="1" dirty="0" err="1" smtClean="0">
                <a:ln w="50800"/>
                <a:solidFill>
                  <a:schemeClr val="bg1">
                    <a:shade val="50000"/>
                  </a:schemeClr>
                </a:solidFill>
              </a:rPr>
              <a:t>Moonth</a:t>
            </a:r>
            <a:r>
              <a:rPr lang="en-US" sz="3600" b="1" dirty="0" smtClean="0">
                <a:ln w="50800"/>
                <a:solidFill>
                  <a:schemeClr val="bg1">
                    <a:shade val="50000"/>
                  </a:schemeClr>
                </a:solidFill>
              </a:rPr>
              <a:t>?”</a:t>
            </a:r>
            <a:br>
              <a:rPr lang="en-US" sz="3600" b="1" dirty="0" smtClean="0">
                <a:ln w="50800"/>
                <a:solidFill>
                  <a:schemeClr val="bg1">
                    <a:shade val="50000"/>
                  </a:schemeClr>
                </a:solidFill>
              </a:rPr>
            </a:br>
            <a:endParaRPr lang="en-US" sz="2000" b="1" dirty="0" smtClean="0">
              <a:ln w="50800"/>
              <a:solidFill>
                <a:schemeClr val="bg1">
                  <a:shade val="50000"/>
                </a:schemeClr>
              </a:solidFill>
            </a:endParaRPr>
          </a:p>
          <a:p>
            <a:pPr marL="0" indent="0" algn="ctr">
              <a:buNone/>
            </a:pPr>
            <a:r>
              <a:rPr lang="en-US" sz="4700" b="1" dirty="0" smtClean="0">
                <a:ln w="50800"/>
                <a:solidFill>
                  <a:schemeClr val="accent4">
                    <a:lumMod val="75000"/>
                  </a:schemeClr>
                </a:solidFill>
                <a:latin typeface="Ravie" pitchFamily="82" charset="0"/>
              </a:rPr>
              <a:t>Our Questions:  </a:t>
            </a:r>
            <a:r>
              <a:rPr lang="en-US" sz="3600" b="1" dirty="0" smtClean="0">
                <a:ln w="50800"/>
                <a:solidFill>
                  <a:schemeClr val="bg1">
                    <a:shade val="50000"/>
                  </a:schemeClr>
                </a:solidFill>
              </a:rPr>
              <a:t>Oh Moon!  </a:t>
            </a:r>
            <a:br>
              <a:rPr lang="en-US" sz="3600" b="1" dirty="0" smtClean="0">
                <a:ln w="50800"/>
                <a:solidFill>
                  <a:schemeClr val="bg1">
                    <a:shade val="50000"/>
                  </a:schemeClr>
                </a:solidFill>
              </a:rPr>
            </a:br>
            <a:r>
              <a:rPr lang="en-US" sz="3600" b="1" dirty="0" smtClean="0">
                <a:ln w="50800"/>
                <a:solidFill>
                  <a:schemeClr val="bg1">
                    <a:shade val="50000"/>
                  </a:schemeClr>
                </a:solidFill>
              </a:rPr>
              <a:t>1)  Are you the master of counterfeit calendars?</a:t>
            </a:r>
          </a:p>
          <a:p>
            <a:pPr marL="0" indent="0" algn="ctr">
              <a:buNone/>
            </a:pPr>
            <a:r>
              <a:rPr lang="en-US" sz="3600" b="1" dirty="0" smtClean="0">
                <a:ln w="50800"/>
                <a:solidFill>
                  <a:schemeClr val="bg1">
                    <a:shade val="50000"/>
                  </a:schemeClr>
                </a:solidFill>
              </a:rPr>
              <a:t>2)  Does creation serve you?</a:t>
            </a:r>
          </a:p>
          <a:p>
            <a:pPr marL="0" indent="0" algn="ctr">
              <a:buNone/>
            </a:pPr>
            <a:r>
              <a:rPr lang="en-US" sz="3600" b="1" dirty="0" smtClean="0">
                <a:ln w="50800"/>
                <a:solidFill>
                  <a:schemeClr val="bg1">
                    <a:shade val="50000"/>
                  </a:schemeClr>
                </a:solidFill>
              </a:rPr>
              <a:t>3)  Or … do you serve creation?</a:t>
            </a:r>
          </a:p>
          <a:p>
            <a:pPr marL="0" indent="0" algn="ctr">
              <a:buNone/>
            </a:pPr>
            <a:endParaRPr lang="en-US" sz="1400" b="1" dirty="0">
              <a:ln w="50800"/>
              <a:solidFill>
                <a:schemeClr val="bg1">
                  <a:shade val="50000"/>
                </a:schemeClr>
              </a:solidFill>
            </a:endParaRPr>
          </a:p>
          <a:p>
            <a:pPr marL="0" indent="0" algn="ctr">
              <a:buNone/>
            </a:pPr>
            <a:endParaRPr lang="en-US" b="1" dirty="0" smtClean="0">
              <a:ln w="50800"/>
              <a:solidFill>
                <a:schemeClr val="bg1">
                  <a:shade val="50000"/>
                </a:schemeClr>
              </a:solidFill>
            </a:endParaRPr>
          </a:p>
          <a:p>
            <a:pPr marL="0" indent="0">
              <a:buNone/>
            </a:pPr>
            <a:endParaRPr lang="en-US" b="1" dirty="0">
              <a:ln w="50800"/>
              <a:solidFill>
                <a:schemeClr val="bg1">
                  <a:shade val="50000"/>
                </a:schemeClr>
              </a:solidFill>
            </a:endParaRPr>
          </a:p>
        </p:txBody>
      </p:sp>
      <p:sp>
        <p:nvSpPr>
          <p:cNvPr id="8" name="Rectangle 7"/>
          <p:cNvSpPr/>
          <p:nvPr/>
        </p:nvSpPr>
        <p:spPr>
          <a:xfrm>
            <a:off x="1066800" y="1823398"/>
            <a:ext cx="253466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Part 4</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22615543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anim calcmode="lin" valueType="num">
                                      <p:cBhvr>
                                        <p:cTn id="2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70</a:t>
            </a:fld>
            <a:endParaRPr lang="en-US" dirty="0">
              <a:solidFill>
                <a:schemeClr val="tx2"/>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003647977"/>
              </p:ext>
            </p:extLst>
          </p:nvPr>
        </p:nvGraphicFramePr>
        <p:xfrm>
          <a:off x="1219201" y="1676400"/>
          <a:ext cx="102108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p:cNvSpPr>
            <a:spLocks noGrp="1"/>
          </p:cNvSpPr>
          <p:nvPr>
            <p:ph type="title"/>
          </p:nvPr>
        </p:nvSpPr>
        <p:spPr>
          <a:xfrm>
            <a:off x="228600" y="273050"/>
            <a:ext cx="11811000" cy="869950"/>
          </a:xfrm>
        </p:spPr>
        <p:txBody>
          <a:bodyPr>
            <a:noAutofit/>
            <a:scene3d>
              <a:camera prst="orthographicFront"/>
              <a:lightRig rig="threePt" dir="t"/>
            </a:scene3d>
            <a:sp3d extrusionH="57150">
              <a:bevelT w="38100" h="38100"/>
            </a:sp3d>
          </a:bodyPr>
          <a:lstStyle/>
          <a:p>
            <a:pPr algn="ctr"/>
            <a:r>
              <a:rPr lang="en-US" sz="4800" b="1" dirty="0" smtClean="0">
                <a:solidFill>
                  <a:srgbClr val="00B0F0"/>
                </a:solidFill>
                <a:latin typeface="Arial Rounded MT Bold" pitchFamily="34" charset="0"/>
              </a:rPr>
              <a:t>Are These Scriptures Synonymous?</a:t>
            </a:r>
            <a:endParaRPr lang="en-US" sz="4800" b="1" dirty="0">
              <a:solidFill>
                <a:srgbClr val="00B0F0"/>
              </a:solidFill>
              <a:latin typeface="Arial Rounded MT Bold" pitchFamily="34" charset="0"/>
            </a:endParaRPr>
          </a:p>
        </p:txBody>
      </p:sp>
      <p:sp>
        <p:nvSpPr>
          <p:cNvPr id="8" name="TextBox 7"/>
          <p:cNvSpPr txBox="1"/>
          <p:nvPr/>
        </p:nvSpPr>
        <p:spPr>
          <a:xfrm>
            <a:off x="2802796" y="5675293"/>
            <a:ext cx="8686800" cy="954107"/>
          </a:xfrm>
          <a:prstGeom prst="rect">
            <a:avLst/>
          </a:prstGeom>
          <a:solidFill>
            <a:srgbClr val="4575A9"/>
          </a:solidFill>
          <a:scene3d>
            <a:camera prst="orthographicFront"/>
            <a:lightRig rig="flat" dir="t">
              <a:rot lat="0" lon="0" rev="18900000"/>
            </a:lightRig>
          </a:scene3d>
          <a:sp3d>
            <a:bevelT w="152400" h="50800" prst="softRound"/>
          </a:sp3d>
        </p:spPr>
        <p:txBody>
          <a:bodyPr wrap="square" rtlCol="0">
            <a:spAutoFit/>
            <a:sp3d extrusionH="31750" contourW="6350" prstMaterial="powder">
              <a:bevelT w="38100" h="38100"/>
              <a:contourClr>
                <a:schemeClr val="accent3">
                  <a:tint val="100000"/>
                  <a:shade val="100000"/>
                  <a:satMod val="100000"/>
                  <a:hueMod val="100000"/>
                </a:schemeClr>
              </a:contourClr>
            </a:sp3d>
          </a:bodyPr>
          <a:lstStyle/>
          <a:p>
            <a:pPr algn="ctr"/>
            <a:r>
              <a:rPr lang="en-US" sz="2800" b="1" dirty="0" smtClean="0">
                <a:ln>
                  <a:solidFill>
                    <a:schemeClr val="accent2">
                      <a:lumMod val="60000"/>
                      <a:lumOff val="40000"/>
                    </a:schemeClr>
                  </a:solidFill>
                </a:ln>
                <a:solidFill>
                  <a:schemeClr val="accent3"/>
                </a:solidFill>
              </a:rPr>
              <a:t>Do these 3 Scriptures support the “[new] moon-month” </a:t>
            </a:r>
            <a:br>
              <a:rPr lang="en-US" sz="2800" b="1" dirty="0" smtClean="0">
                <a:ln>
                  <a:solidFill>
                    <a:schemeClr val="accent2">
                      <a:lumMod val="60000"/>
                      <a:lumOff val="40000"/>
                    </a:schemeClr>
                  </a:solidFill>
                </a:ln>
                <a:solidFill>
                  <a:schemeClr val="accent3"/>
                </a:solidFill>
              </a:rPr>
            </a:br>
            <a:r>
              <a:rPr lang="en-US" sz="2800" b="1" dirty="0" smtClean="0">
                <a:ln>
                  <a:solidFill>
                    <a:schemeClr val="accent2">
                      <a:lumMod val="60000"/>
                      <a:lumOff val="40000"/>
                    </a:schemeClr>
                  </a:solidFill>
                </a:ln>
                <a:solidFill>
                  <a:schemeClr val="accent3"/>
                </a:solidFill>
              </a:rPr>
              <a:t>being in alignment with Yahuah’s set-apart month?</a:t>
            </a:r>
            <a:endParaRPr lang="en-US" sz="2800" b="1" dirty="0">
              <a:ln>
                <a:solidFill>
                  <a:schemeClr val="accent2">
                    <a:lumMod val="60000"/>
                    <a:lumOff val="40000"/>
                  </a:schemeClr>
                </a:solidFill>
              </a:ln>
              <a:solidFill>
                <a:schemeClr val="accent3"/>
              </a:solidFill>
            </a:endParaRPr>
          </a:p>
        </p:txBody>
      </p:sp>
      <p:pic>
        <p:nvPicPr>
          <p:cNvPr id="9" name="Picture 2" descr="C:\Users\Rae\Desktop\solution 4 boy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250" y="5218244"/>
            <a:ext cx="2174632" cy="14111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24600" y="4839414"/>
            <a:ext cx="4191000" cy="715089"/>
          </a:xfrm>
          <a:prstGeom prst="roundRect">
            <a:avLst/>
          </a:prstGeom>
          <a:solidFill>
            <a:schemeClr val="accent5">
              <a:lumMod val="50000"/>
            </a:schemeClr>
          </a:solidFill>
          <a:scene3d>
            <a:camera prst="orthographicFront"/>
            <a:lightRig rig="flat" dir="t">
              <a:rot lat="0" lon="0" rev="18900000"/>
            </a:lightRig>
          </a:scene3d>
          <a:sp3d>
            <a:bevelT w="152400" h="50800" prst="softRound"/>
          </a:sp3d>
        </p:spPr>
        <p:txBody>
          <a:bodyPr wrap="square" rtlCol="0">
            <a:spAutoFit/>
            <a:sp3d extrusionH="31750" contourW="6350" prstMaterial="powder">
              <a:bevelT w="38100" h="38100"/>
              <a:contourClr>
                <a:schemeClr val="accent3">
                  <a:tint val="100000"/>
                  <a:shade val="100000"/>
                  <a:satMod val="100000"/>
                  <a:hueMod val="100000"/>
                </a:schemeClr>
              </a:contourClr>
            </a:sp3d>
          </a:bodyPr>
          <a:lstStyle/>
          <a:p>
            <a:pPr algn="ctr"/>
            <a:r>
              <a:rPr lang="en-US" b="1" dirty="0" smtClean="0">
                <a:ln>
                  <a:solidFill>
                    <a:schemeClr val="accent2">
                      <a:lumMod val="60000"/>
                      <a:lumOff val="40000"/>
                    </a:schemeClr>
                  </a:solidFill>
                </a:ln>
                <a:solidFill>
                  <a:schemeClr val="accent3"/>
                </a:solidFill>
                <a:latin typeface="Arial" pitchFamily="34" charset="0"/>
                <a:cs typeface="Arial" pitchFamily="34" charset="0"/>
              </a:rPr>
              <a:t>Is this H3391 month the same as</a:t>
            </a:r>
            <a:br>
              <a:rPr lang="en-US" b="1" dirty="0" smtClean="0">
                <a:ln>
                  <a:solidFill>
                    <a:schemeClr val="accent2">
                      <a:lumMod val="60000"/>
                      <a:lumOff val="40000"/>
                    </a:schemeClr>
                  </a:solidFill>
                </a:ln>
                <a:solidFill>
                  <a:schemeClr val="accent3"/>
                </a:solidFill>
                <a:latin typeface="Arial" pitchFamily="34" charset="0"/>
                <a:cs typeface="Arial" pitchFamily="34" charset="0"/>
              </a:rPr>
            </a:br>
            <a:r>
              <a:rPr lang="en-US" b="1" dirty="0" smtClean="0">
                <a:ln>
                  <a:solidFill>
                    <a:schemeClr val="accent2">
                      <a:lumMod val="60000"/>
                      <a:lumOff val="40000"/>
                    </a:schemeClr>
                  </a:solidFill>
                </a:ln>
                <a:solidFill>
                  <a:schemeClr val="accent3"/>
                </a:solidFill>
                <a:latin typeface="Arial" pitchFamily="34" charset="0"/>
                <a:cs typeface="Arial" pitchFamily="34" charset="0"/>
              </a:rPr>
              <a:t> Yahuah’s set-apart month?</a:t>
            </a:r>
            <a:endParaRPr lang="en-US" b="1" dirty="0">
              <a:ln>
                <a:solidFill>
                  <a:schemeClr val="accent2">
                    <a:lumMod val="60000"/>
                    <a:lumOff val="40000"/>
                  </a:schemeClr>
                </a:solidFill>
              </a:ln>
              <a:solidFill>
                <a:schemeClr val="accent3"/>
              </a:solidFill>
              <a:latin typeface="Arial" pitchFamily="34" charset="0"/>
              <a:cs typeface="Arial" pitchFamily="34" charset="0"/>
            </a:endParaRPr>
          </a:p>
        </p:txBody>
      </p:sp>
    </p:spTree>
    <p:extLst>
      <p:ext uri="{BB962C8B-B14F-4D97-AF65-F5344CB8AC3E}">
        <p14:creationId xmlns:p14="http://schemas.microsoft.com/office/powerpoint/2010/main" val="16344333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12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71</a:t>
            </a:fld>
            <a:endParaRPr lang="en-US" dirty="0">
              <a:solidFill>
                <a:schemeClr val="tx2"/>
              </a:solidFill>
            </a:endParaRPr>
          </a:p>
        </p:txBody>
      </p:sp>
      <p:sp>
        <p:nvSpPr>
          <p:cNvPr id="10" name="Title 1"/>
          <p:cNvSpPr>
            <a:spLocks noGrp="1"/>
          </p:cNvSpPr>
          <p:nvPr>
            <p:ph type="title"/>
          </p:nvPr>
        </p:nvSpPr>
        <p:spPr>
          <a:xfrm>
            <a:off x="2362200" y="228600"/>
            <a:ext cx="8915400" cy="990600"/>
          </a:xfrm>
        </p:spPr>
        <p:txBody>
          <a:bodyPr>
            <a:noAutofit/>
            <a:scene3d>
              <a:camera prst="orthographicFront"/>
              <a:lightRig rig="threePt" dir="t"/>
            </a:scene3d>
            <a:sp3d extrusionH="57150">
              <a:bevelT w="38100" h="38100"/>
            </a:sp3d>
          </a:bodyPr>
          <a:lstStyle/>
          <a:p>
            <a:pPr algn="ctr"/>
            <a:r>
              <a:rPr lang="en-US" sz="5400" b="1" dirty="0" smtClean="0">
                <a:solidFill>
                  <a:srgbClr val="00B0F0"/>
                </a:solidFill>
                <a:latin typeface="Arial Rounded MT Bold" pitchFamily="34" charset="0"/>
              </a:rPr>
              <a:t>Scrutinizing </a:t>
            </a:r>
            <a:r>
              <a:rPr lang="en-US" sz="5400" b="1" dirty="0" smtClean="0">
                <a:solidFill>
                  <a:srgbClr val="8E002F"/>
                </a:solidFill>
                <a:latin typeface="Arial Rounded MT Bold" pitchFamily="34" charset="0"/>
              </a:rPr>
              <a:t>Deut 21:13</a:t>
            </a:r>
            <a:endParaRPr lang="en-US" sz="5400" b="1" dirty="0">
              <a:solidFill>
                <a:srgbClr val="8E002F"/>
              </a:solidFill>
              <a:latin typeface="Arial Rounded MT Bold" pitchFamily="34" charset="0"/>
            </a:endParaRPr>
          </a:p>
        </p:txBody>
      </p:sp>
      <p:sp>
        <p:nvSpPr>
          <p:cNvPr id="11" name="Content Placeholder 3"/>
          <p:cNvSpPr>
            <a:spLocks noGrp="1"/>
          </p:cNvSpPr>
          <p:nvPr>
            <p:ph sz="quarter" idx="1"/>
          </p:nvPr>
        </p:nvSpPr>
        <p:spPr>
          <a:xfrm>
            <a:off x="806160" y="1600200"/>
            <a:ext cx="10928640" cy="5105400"/>
          </a:xfrm>
        </p:spPr>
        <p:txBody>
          <a:bodyPr>
            <a:normAutofit fontScale="92500" lnSpcReduction="10000"/>
            <a:scene3d>
              <a:camera prst="orthographicFront"/>
              <a:lightRig rig="threePt" dir="t"/>
            </a:scene3d>
            <a:sp3d extrusionH="57150">
              <a:bevelT w="38100" h="38100"/>
            </a:sp3d>
          </a:bodyPr>
          <a:lstStyle/>
          <a:p>
            <a:pPr>
              <a:buFont typeface="Wingdings" pitchFamily="2" charset="2"/>
              <a:buChar char="v"/>
            </a:pPr>
            <a:r>
              <a:rPr lang="en-US" b="1" dirty="0" smtClean="0">
                <a:solidFill>
                  <a:srgbClr val="387CA7"/>
                </a:solidFill>
              </a:rPr>
              <a:t>This Torah verse is often used to prove that a </a:t>
            </a:r>
            <a:br>
              <a:rPr lang="en-US" b="1" dirty="0" smtClean="0">
                <a:solidFill>
                  <a:srgbClr val="387CA7"/>
                </a:solidFill>
              </a:rPr>
            </a:br>
            <a:r>
              <a:rPr lang="en-US" b="1" dirty="0" smtClean="0">
                <a:solidFill>
                  <a:srgbClr val="387CA7"/>
                </a:solidFill>
              </a:rPr>
              <a:t>lunar month is identical to Yahuah’s original set-apart </a:t>
            </a:r>
            <a:br>
              <a:rPr lang="en-US" b="1" dirty="0" smtClean="0">
                <a:solidFill>
                  <a:srgbClr val="387CA7"/>
                </a:solidFill>
              </a:rPr>
            </a:br>
            <a:r>
              <a:rPr lang="en-US" b="1" dirty="0" smtClean="0">
                <a:solidFill>
                  <a:srgbClr val="387CA7"/>
                </a:solidFill>
              </a:rPr>
              <a:t>H2320 month for feast worship statutes.</a:t>
            </a:r>
          </a:p>
          <a:p>
            <a:pPr marL="0" indent="0">
              <a:buNone/>
            </a:pPr>
            <a:r>
              <a:rPr lang="en-US" b="1" dirty="0" smtClean="0">
                <a:solidFill>
                  <a:srgbClr val="8E002F"/>
                </a:solidFill>
              </a:rPr>
              <a:t>Deut </a:t>
            </a:r>
            <a:r>
              <a:rPr lang="en-US" b="1" dirty="0">
                <a:solidFill>
                  <a:srgbClr val="8E002F"/>
                </a:solidFill>
              </a:rPr>
              <a:t>21:13</a:t>
            </a:r>
            <a:r>
              <a:rPr lang="en-US" dirty="0">
                <a:solidFill>
                  <a:srgbClr val="8E002F"/>
                </a:solidFill>
              </a:rPr>
              <a:t>  </a:t>
            </a:r>
            <a:r>
              <a:rPr lang="en-US" dirty="0"/>
              <a:t>And she shall put the raiment of her captivity </a:t>
            </a:r>
            <a:r>
              <a:rPr lang="en-US" dirty="0" smtClean="0"/>
              <a:t/>
            </a:r>
            <a:br>
              <a:rPr lang="en-US" dirty="0" smtClean="0"/>
            </a:br>
            <a:r>
              <a:rPr lang="en-US" dirty="0" smtClean="0"/>
              <a:t>from </a:t>
            </a:r>
            <a:r>
              <a:rPr lang="en-US" dirty="0"/>
              <a:t>off her, and shall remain in thine house, and bewail her father </a:t>
            </a:r>
            <a:r>
              <a:rPr lang="en-US" dirty="0" smtClean="0"/>
              <a:t>and </a:t>
            </a:r>
            <a:r>
              <a:rPr lang="en-US" dirty="0"/>
              <a:t>her mother </a:t>
            </a:r>
            <a:r>
              <a:rPr lang="en-US" b="1" dirty="0" smtClean="0">
                <a:solidFill>
                  <a:srgbClr val="00B050"/>
                </a:solidFill>
                <a:effectLst>
                  <a:outerShdw blurRad="69850" dist="43180" dir="5400000" sx="0" sy="0">
                    <a:srgbClr val="000000">
                      <a:alpha val="65000"/>
                    </a:srgbClr>
                  </a:outerShdw>
                </a:effectLst>
              </a:rPr>
              <a:t>a</a:t>
            </a:r>
            <a:r>
              <a:rPr lang="en-US" dirty="0" smtClean="0">
                <a:solidFill>
                  <a:srgbClr val="00B050"/>
                </a:solidFill>
              </a:rPr>
              <a:t> </a:t>
            </a:r>
            <a:r>
              <a:rPr lang="en-US" b="1" dirty="0">
                <a:solidFill>
                  <a:srgbClr val="00B050"/>
                </a:solidFill>
              </a:rPr>
              <a:t>full</a:t>
            </a:r>
            <a:r>
              <a:rPr lang="en-US" dirty="0">
                <a:solidFill>
                  <a:srgbClr val="00B050"/>
                </a:solidFill>
              </a:rPr>
              <a:t> </a:t>
            </a:r>
            <a:r>
              <a:rPr lang="en-US" b="1" dirty="0" smtClean="0">
                <a:solidFill>
                  <a:srgbClr val="00B050"/>
                </a:solidFill>
                <a:effectLst>
                  <a:outerShdw blurRad="69850" dist="43180" dir="5400000" sx="0" sy="0">
                    <a:srgbClr val="000000">
                      <a:alpha val="65000"/>
                    </a:srgbClr>
                  </a:outerShdw>
                </a:effectLst>
              </a:rPr>
              <a:t>month</a:t>
            </a:r>
            <a:r>
              <a:rPr lang="en-US" sz="1700" b="1" dirty="0" smtClean="0">
                <a:solidFill>
                  <a:srgbClr val="00B050"/>
                </a:solidFill>
                <a:effectLst>
                  <a:outerShdw blurRad="69850" dist="43180" dir="5400000" sx="0" sy="0">
                    <a:srgbClr val="000000">
                      <a:alpha val="65000"/>
                    </a:srgbClr>
                  </a:outerShdw>
                </a:effectLst>
              </a:rPr>
              <a:t> </a:t>
            </a:r>
            <a:r>
              <a:rPr lang="en-US" sz="2000" dirty="0" smtClean="0">
                <a:solidFill>
                  <a:srgbClr val="C00000"/>
                </a:solidFill>
                <a:effectLst>
                  <a:outerShdw blurRad="69850" dist="43180" dir="5400000" sx="0" sy="0">
                    <a:srgbClr val="000000">
                      <a:alpha val="65000"/>
                    </a:srgbClr>
                  </a:outerShdw>
                </a:effectLst>
              </a:rPr>
              <a:t>[H3391].</a:t>
            </a:r>
          </a:p>
          <a:p>
            <a:pPr>
              <a:buFont typeface="Wingdings" pitchFamily="2" charset="2"/>
              <a:buChar char="§"/>
            </a:pPr>
            <a:r>
              <a:rPr lang="en-US" sz="2400" dirty="0" smtClean="0">
                <a:solidFill>
                  <a:srgbClr val="FF0066"/>
                </a:solidFill>
                <a:effectLst>
                  <a:outerShdw blurRad="69850" dist="43180" dir="5400000" sx="0" sy="0">
                    <a:srgbClr val="000000">
                      <a:alpha val="65000"/>
                    </a:srgbClr>
                  </a:outerShdw>
                </a:effectLst>
              </a:rPr>
              <a:t>When a maiden was taken into captivity she was allowed one month </a:t>
            </a:r>
            <a:br>
              <a:rPr lang="en-US" sz="2400" dirty="0" smtClean="0">
                <a:solidFill>
                  <a:srgbClr val="FF0066"/>
                </a:solidFill>
                <a:effectLst>
                  <a:outerShdw blurRad="69850" dist="43180" dir="5400000" sx="0" sy="0">
                    <a:srgbClr val="000000">
                      <a:alpha val="65000"/>
                    </a:srgbClr>
                  </a:outerShdw>
                </a:effectLst>
              </a:rPr>
            </a:br>
            <a:r>
              <a:rPr lang="en-US" sz="2400" dirty="0" smtClean="0">
                <a:solidFill>
                  <a:srgbClr val="FF0066"/>
                </a:solidFill>
                <a:effectLst>
                  <a:outerShdw blurRad="69850" dist="43180" dir="5400000" sx="0" sy="0">
                    <a:srgbClr val="000000">
                      <a:alpha val="65000"/>
                    </a:srgbClr>
                  </a:outerShdw>
                </a:effectLst>
              </a:rPr>
              <a:t>to mourn for her family. </a:t>
            </a:r>
          </a:p>
          <a:p>
            <a:pPr>
              <a:buFont typeface="Wingdings" pitchFamily="2" charset="2"/>
              <a:buChar char="§"/>
            </a:pPr>
            <a:r>
              <a:rPr lang="en-US" sz="2400" dirty="0" smtClean="0">
                <a:solidFill>
                  <a:srgbClr val="0070C0"/>
                </a:solidFill>
                <a:effectLst>
                  <a:outerShdw blurRad="69850" dist="43180" dir="5400000" sx="0" sy="0">
                    <a:srgbClr val="000000">
                      <a:alpha val="65000"/>
                    </a:srgbClr>
                  </a:outerShdw>
                </a:effectLst>
              </a:rPr>
              <a:t>Captivity could occur on any day of either Yahuah’s set-apart month, </a:t>
            </a:r>
            <a:br>
              <a:rPr lang="en-US" sz="2400" dirty="0" smtClean="0">
                <a:solidFill>
                  <a:srgbClr val="0070C0"/>
                </a:solidFill>
                <a:effectLst>
                  <a:outerShdw blurRad="69850" dist="43180" dir="5400000" sx="0" sy="0">
                    <a:srgbClr val="000000">
                      <a:alpha val="65000"/>
                    </a:srgbClr>
                  </a:outerShdw>
                </a:effectLst>
              </a:rPr>
            </a:br>
            <a:r>
              <a:rPr lang="en-US" sz="2400" dirty="0" smtClean="0">
                <a:solidFill>
                  <a:srgbClr val="0070C0"/>
                </a:solidFill>
                <a:effectLst>
                  <a:outerShdw blurRad="69850" dist="43180" dir="5400000" sx="0" sy="0">
                    <a:srgbClr val="000000">
                      <a:alpha val="65000"/>
                    </a:srgbClr>
                  </a:outerShdw>
                </a:effectLst>
              </a:rPr>
              <a:t>or the moon/month. </a:t>
            </a:r>
          </a:p>
          <a:p>
            <a:pPr>
              <a:lnSpc>
                <a:spcPct val="110000"/>
              </a:lnSpc>
              <a:buFont typeface="Wingdings" pitchFamily="2" charset="2"/>
              <a:buChar char="§"/>
            </a:pPr>
            <a:r>
              <a:rPr lang="en-US" sz="2400" dirty="0">
                <a:solidFill>
                  <a:srgbClr val="C00000"/>
                </a:solidFill>
                <a:effectLst>
                  <a:outerShdw blurRad="69850" dist="43180" dir="5400000" sx="0" sy="0">
                    <a:srgbClr val="000000">
                      <a:alpha val="65000"/>
                    </a:srgbClr>
                  </a:outerShdw>
                </a:effectLst>
              </a:rPr>
              <a:t>I</a:t>
            </a:r>
            <a:r>
              <a:rPr lang="en-US" sz="2400" dirty="0" smtClean="0">
                <a:solidFill>
                  <a:srgbClr val="C00000"/>
                </a:solidFill>
                <a:effectLst>
                  <a:outerShdw blurRad="69850" dist="43180" dir="5400000" sx="0" sy="0">
                    <a:srgbClr val="000000">
                      <a:alpha val="65000"/>
                    </a:srgbClr>
                  </a:outerShdw>
                </a:effectLst>
              </a:rPr>
              <a:t>t would be easy for the pagan maiden to calculate the full 30 days by following the H3391 lunar cycle from sliver to sliver; one full moon to the next; or any phase in between.  H3391 is the best choice for the context.</a:t>
            </a:r>
            <a:endParaRPr lang="en-US" sz="3200" dirty="0">
              <a:solidFill>
                <a:srgbClr val="B83D68"/>
              </a:solidFill>
            </a:endParaRPr>
          </a:p>
        </p:txBody>
      </p:sp>
      <p:pic>
        <p:nvPicPr>
          <p:cNvPr id="12"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52400"/>
            <a:ext cx="1022640" cy="990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546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wipe(left)">
                                      <p:cBhvr>
                                        <p:cTn id="7" dur="1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wipe(left)">
                                      <p:cBhvr>
                                        <p:cTn id="12" dur="1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left)">
                                      <p:cBhvr>
                                        <p:cTn id="17" dur="1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72</a:t>
            </a:fld>
            <a:endParaRPr lang="en-US" dirty="0">
              <a:solidFill>
                <a:schemeClr val="tx2"/>
              </a:solidFill>
            </a:endParaRPr>
          </a:p>
        </p:txBody>
      </p:sp>
      <p:sp>
        <p:nvSpPr>
          <p:cNvPr id="9" name="Content Placeholder 3"/>
          <p:cNvSpPr>
            <a:spLocks noGrp="1"/>
          </p:cNvSpPr>
          <p:nvPr>
            <p:ph sz="quarter" idx="1"/>
          </p:nvPr>
        </p:nvSpPr>
        <p:spPr>
          <a:xfrm>
            <a:off x="460248" y="1600200"/>
            <a:ext cx="8150352" cy="5486400"/>
          </a:xfrm>
        </p:spPr>
        <p:txBody>
          <a:bodyPr>
            <a:noAutofit/>
            <a:scene3d>
              <a:camera prst="orthographicFront"/>
              <a:lightRig rig="threePt" dir="t"/>
            </a:scene3d>
            <a:sp3d extrusionH="57150">
              <a:bevelT h="25400" prst="softRound"/>
            </a:sp3d>
          </a:bodyPr>
          <a:lstStyle/>
          <a:p>
            <a:pPr>
              <a:lnSpc>
                <a:spcPct val="120000"/>
              </a:lnSpc>
              <a:buFont typeface="Wingdings" pitchFamily="2" charset="2"/>
              <a:buChar char="§"/>
            </a:pPr>
            <a:r>
              <a:rPr lang="en-US" sz="2300" dirty="0" smtClean="0">
                <a:solidFill>
                  <a:srgbClr val="FF9900"/>
                </a:solidFill>
              </a:rPr>
              <a:t>When Israel raided the pagan nations, taking captive maids, </a:t>
            </a:r>
            <a:r>
              <a:rPr lang="en-US" sz="2300" dirty="0">
                <a:solidFill>
                  <a:srgbClr val="FF9900"/>
                </a:solidFill>
              </a:rPr>
              <a:t>it would be very unusual for the maidens to not already follow the </a:t>
            </a:r>
            <a:r>
              <a:rPr lang="en-US" sz="2300" dirty="0" smtClean="0">
                <a:solidFill>
                  <a:srgbClr val="FF9900"/>
                </a:solidFill>
              </a:rPr>
              <a:t>moon cycle system of counting. </a:t>
            </a:r>
          </a:p>
          <a:p>
            <a:pPr>
              <a:lnSpc>
                <a:spcPct val="120000"/>
              </a:lnSpc>
              <a:buFont typeface="Wingdings" pitchFamily="2" charset="2"/>
              <a:buChar char="§"/>
            </a:pPr>
            <a:r>
              <a:rPr lang="en-US" sz="2300" dirty="0" smtClean="0">
                <a:solidFill>
                  <a:srgbClr val="C00000"/>
                </a:solidFill>
              </a:rPr>
              <a:t>Yahuah </a:t>
            </a:r>
            <a:r>
              <a:rPr lang="en-US" sz="2300" dirty="0">
                <a:solidFill>
                  <a:srgbClr val="C00000"/>
                </a:solidFill>
              </a:rPr>
              <a:t>was very sympathetic </a:t>
            </a:r>
            <a:r>
              <a:rPr lang="en-US" sz="2300" dirty="0" smtClean="0">
                <a:solidFill>
                  <a:srgbClr val="C00000"/>
                </a:solidFill>
              </a:rPr>
              <a:t>towards captured maidens. They were to receive every Torah benefit.  </a:t>
            </a:r>
          </a:p>
          <a:p>
            <a:pPr>
              <a:lnSpc>
                <a:spcPct val="120000"/>
              </a:lnSpc>
              <a:buFont typeface="Wingdings" pitchFamily="2" charset="2"/>
              <a:buChar char="§"/>
            </a:pPr>
            <a:r>
              <a:rPr lang="en-US" sz="2300" dirty="0" smtClean="0">
                <a:solidFill>
                  <a:schemeClr val="accent5">
                    <a:lumMod val="75000"/>
                  </a:schemeClr>
                </a:solidFill>
              </a:rPr>
              <a:t>In this way </a:t>
            </a:r>
            <a:r>
              <a:rPr lang="en-US" sz="2300" dirty="0">
                <a:solidFill>
                  <a:schemeClr val="accent5">
                    <a:lumMod val="75000"/>
                  </a:schemeClr>
                </a:solidFill>
              </a:rPr>
              <a:t>she could confidently count out her rightful </a:t>
            </a:r>
            <a:r>
              <a:rPr lang="en-US" sz="2300" dirty="0" smtClean="0">
                <a:solidFill>
                  <a:schemeClr val="accent5">
                    <a:lumMod val="75000"/>
                  </a:schemeClr>
                </a:solidFill>
              </a:rPr>
              <a:t>days of mourning [through the moon phases]</a:t>
            </a:r>
            <a:r>
              <a:rPr lang="en-US" sz="2300" dirty="0">
                <a:solidFill>
                  <a:schemeClr val="accent5">
                    <a:lumMod val="75000"/>
                  </a:schemeClr>
                </a:solidFill>
              </a:rPr>
              <a:t> </a:t>
            </a:r>
            <a:r>
              <a:rPr lang="en-US" sz="2300" dirty="0" smtClean="0">
                <a:solidFill>
                  <a:schemeClr val="accent5">
                    <a:lumMod val="75000"/>
                  </a:schemeClr>
                </a:solidFill>
              </a:rPr>
              <a:t>before being subjected to her </a:t>
            </a:r>
            <a:r>
              <a:rPr lang="en-US" sz="2300" dirty="0">
                <a:solidFill>
                  <a:schemeClr val="accent5">
                    <a:lumMod val="75000"/>
                  </a:schemeClr>
                </a:solidFill>
              </a:rPr>
              <a:t>captor, </a:t>
            </a:r>
            <a:r>
              <a:rPr lang="en-US" sz="2300" dirty="0" smtClean="0">
                <a:solidFill>
                  <a:schemeClr val="accent5">
                    <a:lumMod val="75000"/>
                  </a:schemeClr>
                </a:solidFill>
              </a:rPr>
              <a:t/>
            </a:r>
            <a:br>
              <a:rPr lang="en-US" sz="2300" dirty="0" smtClean="0">
                <a:solidFill>
                  <a:schemeClr val="accent5">
                    <a:lumMod val="75000"/>
                  </a:schemeClr>
                </a:solidFill>
              </a:rPr>
            </a:br>
            <a:r>
              <a:rPr lang="en-US" sz="2300" dirty="0" smtClean="0">
                <a:solidFill>
                  <a:schemeClr val="accent5">
                    <a:lumMod val="75000"/>
                  </a:schemeClr>
                </a:solidFill>
              </a:rPr>
              <a:t>before </a:t>
            </a:r>
            <a:r>
              <a:rPr lang="en-US" sz="2300" dirty="0">
                <a:solidFill>
                  <a:schemeClr val="accent5">
                    <a:lumMod val="75000"/>
                  </a:schemeClr>
                </a:solidFill>
              </a:rPr>
              <a:t>her </a:t>
            </a:r>
            <a:r>
              <a:rPr lang="en-US" sz="2300" dirty="0" smtClean="0">
                <a:solidFill>
                  <a:schemeClr val="accent5">
                    <a:lumMod val="75000"/>
                  </a:schemeClr>
                </a:solidFill>
              </a:rPr>
              <a:t>allotted time</a:t>
            </a:r>
            <a:r>
              <a:rPr lang="en-US" sz="2300" dirty="0">
                <a:solidFill>
                  <a:schemeClr val="accent5">
                    <a:lumMod val="75000"/>
                  </a:schemeClr>
                </a:solidFill>
              </a:rPr>
              <a:t>.</a:t>
            </a:r>
            <a:r>
              <a:rPr lang="en-US" sz="2300" dirty="0"/>
              <a:t>  </a:t>
            </a:r>
            <a:endParaRPr lang="en-US" sz="2300" dirty="0" smtClean="0"/>
          </a:p>
          <a:p>
            <a:pPr>
              <a:lnSpc>
                <a:spcPct val="120000"/>
              </a:lnSpc>
              <a:buFont typeface="Wingdings" pitchFamily="2" charset="2"/>
              <a:buChar char="§"/>
            </a:pPr>
            <a:r>
              <a:rPr lang="en-US" sz="2300" b="1" dirty="0" smtClean="0">
                <a:solidFill>
                  <a:srgbClr val="7030A0"/>
                </a:solidFill>
              </a:rPr>
              <a:t>Later</a:t>
            </a:r>
            <a:r>
              <a:rPr lang="en-US" sz="2300" b="1" dirty="0">
                <a:solidFill>
                  <a:srgbClr val="7030A0"/>
                </a:solidFill>
              </a:rPr>
              <a:t>, </a:t>
            </a:r>
            <a:r>
              <a:rPr lang="en-US" sz="2300" b="1" dirty="0" smtClean="0">
                <a:solidFill>
                  <a:srgbClr val="7030A0"/>
                </a:solidFill>
              </a:rPr>
              <a:t>the captives </a:t>
            </a:r>
            <a:r>
              <a:rPr lang="en-US" sz="2300" b="1" dirty="0">
                <a:solidFill>
                  <a:srgbClr val="7030A0"/>
                </a:solidFill>
              </a:rPr>
              <a:t>would learn of </a:t>
            </a:r>
            <a:r>
              <a:rPr lang="en-US" sz="2300" b="1" dirty="0" smtClean="0">
                <a:solidFill>
                  <a:srgbClr val="7030A0"/>
                </a:solidFill>
              </a:rPr>
              <a:t>Yahuah's worship Covenant </a:t>
            </a:r>
            <a:r>
              <a:rPr lang="en-US" sz="2300" b="1" dirty="0">
                <a:solidFill>
                  <a:srgbClr val="7030A0"/>
                </a:solidFill>
              </a:rPr>
              <a:t>Calendar</a:t>
            </a:r>
            <a:r>
              <a:rPr lang="en-US" sz="2300" b="1" dirty="0" smtClean="0">
                <a:solidFill>
                  <a:srgbClr val="7030A0"/>
                </a:solidFill>
              </a:rPr>
              <a:t>.</a:t>
            </a:r>
            <a:endParaRPr lang="en-US" sz="2300" b="1" dirty="0">
              <a:solidFill>
                <a:srgbClr val="7030A0"/>
              </a:solidFill>
            </a:endParaRPr>
          </a:p>
        </p:txBody>
      </p:sp>
      <p:pic>
        <p:nvPicPr>
          <p:cNvPr id="10" name="Picture 2" descr="C:\Users\Rae\Desktop\captive mai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7704" y="1676400"/>
            <a:ext cx="2898496" cy="388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28600" y="228600"/>
            <a:ext cx="11734800" cy="990600"/>
          </a:xfrm>
          <a:prstGeom prst="rect">
            <a:avLst/>
          </a:prstGeom>
        </p:spPr>
        <p:txBody>
          <a:bodyPr vert="horz" anchor="ctr">
            <a:no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smtClean="0">
                <a:solidFill>
                  <a:srgbClr val="00B0F0"/>
                </a:solidFill>
                <a:latin typeface="Arial Rounded MT Bold" pitchFamily="34" charset="0"/>
              </a:rPr>
              <a:t>Yahuah’s Regard for the </a:t>
            </a:r>
            <a:r>
              <a:rPr lang="en-US" sz="4800" b="1" dirty="0" smtClean="0">
                <a:ln>
                  <a:solidFill>
                    <a:srgbClr val="8E002F"/>
                  </a:solidFill>
                </a:ln>
                <a:solidFill>
                  <a:srgbClr val="FFC9DB"/>
                </a:solidFill>
                <a:latin typeface="Arial Rounded MT Bold" pitchFamily="34" charset="0"/>
              </a:rPr>
              <a:t>Pagan Captive</a:t>
            </a:r>
            <a:endParaRPr lang="en-US" sz="4800" b="1" dirty="0">
              <a:ln>
                <a:solidFill>
                  <a:srgbClr val="8E002F"/>
                </a:solidFill>
              </a:ln>
              <a:solidFill>
                <a:srgbClr val="FFC9DB"/>
              </a:solidFill>
              <a:latin typeface="Arial Rounded MT Bold" pitchFamily="34" charset="0"/>
            </a:endParaRPr>
          </a:p>
        </p:txBody>
      </p:sp>
      <p:sp>
        <p:nvSpPr>
          <p:cNvPr id="12" name="Rectangle 11"/>
          <p:cNvSpPr/>
          <p:nvPr/>
        </p:nvSpPr>
        <p:spPr>
          <a:xfrm>
            <a:off x="8659290" y="5751493"/>
            <a:ext cx="2983509" cy="954107"/>
          </a:xfrm>
          <a:prstGeom prst="rect">
            <a:avLst/>
          </a:prstGeom>
          <a:solidFill>
            <a:srgbClr val="002060"/>
          </a:solidFill>
          <a:scene3d>
            <a:camera prst="orthographicFront"/>
            <a:lightRig rig="brightRoom" dir="t"/>
          </a:scene3d>
          <a:sp3d>
            <a:bevelT w="152400" h="50800" prst="softRound"/>
          </a:sp3d>
        </p:spPr>
        <p:txBody>
          <a:bodyPr wrap="none" lIns="91440" tIns="45720" rIns="91440" bIns="45720">
            <a:spAutoFit/>
          </a:bodyPr>
          <a:lstStyle/>
          <a:p>
            <a:pPr algn="ctr"/>
            <a:r>
              <a:rPr lang="en-US"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pitchFamily="66" charset="0"/>
              </a:rPr>
              <a:t>There’s more to</a:t>
            </a:r>
            <a:br>
              <a:rPr lang="en-US"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pitchFamily="66" charset="0"/>
              </a:rPr>
            </a:br>
            <a:r>
              <a:rPr lang="en-US"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pitchFamily="66" charset="0"/>
              </a:rPr>
              <a:t>this puzzle!</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Comic Sans MS" pitchFamily="66" charset="0"/>
            </a:endParaRPr>
          </a:p>
        </p:txBody>
      </p:sp>
    </p:spTree>
    <p:extLst>
      <p:ext uri="{BB962C8B-B14F-4D97-AF65-F5344CB8AC3E}">
        <p14:creationId xmlns:p14="http://schemas.microsoft.com/office/powerpoint/2010/main" val="636236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1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1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left)">
                                      <p:cBhvr>
                                        <p:cTn id="17" dur="1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48505" y="273050"/>
            <a:ext cx="10038695" cy="869950"/>
          </a:xfrm>
        </p:spPr>
        <p:txBody>
          <a:bodyPr>
            <a:noAutofit/>
            <a:scene3d>
              <a:camera prst="orthographicFront"/>
              <a:lightRig rig="threePt" dir="t"/>
            </a:scene3d>
            <a:sp3d extrusionH="57150">
              <a:bevelT w="38100" h="38100"/>
            </a:sp3d>
          </a:bodyPr>
          <a:lstStyle/>
          <a:p>
            <a:pPr algn="ctr"/>
            <a:r>
              <a:rPr lang="en-US" sz="4000" b="1" dirty="0">
                <a:solidFill>
                  <a:srgbClr val="00B0F0"/>
                </a:solidFill>
                <a:latin typeface="Arial Rounded MT Bold" pitchFamily="34" charset="0"/>
              </a:rPr>
              <a:t>A</a:t>
            </a:r>
            <a:r>
              <a:rPr lang="en-US" sz="4000" b="1" dirty="0" smtClean="0">
                <a:solidFill>
                  <a:srgbClr val="00B0F0"/>
                </a:solidFill>
                <a:latin typeface="Arial Rounded MT Bold" pitchFamily="34" charset="0"/>
              </a:rPr>
              <a:t>)  Comparing </a:t>
            </a:r>
            <a:r>
              <a:rPr lang="en-US" sz="4000" b="1" dirty="0">
                <a:solidFill>
                  <a:srgbClr val="7030A0"/>
                </a:solidFill>
                <a:latin typeface="Arial Rounded MT Bold" pitchFamily="34" charset="0"/>
              </a:rPr>
              <a:t>Num 10:10</a:t>
            </a:r>
            <a:r>
              <a:rPr lang="en-US" sz="4000" b="1" dirty="0">
                <a:solidFill>
                  <a:srgbClr val="00B0F0"/>
                </a:solidFill>
                <a:latin typeface="Arial Rounded MT Bold" pitchFamily="34" charset="0"/>
              </a:rPr>
              <a:t> to </a:t>
            </a:r>
            <a:r>
              <a:rPr lang="en-US" sz="4000" b="1" dirty="0" smtClean="0">
                <a:solidFill>
                  <a:srgbClr val="8E002F"/>
                </a:solidFill>
                <a:latin typeface="Arial Rounded MT Bold" pitchFamily="34" charset="0"/>
              </a:rPr>
              <a:t>Deut 21:13</a:t>
            </a:r>
            <a:endParaRPr lang="en-US" sz="4000" b="1" dirty="0">
              <a:solidFill>
                <a:srgbClr val="7030A0"/>
              </a:solidFill>
              <a:latin typeface="Arial Rounded MT Bold" pitchFamily="34" charset="0"/>
            </a:endParaRPr>
          </a:p>
        </p:txBody>
      </p:sp>
      <p:sp>
        <p:nvSpPr>
          <p:cNvPr id="8" name="Content Placeholder 7"/>
          <p:cNvSpPr>
            <a:spLocks noGrp="1"/>
          </p:cNvSpPr>
          <p:nvPr>
            <p:ph sz="quarter" idx="2"/>
          </p:nvPr>
        </p:nvSpPr>
        <p:spPr>
          <a:xfrm>
            <a:off x="718595" y="2286000"/>
            <a:ext cx="5181600" cy="3581400"/>
          </a:xfrm>
        </p:spPr>
        <p:txBody>
          <a:bodyPr>
            <a:normAutofit/>
            <a:scene3d>
              <a:camera prst="orthographicFront"/>
              <a:lightRig rig="threePt" dir="t"/>
            </a:scene3d>
            <a:sp3d extrusionH="57150">
              <a:bevelT h="25400" prst="softRound"/>
            </a:sp3d>
          </a:bodyPr>
          <a:lstStyle/>
          <a:p>
            <a:pPr>
              <a:buFont typeface="Wingdings" pitchFamily="2" charset="2"/>
              <a:buChar char="Ø"/>
            </a:pPr>
            <a:r>
              <a:rPr lang="en-US" b="1" dirty="0">
                <a:solidFill>
                  <a:srgbClr val="7030A0"/>
                </a:solidFill>
              </a:rPr>
              <a:t>Num 10:10  </a:t>
            </a:r>
            <a:r>
              <a:rPr lang="en-US" dirty="0">
                <a:solidFill>
                  <a:srgbClr val="0070C0"/>
                </a:solidFill>
              </a:rPr>
              <a:t>Also in the day of your gladness, and in your solemn days, and in the beginnings of </a:t>
            </a:r>
            <a:r>
              <a:rPr lang="en-US" b="1" dirty="0">
                <a:solidFill>
                  <a:srgbClr val="00B050"/>
                </a:solidFill>
              </a:rPr>
              <a:t>your months</a:t>
            </a:r>
            <a:r>
              <a:rPr lang="en-US" dirty="0">
                <a:solidFill>
                  <a:srgbClr val="0070C0"/>
                </a:solidFill>
              </a:rPr>
              <a:t> </a:t>
            </a:r>
            <a:r>
              <a:rPr lang="en-US" sz="2100" b="1" dirty="0">
                <a:solidFill>
                  <a:srgbClr val="7030A0"/>
                </a:solidFill>
              </a:rPr>
              <a:t>[</a:t>
            </a:r>
            <a:r>
              <a:rPr lang="en-US" sz="2100" b="1" u="sng" dirty="0" smtClean="0">
                <a:solidFill>
                  <a:srgbClr val="7030A0"/>
                </a:solidFill>
              </a:rPr>
              <a:t>H2320</a:t>
            </a:r>
            <a:r>
              <a:rPr lang="en-US" sz="2100" b="1" dirty="0" smtClean="0">
                <a:solidFill>
                  <a:srgbClr val="7030A0"/>
                </a:solidFill>
              </a:rPr>
              <a:t>]  </a:t>
            </a:r>
            <a:r>
              <a:rPr lang="en-US" dirty="0" smtClean="0">
                <a:solidFill>
                  <a:srgbClr val="0070C0"/>
                </a:solidFill>
              </a:rPr>
              <a:t>ye shall </a:t>
            </a:r>
            <a:r>
              <a:rPr lang="en-US" dirty="0">
                <a:solidFill>
                  <a:srgbClr val="0070C0"/>
                </a:solidFill>
              </a:rPr>
              <a:t>blow with </a:t>
            </a:r>
            <a:r>
              <a:rPr lang="en-US" dirty="0" smtClean="0">
                <a:solidFill>
                  <a:srgbClr val="0070C0"/>
                </a:solidFill>
              </a:rPr>
              <a:t/>
            </a:r>
            <a:br>
              <a:rPr lang="en-US" dirty="0" smtClean="0">
                <a:solidFill>
                  <a:srgbClr val="0070C0"/>
                </a:solidFill>
              </a:rPr>
            </a:br>
            <a:r>
              <a:rPr lang="en-US" dirty="0" smtClean="0">
                <a:solidFill>
                  <a:srgbClr val="0070C0"/>
                </a:solidFill>
              </a:rPr>
              <a:t>the </a:t>
            </a:r>
            <a:r>
              <a:rPr lang="en-US" dirty="0">
                <a:solidFill>
                  <a:srgbClr val="0070C0"/>
                </a:solidFill>
              </a:rPr>
              <a:t>trumpets … </a:t>
            </a:r>
          </a:p>
          <a:p>
            <a:pPr>
              <a:buFont typeface="Wingdings" pitchFamily="2" charset="2"/>
              <a:buChar char="Ø"/>
            </a:pPr>
            <a:endParaRPr lang="en-US" dirty="0"/>
          </a:p>
        </p:txBody>
      </p:sp>
      <p:sp>
        <p:nvSpPr>
          <p:cNvPr id="10" name="Content Placeholder 9"/>
          <p:cNvSpPr>
            <a:spLocks noGrp="1"/>
          </p:cNvSpPr>
          <p:nvPr>
            <p:ph sz="quarter" idx="4"/>
          </p:nvPr>
        </p:nvSpPr>
        <p:spPr>
          <a:xfrm>
            <a:off x="6523298" y="2286000"/>
            <a:ext cx="5181600" cy="3581400"/>
          </a:xfrm>
        </p:spPr>
        <p:txBody>
          <a:bodyPr>
            <a:normAutofit/>
            <a:scene3d>
              <a:camera prst="orthographicFront"/>
              <a:lightRig rig="threePt" dir="t"/>
            </a:scene3d>
            <a:sp3d extrusionH="57150">
              <a:bevelT h="25400" prst="softRound"/>
            </a:sp3d>
          </a:bodyPr>
          <a:lstStyle/>
          <a:p>
            <a:pPr>
              <a:buFont typeface="Wingdings" pitchFamily="2" charset="2"/>
              <a:buChar char="Ø"/>
            </a:pPr>
            <a:r>
              <a:rPr lang="en-US" b="1" dirty="0">
                <a:solidFill>
                  <a:srgbClr val="0070C0"/>
                </a:solidFill>
              </a:rPr>
              <a:t>Deut 21:13</a:t>
            </a:r>
            <a:r>
              <a:rPr lang="en-US" dirty="0">
                <a:solidFill>
                  <a:srgbClr val="0070C0"/>
                </a:solidFill>
              </a:rPr>
              <a:t>  And she shall put the raiment of her captivity from off her, and shall remain in thine house, and bewail her father and her mother </a:t>
            </a:r>
            <a:r>
              <a:rPr lang="en-US" b="1" dirty="0" smtClean="0">
                <a:solidFill>
                  <a:srgbClr val="00B050"/>
                </a:solidFill>
                <a:effectLst>
                  <a:outerShdw blurRad="69850" dist="43180" dir="5400000" sx="0" sy="0">
                    <a:srgbClr val="000000">
                      <a:alpha val="65000"/>
                    </a:srgbClr>
                  </a:outerShdw>
                </a:effectLst>
              </a:rPr>
              <a:t>a</a:t>
            </a:r>
            <a:r>
              <a:rPr lang="en-US" dirty="0" smtClean="0">
                <a:solidFill>
                  <a:srgbClr val="00B050"/>
                </a:solidFill>
              </a:rPr>
              <a:t> </a:t>
            </a:r>
            <a:r>
              <a:rPr lang="en-US" b="1" dirty="0">
                <a:solidFill>
                  <a:srgbClr val="00B050"/>
                </a:solidFill>
              </a:rPr>
              <a:t>full</a:t>
            </a:r>
            <a:r>
              <a:rPr lang="en-US" dirty="0">
                <a:solidFill>
                  <a:srgbClr val="00B050"/>
                </a:solidFill>
              </a:rPr>
              <a:t> </a:t>
            </a:r>
            <a:r>
              <a:rPr lang="en-US" b="1" dirty="0" smtClean="0">
                <a:solidFill>
                  <a:srgbClr val="00B050"/>
                </a:solidFill>
                <a:effectLst>
                  <a:outerShdw blurRad="69850" dist="43180" dir="5400000" sx="0" sy="0">
                    <a:srgbClr val="000000">
                      <a:alpha val="65000"/>
                    </a:srgbClr>
                  </a:outerShdw>
                </a:effectLst>
              </a:rPr>
              <a:t>month </a:t>
            </a:r>
            <a:r>
              <a:rPr lang="en-US" sz="1700" b="1" dirty="0" smtClean="0">
                <a:solidFill>
                  <a:srgbClr val="00B050"/>
                </a:solidFill>
                <a:effectLst>
                  <a:outerShdw blurRad="69850" dist="43180" dir="5400000" sx="0" sy="0">
                    <a:srgbClr val="000000">
                      <a:alpha val="65000"/>
                    </a:srgbClr>
                  </a:outerShdw>
                </a:effectLst>
              </a:rPr>
              <a:t> </a:t>
            </a:r>
            <a:r>
              <a:rPr lang="en-US" sz="2000" dirty="0">
                <a:solidFill>
                  <a:srgbClr val="C00000"/>
                </a:solidFill>
                <a:effectLst>
                  <a:outerShdw blurRad="69850" dist="43180" dir="5400000" sx="0" sy="0">
                    <a:srgbClr val="000000">
                      <a:alpha val="65000"/>
                    </a:srgbClr>
                  </a:outerShdw>
                </a:effectLst>
              </a:rPr>
              <a:t>[</a:t>
            </a:r>
            <a:r>
              <a:rPr lang="en-US" sz="2000" u="sng" dirty="0" smtClean="0">
                <a:solidFill>
                  <a:srgbClr val="C00000"/>
                </a:solidFill>
                <a:effectLst>
                  <a:outerShdw blurRad="69850" dist="43180" dir="5400000" sx="0" sy="0">
                    <a:srgbClr val="000000">
                      <a:alpha val="65000"/>
                    </a:srgbClr>
                  </a:outerShdw>
                </a:effectLst>
              </a:rPr>
              <a:t>H3391</a:t>
            </a:r>
            <a:r>
              <a:rPr lang="en-US" sz="2000" dirty="0" smtClean="0">
                <a:solidFill>
                  <a:srgbClr val="C00000"/>
                </a:solidFill>
                <a:effectLst>
                  <a:outerShdw blurRad="69850" dist="43180" dir="5400000" sx="0" sy="0">
                    <a:srgbClr val="000000">
                      <a:alpha val="65000"/>
                    </a:srgbClr>
                  </a:outerShdw>
                </a:effectLst>
              </a:rPr>
              <a:t>].</a:t>
            </a:r>
            <a:endParaRPr lang="en-US" sz="2000" dirty="0">
              <a:solidFill>
                <a:srgbClr val="C00000"/>
              </a:solidFill>
              <a:effectLst>
                <a:outerShdw blurRad="69850" dist="43180" dir="5400000" sx="0" sy="0">
                  <a:srgbClr val="000000">
                    <a:alpha val="65000"/>
                  </a:srgbClr>
                </a:outerShdw>
              </a:effectLst>
            </a:endParaRPr>
          </a:p>
          <a:p>
            <a:pPr>
              <a:buFont typeface="Wingdings" pitchFamily="2" charset="2"/>
              <a:buChar char="Ø"/>
            </a:pPr>
            <a:endParaRPr lang="en-US" dirty="0"/>
          </a:p>
        </p:txBody>
      </p:sp>
      <p:sp>
        <p:nvSpPr>
          <p:cNvPr id="3" name="Slide Number Placeholder 2"/>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73</a:t>
            </a:fld>
            <a:endParaRPr lang="en-US" dirty="0">
              <a:solidFill>
                <a:schemeClr val="tx2"/>
              </a:solidFill>
            </a:endParaRPr>
          </a:p>
        </p:txBody>
      </p:sp>
      <p:sp>
        <p:nvSpPr>
          <p:cNvPr id="7" name="Text Placeholder 6"/>
          <p:cNvSpPr>
            <a:spLocks noGrp="1"/>
          </p:cNvSpPr>
          <p:nvPr>
            <p:ph type="body" sz="quarter" idx="1"/>
          </p:nvPr>
        </p:nvSpPr>
        <p:spPr>
          <a:xfrm>
            <a:off x="718595" y="1600200"/>
            <a:ext cx="5181600" cy="640080"/>
          </a:xfrm>
          <a:scene3d>
            <a:camera prst="orthographicFront"/>
            <a:lightRig rig="threePt" dir="t"/>
          </a:scene3d>
          <a:sp3d>
            <a:bevelT w="152400" h="50800" prst="softRound"/>
          </a:sp3d>
        </p:spPr>
        <p:txBody>
          <a:bodyPr>
            <a:noAutofit/>
            <a:sp3d extrusionH="57150">
              <a:bevelT h="25400" prst="softRound"/>
            </a:sp3d>
          </a:bodyPr>
          <a:lstStyle/>
          <a:p>
            <a:pPr algn="ctr"/>
            <a:r>
              <a:rPr lang="en-US" sz="4000" dirty="0" smtClean="0">
                <a:solidFill>
                  <a:srgbClr val="7030A0"/>
                </a:solidFill>
              </a:rPr>
              <a:t>Num 10:10  </a:t>
            </a:r>
            <a:r>
              <a:rPr lang="en-US" sz="3200" dirty="0" smtClean="0">
                <a:solidFill>
                  <a:srgbClr val="7030A0"/>
                </a:solidFill>
              </a:rPr>
              <a:t>(Torah)</a:t>
            </a:r>
            <a:endParaRPr lang="en-US" sz="3200" dirty="0">
              <a:solidFill>
                <a:srgbClr val="7030A0"/>
              </a:solidFill>
            </a:endParaRPr>
          </a:p>
        </p:txBody>
      </p:sp>
      <p:sp>
        <p:nvSpPr>
          <p:cNvPr id="9" name="Text Placeholder 8"/>
          <p:cNvSpPr>
            <a:spLocks noGrp="1"/>
          </p:cNvSpPr>
          <p:nvPr>
            <p:ph type="body" sz="quarter" idx="3"/>
          </p:nvPr>
        </p:nvSpPr>
        <p:spPr>
          <a:xfrm>
            <a:off x="6523298" y="1600200"/>
            <a:ext cx="5181600" cy="640080"/>
          </a:xfrm>
          <a:scene3d>
            <a:camera prst="orthographicFront"/>
            <a:lightRig rig="threePt" dir="t"/>
          </a:scene3d>
          <a:sp3d>
            <a:bevelT w="152400" h="50800" prst="softRound"/>
          </a:sp3d>
        </p:spPr>
        <p:txBody>
          <a:bodyPr>
            <a:noAutofit/>
            <a:sp3d extrusionH="57150">
              <a:bevelT h="25400" prst="softRound"/>
            </a:sp3d>
          </a:bodyPr>
          <a:lstStyle/>
          <a:p>
            <a:pPr algn="ctr"/>
            <a:r>
              <a:rPr lang="en-US" sz="4000" dirty="0" smtClean="0">
                <a:solidFill>
                  <a:srgbClr val="8E002F"/>
                </a:solidFill>
              </a:rPr>
              <a:t>Deut 21:13  </a:t>
            </a:r>
            <a:r>
              <a:rPr lang="en-US" sz="3200" dirty="0" smtClean="0">
                <a:solidFill>
                  <a:srgbClr val="8E002F"/>
                </a:solidFill>
              </a:rPr>
              <a:t>(Torah)</a:t>
            </a:r>
            <a:endParaRPr lang="en-US" sz="3200" dirty="0">
              <a:solidFill>
                <a:srgbClr val="8E002F"/>
              </a:solidFill>
            </a:endParaRPr>
          </a:p>
        </p:txBody>
      </p:sp>
      <p:sp>
        <p:nvSpPr>
          <p:cNvPr id="12" name="Rectangle 11"/>
          <p:cNvSpPr/>
          <p:nvPr/>
        </p:nvSpPr>
        <p:spPr>
          <a:xfrm>
            <a:off x="1803400" y="5257800"/>
            <a:ext cx="6883400" cy="1200329"/>
          </a:xfrm>
          <a:prstGeom prst="rect">
            <a:avLst/>
          </a:prstGeom>
          <a:solidFill>
            <a:srgbClr val="4575A9"/>
          </a:solidFill>
          <a:scene3d>
            <a:camera prst="orthographicFront"/>
            <a:lightRig rig="flat" dir="tl">
              <a:rot lat="0" lon="0" rev="6600000"/>
            </a:lightRig>
          </a:scene3d>
          <a:sp3d>
            <a:bevelT w="152400" h="50800" prst="softRound"/>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smtClean="0">
                <a:ln w="11430"/>
                <a:solidFill>
                  <a:srgbClr val="FFC1C1"/>
                </a:solidFill>
                <a:effectLst>
                  <a:outerShdw blurRad="50800" dist="39000" dir="5460000" algn="tl">
                    <a:srgbClr val="000000">
                      <a:alpha val="38000"/>
                    </a:srgbClr>
                  </a:outerShdw>
                </a:effectLst>
              </a:rPr>
              <a:t>Both months of H2320 &amp; H3391 </a:t>
            </a:r>
            <a:br>
              <a:rPr lang="en-US" sz="3600" b="1" dirty="0" smtClean="0">
                <a:ln w="11430"/>
                <a:solidFill>
                  <a:srgbClr val="FFC1C1"/>
                </a:solidFill>
                <a:effectLst>
                  <a:outerShdw blurRad="50800" dist="39000" dir="5460000" algn="tl">
                    <a:srgbClr val="000000">
                      <a:alpha val="38000"/>
                    </a:srgbClr>
                  </a:outerShdw>
                </a:effectLst>
              </a:rPr>
            </a:br>
            <a:r>
              <a:rPr lang="en-US" sz="3600" b="1" u="sng" dirty="0" smtClean="0">
                <a:ln w="11430"/>
                <a:solidFill>
                  <a:srgbClr val="FF9900"/>
                </a:solidFill>
                <a:effectLst>
                  <a:outerShdw blurRad="50800" dist="39000" dir="5460000" algn="tl">
                    <a:srgbClr val="000000">
                      <a:alpha val="38000"/>
                    </a:srgbClr>
                  </a:outerShdw>
                </a:effectLst>
              </a:rPr>
              <a:t>appear to be</a:t>
            </a:r>
            <a:r>
              <a:rPr lang="en-US" sz="3600" b="1" dirty="0" smtClean="0">
                <a:ln w="11430"/>
                <a:solidFill>
                  <a:srgbClr val="FF9900"/>
                </a:solidFill>
                <a:effectLst>
                  <a:outerShdw blurRad="50800" dist="39000" dir="5460000" algn="tl">
                    <a:srgbClr val="000000">
                      <a:alpha val="38000"/>
                    </a:srgbClr>
                  </a:outerShdw>
                </a:effectLst>
              </a:rPr>
              <a:t> </a:t>
            </a:r>
            <a:r>
              <a:rPr lang="en-US" sz="3600" b="1" dirty="0" smtClean="0">
                <a:ln w="11430"/>
                <a:solidFill>
                  <a:srgbClr val="FFC1C1"/>
                </a:solidFill>
                <a:effectLst>
                  <a:outerShdw blurRad="50800" dist="39000" dir="5460000" algn="tl">
                    <a:srgbClr val="000000">
                      <a:alpha val="38000"/>
                    </a:srgbClr>
                  </a:outerShdw>
                </a:effectLst>
              </a:rPr>
              <a:t>synonyms.</a:t>
            </a:r>
            <a:endParaRPr lang="en-US" sz="3200" b="1" cap="none" spc="0" dirty="0">
              <a:ln w="11430"/>
              <a:solidFill>
                <a:srgbClr val="FFC1C1"/>
              </a:solidFill>
              <a:effectLst>
                <a:outerShdw blurRad="50800" dist="39000" dir="5460000" algn="tl">
                  <a:srgbClr val="000000">
                    <a:alpha val="38000"/>
                  </a:srgbClr>
                </a:outerShdw>
              </a:effectLst>
            </a:endParaRPr>
          </a:p>
        </p:txBody>
      </p:sp>
      <p:pic>
        <p:nvPicPr>
          <p:cNvPr id="13"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114580" y="4908253"/>
            <a:ext cx="1752600" cy="154987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4" name="Picture 3" descr="C:\Users\Rae\Desktop\Clip Art for PPTs\doe boy yes &amp; 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37160"/>
            <a:ext cx="1543705" cy="106679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09962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74</a:t>
            </a:fld>
            <a:endParaRPr lang="en-US" dirty="0">
              <a:solidFill>
                <a:schemeClr val="tx2"/>
              </a:solidFill>
            </a:endParaRPr>
          </a:p>
        </p:txBody>
      </p:sp>
      <p:sp>
        <p:nvSpPr>
          <p:cNvPr id="13" name="TextBox 12"/>
          <p:cNvSpPr txBox="1"/>
          <p:nvPr/>
        </p:nvSpPr>
        <p:spPr>
          <a:xfrm>
            <a:off x="1295400" y="5849928"/>
            <a:ext cx="9296399" cy="830997"/>
          </a:xfrm>
          <a:prstGeom prst="rect">
            <a:avLst/>
          </a:prstGeom>
          <a:gradFill flip="none" rotWithShape="1">
            <a:gsLst>
              <a:gs pos="0">
                <a:srgbClr val="FADA7A">
                  <a:lumMod val="96000"/>
                </a:srgbClr>
              </a:gs>
              <a:gs pos="100000">
                <a:schemeClr val="accent2"/>
              </a:gs>
            </a:gsLst>
            <a:lin ang="0" scaled="1"/>
            <a:tileRect/>
          </a:gra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2400" b="1" dirty="0">
                <a:solidFill>
                  <a:srgbClr val="7030A0"/>
                </a:solidFill>
              </a:rPr>
              <a:t>Num 10 and</a:t>
            </a:r>
            <a:r>
              <a:rPr lang="en-US" sz="2400" b="1" dirty="0" smtClean="0">
                <a:solidFill>
                  <a:srgbClr val="8E002F"/>
                </a:solidFill>
              </a:rPr>
              <a:t> Deut 21</a:t>
            </a:r>
            <a:r>
              <a:rPr lang="en-US" sz="2400" b="1" dirty="0" smtClean="0">
                <a:solidFill>
                  <a:srgbClr val="7030A0"/>
                </a:solidFill>
              </a:rPr>
              <a:t>                    do </a:t>
            </a:r>
            <a:r>
              <a:rPr lang="en-US" sz="2400" b="1" u="sng" dirty="0" smtClean="0">
                <a:solidFill>
                  <a:srgbClr val="7030A0"/>
                </a:solidFill>
              </a:rPr>
              <a:t>NOT</a:t>
            </a:r>
            <a:r>
              <a:rPr lang="en-US" sz="2400" b="1" dirty="0" smtClean="0">
                <a:solidFill>
                  <a:srgbClr val="7030A0"/>
                </a:solidFill>
              </a:rPr>
              <a:t> fit together!!</a:t>
            </a:r>
          </a:p>
          <a:p>
            <a:pPr algn="ctr"/>
            <a:r>
              <a:rPr lang="en-US" sz="2400" b="1" dirty="0">
                <a:solidFill>
                  <a:srgbClr val="7030A0"/>
                </a:solidFill>
              </a:rPr>
              <a:t>Yahuah’s </a:t>
            </a:r>
            <a:r>
              <a:rPr lang="en-US" sz="2400" b="1" dirty="0">
                <a:solidFill>
                  <a:srgbClr val="0070C0"/>
                </a:solidFill>
              </a:rPr>
              <a:t>H2320 </a:t>
            </a:r>
            <a:r>
              <a:rPr lang="en-US" sz="2400" b="1" dirty="0" smtClean="0">
                <a:solidFill>
                  <a:srgbClr val="0070C0"/>
                </a:solidFill>
              </a:rPr>
              <a:t>month </a:t>
            </a:r>
            <a:r>
              <a:rPr lang="en-US" sz="2400" b="1" dirty="0">
                <a:solidFill>
                  <a:srgbClr val="7030A0"/>
                </a:solidFill>
              </a:rPr>
              <a:t>is never the same </a:t>
            </a:r>
            <a:r>
              <a:rPr lang="en-US" sz="2400" b="1" dirty="0" smtClean="0">
                <a:solidFill>
                  <a:srgbClr val="7030A0"/>
                </a:solidFill>
              </a:rPr>
              <a:t>as the</a:t>
            </a:r>
            <a:r>
              <a:rPr lang="en-US" sz="2400" b="1" dirty="0" smtClean="0">
                <a:solidFill>
                  <a:srgbClr val="8E002F"/>
                </a:solidFill>
              </a:rPr>
              <a:t> H3391 Lunar month.</a:t>
            </a:r>
            <a:endParaRPr lang="en-US" sz="2400" b="1" dirty="0" smtClean="0">
              <a:solidFill>
                <a:srgbClr val="0070C0"/>
              </a:solidFill>
            </a:endParaRPr>
          </a:p>
        </p:txBody>
      </p:sp>
      <p:pic>
        <p:nvPicPr>
          <p:cNvPr id="15" name="Picture 2" descr="C:\Users\Rae\Desktop\Clip Art for PPTs\3dwm question.jp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72800" y="227370"/>
            <a:ext cx="919717" cy="91563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6" name="Text Placeholder 6"/>
          <p:cNvSpPr txBox="1">
            <a:spLocks/>
          </p:cNvSpPr>
          <p:nvPr/>
        </p:nvSpPr>
        <p:spPr>
          <a:xfrm>
            <a:off x="1295400" y="1625836"/>
            <a:ext cx="4035284" cy="640080"/>
          </a:xfrm>
          <a:prstGeom prst="rect">
            <a:avLst/>
          </a:prstGeom>
          <a:solidFill>
            <a:schemeClr val="accent2"/>
          </a:solidFill>
          <a:scene3d>
            <a:camera prst="orthographicFront"/>
            <a:lightRig rig="threePt" dir="t"/>
          </a:scene3d>
          <a:sp3d>
            <a:bevelT w="152400" h="50800" prst="softRound"/>
          </a:sp3d>
        </p:spPr>
        <p:txBody>
          <a:bodyPr vert="horz" rtlCol="0" anchor="ctr">
            <a:noAutofit/>
            <a:sp3d extrusionH="57150">
              <a:bevelT h="25400" prst="softRound"/>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4000" dirty="0" smtClean="0">
                <a:solidFill>
                  <a:srgbClr val="7030A0"/>
                </a:solidFill>
              </a:rPr>
              <a:t>Num 10:10 </a:t>
            </a:r>
            <a:r>
              <a:rPr lang="en-US" sz="3200" dirty="0" smtClean="0">
                <a:solidFill>
                  <a:srgbClr val="7030A0"/>
                </a:solidFill>
              </a:rPr>
              <a:t> (Torah)</a:t>
            </a:r>
            <a:endParaRPr lang="en-US" sz="4000" dirty="0">
              <a:solidFill>
                <a:srgbClr val="7030A0"/>
              </a:solidFill>
            </a:endParaRPr>
          </a:p>
        </p:txBody>
      </p:sp>
      <p:sp>
        <p:nvSpPr>
          <p:cNvPr id="17" name="Text Placeholder 8"/>
          <p:cNvSpPr txBox="1">
            <a:spLocks/>
          </p:cNvSpPr>
          <p:nvPr/>
        </p:nvSpPr>
        <p:spPr>
          <a:xfrm>
            <a:off x="6533126" y="1625836"/>
            <a:ext cx="4018765" cy="640080"/>
          </a:xfrm>
          <a:prstGeom prst="rect">
            <a:avLst/>
          </a:prstGeom>
          <a:solidFill>
            <a:schemeClr val="accent4"/>
          </a:solidFill>
          <a:scene3d>
            <a:camera prst="orthographicFront"/>
            <a:lightRig rig="threePt" dir="t"/>
          </a:scene3d>
          <a:sp3d>
            <a:bevelT w="152400" h="50800" prst="softRound"/>
          </a:sp3d>
        </p:spPr>
        <p:txBody>
          <a:bodyPr vert="horz" rtlCol="0" anchor="ctr">
            <a:noAutofit/>
            <a:sp3d extrusionH="57150">
              <a:bevelT h="25400" prst="softRound"/>
            </a:sp3d>
          </a:bodyPr>
          <a:lstStyle>
            <a:lvl1pPr marL="0" indent="0" algn="l" rtl="0" eaLnBrk="1" latinLnBrk="0" hangingPunct="1">
              <a:spcBef>
                <a:spcPts val="700"/>
              </a:spcBef>
              <a:buClr>
                <a:schemeClr val="accent2"/>
              </a:buClr>
              <a:buSzPct val="100000"/>
              <a:buFontTx/>
              <a:buNone/>
              <a:defRPr kumimoji="0" sz="2000" b="1" kern="1200">
                <a:solidFill>
                  <a:srgbClr val="FFFFFF"/>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r>
              <a:rPr lang="en-US" sz="4000" dirty="0" smtClean="0">
                <a:solidFill>
                  <a:srgbClr val="8E002F"/>
                </a:solidFill>
              </a:rPr>
              <a:t>Deut 21:13 </a:t>
            </a:r>
            <a:r>
              <a:rPr lang="en-US" sz="3200" dirty="0">
                <a:solidFill>
                  <a:srgbClr val="8E002F"/>
                </a:solidFill>
              </a:rPr>
              <a:t> </a:t>
            </a:r>
            <a:r>
              <a:rPr lang="en-US" sz="3200" dirty="0" smtClean="0">
                <a:solidFill>
                  <a:srgbClr val="8E002F"/>
                </a:solidFill>
              </a:rPr>
              <a:t>(Torah)</a:t>
            </a:r>
            <a:endParaRPr lang="en-US" sz="4000" dirty="0">
              <a:solidFill>
                <a:srgbClr val="8E002F"/>
              </a:solidFill>
            </a:endParaRPr>
          </a:p>
        </p:txBody>
      </p:sp>
      <p:sp>
        <p:nvSpPr>
          <p:cNvPr id="18" name="Content Placeholder 5"/>
          <p:cNvSpPr txBox="1">
            <a:spLocks/>
          </p:cNvSpPr>
          <p:nvPr/>
        </p:nvSpPr>
        <p:spPr>
          <a:xfrm>
            <a:off x="6665691" y="2265917"/>
            <a:ext cx="3886200" cy="1434108"/>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t>The wording is given as </a:t>
            </a:r>
            <a:br>
              <a:rPr lang="en-US" sz="2400" dirty="0" smtClean="0"/>
            </a:br>
            <a:r>
              <a:rPr lang="en-US" sz="2400" dirty="0" smtClean="0"/>
              <a:t>“a </a:t>
            </a:r>
            <a:r>
              <a:rPr lang="en-US" sz="2400" b="1" u="sng" dirty="0" smtClean="0"/>
              <a:t>full</a:t>
            </a:r>
            <a:r>
              <a:rPr lang="en-US" sz="2400" dirty="0" smtClean="0"/>
              <a:t> lunar month [</a:t>
            </a:r>
            <a:r>
              <a:rPr lang="en-US" sz="2400" b="1" dirty="0" smtClean="0">
                <a:solidFill>
                  <a:srgbClr val="C00000"/>
                </a:solidFill>
              </a:rPr>
              <a:t>H3391</a:t>
            </a:r>
            <a:r>
              <a:rPr lang="en-US" sz="2400" dirty="0" smtClean="0"/>
              <a:t>]” for mourning of captivity.</a:t>
            </a:r>
            <a:endParaRPr lang="en-US" sz="2400" dirty="0"/>
          </a:p>
        </p:txBody>
      </p:sp>
      <p:sp>
        <p:nvSpPr>
          <p:cNvPr id="19" name="Content Placeholder 5"/>
          <p:cNvSpPr txBox="1">
            <a:spLocks/>
          </p:cNvSpPr>
          <p:nvPr/>
        </p:nvSpPr>
        <p:spPr>
          <a:xfrm>
            <a:off x="1292085" y="2282479"/>
            <a:ext cx="4191000" cy="1298921"/>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t>The wording is given as “blow the trumpet at the </a:t>
            </a:r>
            <a:r>
              <a:rPr lang="en-US" sz="2400" b="1" u="sng" dirty="0" smtClean="0"/>
              <a:t>beginning</a:t>
            </a:r>
            <a:r>
              <a:rPr lang="en-US" sz="2400" dirty="0" smtClean="0"/>
              <a:t> of the month [</a:t>
            </a:r>
            <a:r>
              <a:rPr lang="en-US" sz="2400" b="1" dirty="0" smtClean="0">
                <a:solidFill>
                  <a:srgbClr val="0070C0"/>
                </a:solidFill>
              </a:rPr>
              <a:t>H2320</a:t>
            </a:r>
            <a:r>
              <a:rPr lang="en-US" sz="2400" dirty="0" smtClean="0"/>
              <a:t>].”</a:t>
            </a:r>
            <a:endParaRPr lang="en-US" sz="2400" dirty="0"/>
          </a:p>
        </p:txBody>
      </p:sp>
      <p:sp>
        <p:nvSpPr>
          <p:cNvPr id="20" name="TextBox 19"/>
          <p:cNvSpPr txBox="1"/>
          <p:nvPr/>
        </p:nvSpPr>
        <p:spPr>
          <a:xfrm>
            <a:off x="0" y="3581400"/>
            <a:ext cx="12192000" cy="523220"/>
          </a:xfrm>
          <a:prstGeom prst="rect">
            <a:avLst/>
          </a:prstGeom>
          <a:gradFill flip="none" rotWithShape="1">
            <a:gsLst>
              <a:gs pos="0">
                <a:srgbClr val="FADA7A">
                  <a:lumMod val="96000"/>
                </a:srgbClr>
              </a:gs>
              <a:gs pos="100000">
                <a:schemeClr val="accent2"/>
              </a:gs>
            </a:gsLst>
            <a:lin ang="0" scaled="1"/>
            <a:tileRect/>
          </a:gra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2800" b="1" dirty="0" smtClean="0">
                <a:solidFill>
                  <a:srgbClr val="7030A0"/>
                </a:solidFill>
              </a:rPr>
              <a:t>Both Numbers 10 and </a:t>
            </a:r>
            <a:r>
              <a:rPr lang="en-US" sz="2800" b="1" dirty="0" smtClean="0">
                <a:solidFill>
                  <a:srgbClr val="8E002F"/>
                </a:solidFill>
              </a:rPr>
              <a:t>Deuteronomy </a:t>
            </a:r>
            <a:r>
              <a:rPr lang="en-US" sz="2800" b="1" dirty="0">
                <a:solidFill>
                  <a:srgbClr val="8E002F"/>
                </a:solidFill>
              </a:rPr>
              <a:t>21</a:t>
            </a:r>
            <a:r>
              <a:rPr lang="en-US" sz="2800" b="1" dirty="0" smtClean="0">
                <a:solidFill>
                  <a:srgbClr val="7030A0"/>
                </a:solidFill>
              </a:rPr>
              <a:t> are referring to</a:t>
            </a:r>
            <a:r>
              <a:rPr lang="en-US" sz="2800" b="1" dirty="0" smtClean="0">
                <a:solidFill>
                  <a:srgbClr val="C00000"/>
                </a:solidFill>
              </a:rPr>
              <a:t> very different </a:t>
            </a:r>
            <a:r>
              <a:rPr lang="en-US" sz="2800" b="1" dirty="0" smtClean="0">
                <a:solidFill>
                  <a:srgbClr val="7030A0"/>
                </a:solidFill>
              </a:rPr>
              <a:t>months.</a:t>
            </a:r>
          </a:p>
        </p:txBody>
      </p:sp>
      <p:sp>
        <p:nvSpPr>
          <p:cNvPr id="21" name="Content Placeholder 5"/>
          <p:cNvSpPr txBox="1">
            <a:spLocks/>
          </p:cNvSpPr>
          <p:nvPr/>
        </p:nvSpPr>
        <p:spPr>
          <a:xfrm>
            <a:off x="6718256" y="4170680"/>
            <a:ext cx="3886200" cy="1752600"/>
          </a:xfrm>
          <a:prstGeom prst="rect">
            <a:avLst/>
          </a:prstGeom>
        </p:spPr>
        <p:txBody>
          <a:bodyPr vert="horz">
            <a:norm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t>Deut. [captivity] “month” = </a:t>
            </a:r>
            <a:r>
              <a:rPr lang="en-US" sz="2400" b="1" dirty="0" smtClean="0">
                <a:solidFill>
                  <a:srgbClr val="C00000"/>
                </a:solidFill>
              </a:rPr>
              <a:t>H3391</a:t>
            </a:r>
            <a:r>
              <a:rPr lang="en-US" sz="2400" dirty="0" smtClean="0"/>
              <a:t> – the lunation month of Yahuah with roots in </a:t>
            </a:r>
            <a:br>
              <a:rPr lang="en-US" sz="2400" dirty="0" smtClean="0"/>
            </a:br>
            <a:r>
              <a:rPr lang="en-US" sz="2400" b="1" dirty="0" smtClean="0">
                <a:solidFill>
                  <a:srgbClr val="C00000"/>
                </a:solidFill>
              </a:rPr>
              <a:t>Day 4</a:t>
            </a:r>
            <a:r>
              <a:rPr lang="en-US" sz="2400" dirty="0" smtClean="0"/>
              <a:t> of Creation.</a:t>
            </a:r>
            <a:endParaRPr lang="en-US" sz="2400" dirty="0"/>
          </a:p>
        </p:txBody>
      </p:sp>
      <p:sp>
        <p:nvSpPr>
          <p:cNvPr id="22" name="Content Placeholder 5"/>
          <p:cNvSpPr txBox="1">
            <a:spLocks/>
          </p:cNvSpPr>
          <p:nvPr/>
        </p:nvSpPr>
        <p:spPr>
          <a:xfrm>
            <a:off x="1476732" y="4170681"/>
            <a:ext cx="3962398" cy="1828800"/>
          </a:xfrm>
          <a:prstGeom prst="rect">
            <a:avLst/>
          </a:prstGeom>
        </p:spPr>
        <p:txBody>
          <a:bodyPr vert="horz">
            <a:norm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t>Num. [trumpet] “month” = </a:t>
            </a:r>
            <a:r>
              <a:rPr lang="en-US" sz="2400" b="1" dirty="0" smtClean="0">
                <a:solidFill>
                  <a:srgbClr val="0070C0"/>
                </a:solidFill>
              </a:rPr>
              <a:t>H2320</a:t>
            </a:r>
            <a:r>
              <a:rPr lang="en-US" sz="2400" dirty="0" smtClean="0"/>
              <a:t> – the “renewing” month of Yahuah with </a:t>
            </a:r>
            <a:br>
              <a:rPr lang="en-US" sz="2400" dirty="0" smtClean="0"/>
            </a:br>
            <a:r>
              <a:rPr lang="en-US" sz="2400" dirty="0" smtClean="0"/>
              <a:t>roots in </a:t>
            </a:r>
            <a:r>
              <a:rPr lang="en-US" sz="2400" b="1" dirty="0" smtClean="0">
                <a:solidFill>
                  <a:srgbClr val="0070C0"/>
                </a:solidFill>
              </a:rPr>
              <a:t>Day 1</a:t>
            </a:r>
            <a:r>
              <a:rPr lang="en-US" sz="2400" dirty="0" smtClean="0"/>
              <a:t> of Creation.</a:t>
            </a:r>
            <a:endParaRPr lang="en-US" sz="2400" dirty="0"/>
          </a:p>
        </p:txBody>
      </p:sp>
      <p:pic>
        <p:nvPicPr>
          <p:cNvPr id="23" name="Picture 2" descr="C:\Users\Rae\Desktop\puzzle no f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779" y="5181600"/>
            <a:ext cx="1090021" cy="108638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4" name="Title 1"/>
          <p:cNvSpPr>
            <a:spLocks noGrp="1"/>
          </p:cNvSpPr>
          <p:nvPr>
            <p:ph type="title"/>
          </p:nvPr>
        </p:nvSpPr>
        <p:spPr>
          <a:xfrm>
            <a:off x="228599" y="273050"/>
            <a:ext cx="10815083" cy="869950"/>
          </a:xfrm>
          <a:scene3d>
            <a:camera prst="orthographicFront"/>
            <a:lightRig rig="threePt" dir="t"/>
          </a:scene3d>
          <a:sp3d>
            <a:bevelT w="152400" h="50800" prst="softRound"/>
          </a:sp3d>
        </p:spPr>
        <p:txBody>
          <a:bodyPr>
            <a:noAutofit/>
            <a:sp3d extrusionH="57150">
              <a:bevelT w="38100" h="38100"/>
            </a:sp3d>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#1  </a:t>
            </a:r>
            <a:r>
              <a:rPr lang="en-US" b="1" dirty="0" smtClean="0">
                <a:solidFill>
                  <a:srgbClr val="00B0F0"/>
                </a:solidFill>
                <a:latin typeface="Arial Rounded MT Bold" pitchFamily="34" charset="0"/>
              </a:rPr>
              <a:t>Puzzle Solving:  </a:t>
            </a:r>
            <a:r>
              <a:rPr lang="en-US" b="1" dirty="0">
                <a:solidFill>
                  <a:srgbClr val="7030A0"/>
                </a:solidFill>
                <a:latin typeface="Arial Rounded MT Bold" pitchFamily="34" charset="0"/>
              </a:rPr>
              <a:t>Num </a:t>
            </a:r>
            <a:r>
              <a:rPr lang="en-US" b="1" dirty="0" smtClean="0">
                <a:solidFill>
                  <a:srgbClr val="7030A0"/>
                </a:solidFill>
                <a:latin typeface="Arial Rounded MT Bold" pitchFamily="34" charset="0"/>
              </a:rPr>
              <a:t>10 </a:t>
            </a:r>
            <a:r>
              <a:rPr lang="en-US" b="1" dirty="0">
                <a:solidFill>
                  <a:srgbClr val="00B0F0"/>
                </a:solidFill>
                <a:latin typeface="Arial Rounded MT Bold" pitchFamily="34" charset="0"/>
              </a:rPr>
              <a:t>&amp;</a:t>
            </a:r>
            <a:r>
              <a:rPr lang="en-US" b="1" dirty="0" smtClean="0">
                <a:solidFill>
                  <a:srgbClr val="7030A0"/>
                </a:solidFill>
                <a:latin typeface="Arial Rounded MT Bold" pitchFamily="34" charset="0"/>
              </a:rPr>
              <a:t> </a:t>
            </a:r>
            <a:r>
              <a:rPr lang="en-US" b="1" dirty="0" smtClean="0">
                <a:solidFill>
                  <a:srgbClr val="8E002F"/>
                </a:solidFill>
                <a:latin typeface="Arial Rounded MT Bold" pitchFamily="34" charset="0"/>
              </a:rPr>
              <a:t>Deut 21</a:t>
            </a:r>
            <a:endParaRPr lang="en-US" dirty="0">
              <a:solidFill>
                <a:srgbClr val="7030A0"/>
              </a:solidFill>
              <a:latin typeface="Arial Rounded MT Bold" pitchFamily="34" charset="0"/>
            </a:endParaRPr>
          </a:p>
        </p:txBody>
      </p:sp>
      <p:pic>
        <p:nvPicPr>
          <p:cNvPr id="14" name="Picture 7" descr="C:\Users\Rae\Desktop\flowers snow yell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5" name="Picture 24" descr="C:\Users\Rae\Desktop\flowers sn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6" name="Picture 2" descr="C:\Users\Rae\Desktop\flowers snow pin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08758" y="5482754"/>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7"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8"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32099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175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circle(in)">
                                      <p:cBhvr>
                                        <p:cTn id="12" dur="20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circle(in)">
                                      <p:cBhvr>
                                        <p:cTn id="17" dur="20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1500"/>
                                        <p:tgtEl>
                                          <p:spTgt spid="13">
                                            <p:txEl>
                                              <p:pRg st="0" end="0"/>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left)">
                                      <p:cBhvr>
                                        <p:cTn id="33" dur="1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447800" y="273050"/>
            <a:ext cx="10591800" cy="869950"/>
          </a:xfrm>
        </p:spPr>
        <p:txBody>
          <a:bodyPr>
            <a:noAutofit/>
            <a:scene3d>
              <a:camera prst="orthographicFront"/>
              <a:lightRig rig="threePt" dir="t"/>
            </a:scene3d>
            <a:sp3d extrusionH="57150">
              <a:bevelT w="38100" h="38100"/>
            </a:sp3d>
          </a:bodyPr>
          <a:lstStyle/>
          <a:p>
            <a:pPr algn="ctr"/>
            <a:r>
              <a:rPr lang="en-US" b="1" dirty="0">
                <a:solidFill>
                  <a:srgbClr val="00B0F0"/>
                </a:solidFill>
                <a:latin typeface="Arial Rounded MT Bold" pitchFamily="34" charset="0"/>
              </a:rPr>
              <a:t>B</a:t>
            </a:r>
            <a:r>
              <a:rPr lang="en-US" b="1" dirty="0" smtClean="0">
                <a:solidFill>
                  <a:srgbClr val="00B0F0"/>
                </a:solidFill>
                <a:latin typeface="Arial Rounded MT Bold" pitchFamily="34" charset="0"/>
              </a:rPr>
              <a:t>)  Comparing </a:t>
            </a:r>
            <a:r>
              <a:rPr lang="en-US" b="1" dirty="0" smtClean="0">
                <a:solidFill>
                  <a:srgbClr val="7030A0"/>
                </a:solidFill>
                <a:latin typeface="Arial Rounded MT Bold" pitchFamily="34" charset="0"/>
              </a:rPr>
              <a:t>Num </a:t>
            </a:r>
            <a:r>
              <a:rPr lang="en-US" b="1" dirty="0">
                <a:solidFill>
                  <a:srgbClr val="7030A0"/>
                </a:solidFill>
                <a:latin typeface="Arial Rounded MT Bold" pitchFamily="34" charset="0"/>
              </a:rPr>
              <a:t>10:10 </a:t>
            </a:r>
            <a:r>
              <a:rPr lang="en-US" b="1" dirty="0">
                <a:solidFill>
                  <a:srgbClr val="00B0F0"/>
                </a:solidFill>
                <a:latin typeface="Arial Rounded MT Bold" pitchFamily="34" charset="0"/>
              </a:rPr>
              <a:t>to </a:t>
            </a:r>
            <a:r>
              <a:rPr lang="en-US" b="1" dirty="0" err="1" smtClean="0">
                <a:solidFill>
                  <a:srgbClr val="8E002F"/>
                </a:solidFill>
                <a:latin typeface="Arial Rounded MT Bold" pitchFamily="34" charset="0"/>
              </a:rPr>
              <a:t>Psa</a:t>
            </a:r>
            <a:r>
              <a:rPr lang="en-US" b="1" dirty="0" smtClean="0">
                <a:solidFill>
                  <a:srgbClr val="8E002F"/>
                </a:solidFill>
                <a:latin typeface="Arial Rounded MT Bold" pitchFamily="34" charset="0"/>
              </a:rPr>
              <a:t> </a:t>
            </a:r>
            <a:r>
              <a:rPr lang="en-US" b="1" dirty="0">
                <a:solidFill>
                  <a:srgbClr val="8E002F"/>
                </a:solidFill>
                <a:latin typeface="Arial Rounded MT Bold" pitchFamily="34" charset="0"/>
              </a:rPr>
              <a:t>81:3 </a:t>
            </a:r>
          </a:p>
        </p:txBody>
      </p:sp>
      <p:sp>
        <p:nvSpPr>
          <p:cNvPr id="6" name="Content Placeholder 7"/>
          <p:cNvSpPr>
            <a:spLocks noGrp="1"/>
          </p:cNvSpPr>
          <p:nvPr>
            <p:ph sz="quarter" idx="2"/>
          </p:nvPr>
        </p:nvSpPr>
        <p:spPr>
          <a:xfrm>
            <a:off x="685800" y="2438400"/>
            <a:ext cx="5410200" cy="3581400"/>
          </a:xfrm>
        </p:spPr>
        <p:txBody>
          <a:bodyPr>
            <a:normAutofit/>
            <a:scene3d>
              <a:camera prst="orthographicFront"/>
              <a:lightRig rig="threePt" dir="t"/>
            </a:scene3d>
            <a:sp3d extrusionH="57150">
              <a:bevelT h="25400" prst="softRound"/>
            </a:sp3d>
          </a:bodyPr>
          <a:lstStyle/>
          <a:p>
            <a:pPr>
              <a:buFont typeface="Wingdings" pitchFamily="2" charset="2"/>
              <a:buChar char="Ø"/>
            </a:pPr>
            <a:r>
              <a:rPr lang="en-US" b="1" dirty="0">
                <a:solidFill>
                  <a:srgbClr val="7030A0"/>
                </a:solidFill>
              </a:rPr>
              <a:t>Num 10:10  </a:t>
            </a:r>
            <a:r>
              <a:rPr lang="en-US" sz="2800" dirty="0">
                <a:solidFill>
                  <a:srgbClr val="0070C0"/>
                </a:solidFill>
              </a:rPr>
              <a:t>Also in the day of your gladness, and in your solemn days, and in the beginnings of </a:t>
            </a:r>
            <a:r>
              <a:rPr lang="en-US" sz="2800" b="1" dirty="0">
                <a:solidFill>
                  <a:srgbClr val="00B050"/>
                </a:solidFill>
              </a:rPr>
              <a:t>your months</a:t>
            </a:r>
            <a:r>
              <a:rPr lang="en-US" sz="2800" dirty="0">
                <a:solidFill>
                  <a:srgbClr val="0070C0"/>
                </a:solidFill>
              </a:rPr>
              <a:t> </a:t>
            </a:r>
            <a:r>
              <a:rPr lang="en-US" sz="2000" b="1" dirty="0">
                <a:solidFill>
                  <a:srgbClr val="7030A0"/>
                </a:solidFill>
              </a:rPr>
              <a:t>[</a:t>
            </a:r>
            <a:r>
              <a:rPr lang="en-US" sz="2000" b="1" dirty="0" smtClean="0">
                <a:solidFill>
                  <a:srgbClr val="7030A0"/>
                </a:solidFill>
              </a:rPr>
              <a:t>H2320]  </a:t>
            </a:r>
            <a:r>
              <a:rPr lang="en-US" sz="2800" dirty="0">
                <a:solidFill>
                  <a:srgbClr val="0070C0"/>
                </a:solidFill>
              </a:rPr>
              <a:t>ye </a:t>
            </a:r>
            <a:r>
              <a:rPr lang="en-US" sz="2800" dirty="0" smtClean="0">
                <a:solidFill>
                  <a:srgbClr val="0070C0"/>
                </a:solidFill>
              </a:rPr>
              <a:t>shall </a:t>
            </a:r>
            <a:r>
              <a:rPr lang="en-US" sz="2800" dirty="0">
                <a:solidFill>
                  <a:srgbClr val="0070C0"/>
                </a:solidFill>
              </a:rPr>
              <a:t>blow with </a:t>
            </a:r>
            <a:r>
              <a:rPr lang="en-US" sz="2800" dirty="0" smtClean="0">
                <a:solidFill>
                  <a:srgbClr val="0070C0"/>
                </a:solidFill>
              </a:rPr>
              <a:t/>
            </a:r>
            <a:br>
              <a:rPr lang="en-US" sz="2800" dirty="0" smtClean="0">
                <a:solidFill>
                  <a:srgbClr val="0070C0"/>
                </a:solidFill>
              </a:rPr>
            </a:br>
            <a:r>
              <a:rPr lang="en-US" sz="2800" dirty="0" smtClean="0">
                <a:solidFill>
                  <a:srgbClr val="0070C0"/>
                </a:solidFill>
              </a:rPr>
              <a:t>the trumpets </a:t>
            </a:r>
            <a:r>
              <a:rPr lang="en-US" sz="2800" dirty="0">
                <a:solidFill>
                  <a:srgbClr val="0070C0"/>
                </a:solidFill>
              </a:rPr>
              <a:t>… </a:t>
            </a:r>
          </a:p>
          <a:p>
            <a:pPr>
              <a:buFont typeface="Wingdings" pitchFamily="2" charset="2"/>
              <a:buChar char="Ø"/>
            </a:pPr>
            <a:endParaRPr lang="en-US" dirty="0"/>
          </a:p>
        </p:txBody>
      </p:sp>
      <p:sp>
        <p:nvSpPr>
          <p:cNvPr id="8" name="Content Placeholder 9"/>
          <p:cNvSpPr>
            <a:spLocks noGrp="1"/>
          </p:cNvSpPr>
          <p:nvPr>
            <p:ph sz="quarter" idx="4"/>
          </p:nvPr>
        </p:nvSpPr>
        <p:spPr>
          <a:xfrm>
            <a:off x="6705600" y="2438400"/>
            <a:ext cx="5181600" cy="3581400"/>
          </a:xfrm>
          <a:prstGeom prst="rect">
            <a:avLst/>
          </a:prstGeom>
        </p:spPr>
        <p:txBody>
          <a:bodyPr>
            <a:normAutofit/>
            <a:scene3d>
              <a:camera prst="orthographicFront"/>
              <a:lightRig rig="threePt" dir="t"/>
            </a:scene3d>
            <a:sp3d extrusionH="57150">
              <a:bevelT h="25400" prst="softRound"/>
            </a:sp3d>
          </a:bodyPr>
          <a:lstStyle/>
          <a:p>
            <a:pPr>
              <a:buFont typeface="Wingdings" pitchFamily="2" charset="2"/>
              <a:buChar char="Ø"/>
            </a:pPr>
            <a:r>
              <a:rPr lang="en-US" b="1" dirty="0">
                <a:solidFill>
                  <a:srgbClr val="8E002F"/>
                </a:solidFill>
              </a:rPr>
              <a:t>Ps 81:3 </a:t>
            </a:r>
            <a:r>
              <a:rPr lang="en-US" b="1" dirty="0" smtClean="0">
                <a:solidFill>
                  <a:srgbClr val="8E002F"/>
                </a:solidFill>
              </a:rPr>
              <a:t> </a:t>
            </a:r>
            <a:r>
              <a:rPr lang="en-US" dirty="0" smtClean="0">
                <a:solidFill>
                  <a:srgbClr val="00B0F0"/>
                </a:solidFill>
              </a:rPr>
              <a:t>Blow </a:t>
            </a:r>
            <a:r>
              <a:rPr lang="en-US" dirty="0">
                <a:solidFill>
                  <a:srgbClr val="00B0F0"/>
                </a:solidFill>
              </a:rPr>
              <a:t>up the trumpet in the </a:t>
            </a:r>
            <a:r>
              <a:rPr lang="en-US" dirty="0" smtClean="0">
                <a:solidFill>
                  <a:srgbClr val="00B0F0"/>
                </a:solidFill>
              </a:rPr>
              <a:t>new </a:t>
            </a:r>
            <a:r>
              <a:rPr lang="en-US" b="1" u="sng" dirty="0" smtClean="0">
                <a:solidFill>
                  <a:srgbClr val="00B0F0"/>
                </a:solidFill>
              </a:rPr>
              <a:t>moon</a:t>
            </a:r>
            <a:r>
              <a:rPr lang="en-US" dirty="0" smtClean="0">
                <a:solidFill>
                  <a:srgbClr val="00B0F0"/>
                </a:solidFill>
              </a:rPr>
              <a:t>  </a:t>
            </a:r>
            <a:r>
              <a:rPr lang="en-US" sz="1800" dirty="0" smtClean="0">
                <a:solidFill>
                  <a:srgbClr val="C00000"/>
                </a:solidFill>
              </a:rPr>
              <a:t>[</a:t>
            </a:r>
            <a:r>
              <a:rPr lang="en-US" sz="1800" b="1" dirty="0" smtClean="0">
                <a:solidFill>
                  <a:srgbClr val="C00000"/>
                </a:solidFill>
              </a:rPr>
              <a:t>H2320</a:t>
            </a:r>
            <a:r>
              <a:rPr lang="en-US" sz="1800" dirty="0" smtClean="0">
                <a:solidFill>
                  <a:srgbClr val="C00000"/>
                </a:solidFill>
              </a:rPr>
              <a:t>], </a:t>
            </a:r>
            <a:br>
              <a:rPr lang="en-US" sz="1800" dirty="0" smtClean="0">
                <a:solidFill>
                  <a:srgbClr val="C00000"/>
                </a:solidFill>
              </a:rPr>
            </a:br>
            <a:r>
              <a:rPr lang="en-US" dirty="0" smtClean="0">
                <a:solidFill>
                  <a:srgbClr val="00B0F0"/>
                </a:solidFill>
              </a:rPr>
              <a:t>in </a:t>
            </a:r>
            <a:r>
              <a:rPr lang="en-US" dirty="0">
                <a:solidFill>
                  <a:srgbClr val="00B0F0"/>
                </a:solidFill>
              </a:rPr>
              <a:t>the time appointed </a:t>
            </a:r>
            <a:r>
              <a:rPr lang="en-US" dirty="0" smtClean="0">
                <a:solidFill>
                  <a:srgbClr val="00B0F0"/>
                </a:solidFill>
              </a:rPr>
              <a:t>on </a:t>
            </a:r>
            <a:br>
              <a:rPr lang="en-US" dirty="0" smtClean="0">
                <a:solidFill>
                  <a:srgbClr val="00B0F0"/>
                </a:solidFill>
              </a:rPr>
            </a:br>
            <a:r>
              <a:rPr lang="en-US" dirty="0" smtClean="0">
                <a:solidFill>
                  <a:srgbClr val="00B0F0"/>
                </a:solidFill>
              </a:rPr>
              <a:t>our </a:t>
            </a:r>
            <a:r>
              <a:rPr lang="en-US" dirty="0">
                <a:solidFill>
                  <a:srgbClr val="00B0F0"/>
                </a:solidFill>
              </a:rPr>
              <a:t>solemn feast </a:t>
            </a:r>
            <a:r>
              <a:rPr lang="en-US" dirty="0" smtClean="0">
                <a:solidFill>
                  <a:srgbClr val="00B0F0"/>
                </a:solidFill>
              </a:rPr>
              <a:t>day. </a:t>
            </a:r>
            <a:endParaRPr lang="en-US" dirty="0">
              <a:solidFill>
                <a:srgbClr val="00B0F0"/>
              </a:solidFill>
            </a:endParaRPr>
          </a:p>
        </p:txBody>
      </p:sp>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75</a:t>
            </a:fld>
            <a:endParaRPr lang="en-US" dirty="0">
              <a:solidFill>
                <a:schemeClr val="tx2"/>
              </a:solidFill>
            </a:endParaRPr>
          </a:p>
        </p:txBody>
      </p:sp>
      <p:pic>
        <p:nvPicPr>
          <p:cNvPr id="11"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534400" y="4473954"/>
            <a:ext cx="1524000" cy="133028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2019300" y="5985757"/>
            <a:ext cx="8610600" cy="646331"/>
          </a:xfrm>
          <a:prstGeom prst="rect">
            <a:avLst/>
          </a:prstGeom>
          <a:solidFill>
            <a:srgbClr val="4575A9"/>
          </a:solidFill>
          <a:scene3d>
            <a:camera prst="orthographicFront"/>
            <a:lightRig rig="flat" dir="tl">
              <a:rot lat="0" lon="0" rev="6600000"/>
            </a:lightRig>
          </a:scene3d>
          <a:sp3d>
            <a:bevelT w="152400" h="50800" prst="softRound"/>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smtClean="0">
                <a:ln w="11430"/>
                <a:solidFill>
                  <a:srgbClr val="FFC1C1"/>
                </a:solidFill>
                <a:effectLst>
                  <a:outerShdw blurRad="50800" dist="39000" dir="5460000" algn="tl">
                    <a:srgbClr val="000000">
                      <a:alpha val="38000"/>
                    </a:srgbClr>
                  </a:outerShdw>
                </a:effectLst>
              </a:rPr>
              <a:t>… both </a:t>
            </a:r>
            <a:r>
              <a:rPr lang="en-US" sz="3600" b="1" u="sng" dirty="0" smtClean="0">
                <a:ln w="11430"/>
                <a:solidFill>
                  <a:srgbClr val="FF9900"/>
                </a:solidFill>
                <a:effectLst>
                  <a:outerShdw blurRad="50800" dist="39000" dir="5460000" algn="tl">
                    <a:srgbClr val="000000">
                      <a:alpha val="38000"/>
                    </a:srgbClr>
                  </a:outerShdw>
                </a:effectLst>
              </a:rPr>
              <a:t>appear to be</a:t>
            </a:r>
            <a:r>
              <a:rPr lang="en-US" sz="3600" b="1" dirty="0" smtClean="0">
                <a:ln w="11430"/>
                <a:solidFill>
                  <a:srgbClr val="FF9900"/>
                </a:solidFill>
                <a:effectLst>
                  <a:outerShdw blurRad="50800" dist="39000" dir="5460000" algn="tl">
                    <a:srgbClr val="000000">
                      <a:alpha val="38000"/>
                    </a:srgbClr>
                  </a:outerShdw>
                </a:effectLst>
              </a:rPr>
              <a:t> </a:t>
            </a:r>
            <a:r>
              <a:rPr lang="en-US" sz="3600" b="1" dirty="0" smtClean="0">
                <a:ln w="11430"/>
                <a:solidFill>
                  <a:srgbClr val="FFC1C1"/>
                </a:solidFill>
                <a:effectLst>
                  <a:outerShdw blurRad="50800" dist="39000" dir="5460000" algn="tl">
                    <a:srgbClr val="000000">
                      <a:alpha val="38000"/>
                    </a:srgbClr>
                  </a:outerShdw>
                </a:effectLst>
              </a:rPr>
              <a:t>synonyms.   </a:t>
            </a:r>
            <a:r>
              <a:rPr lang="en-US" sz="3600" b="1" dirty="0" smtClean="0">
                <a:ln w="11430"/>
                <a:solidFill>
                  <a:srgbClr val="FF9900"/>
                </a:solidFill>
                <a:effectLst>
                  <a:outerShdw blurRad="50800" dist="39000" dir="5460000" algn="tl">
                    <a:srgbClr val="000000">
                      <a:alpha val="38000"/>
                    </a:srgbClr>
                  </a:outerShdw>
                </a:effectLst>
              </a:rPr>
              <a:t>Are they?</a:t>
            </a:r>
            <a:endParaRPr lang="en-US" sz="3200" b="1" cap="none" spc="0" dirty="0">
              <a:ln w="11430"/>
              <a:solidFill>
                <a:srgbClr val="FF9900"/>
              </a:solidFill>
              <a:effectLst>
                <a:outerShdw blurRad="50800" dist="39000" dir="5460000" algn="tl">
                  <a:srgbClr val="000000">
                    <a:alpha val="38000"/>
                  </a:srgbClr>
                </a:outerShdw>
              </a:effectLst>
            </a:endParaRPr>
          </a:p>
        </p:txBody>
      </p:sp>
      <p:sp>
        <p:nvSpPr>
          <p:cNvPr id="13" name="Rectangle 12"/>
          <p:cNvSpPr/>
          <p:nvPr/>
        </p:nvSpPr>
        <p:spPr>
          <a:xfrm>
            <a:off x="4457700" y="4724400"/>
            <a:ext cx="3733800" cy="1200329"/>
          </a:xfrm>
          <a:prstGeom prst="rect">
            <a:avLst/>
          </a:prstGeom>
          <a:solidFill>
            <a:srgbClr val="4575A9"/>
          </a:solidFill>
          <a:scene3d>
            <a:camera prst="orthographicFront"/>
            <a:lightRig rig="flat" dir="tl">
              <a:rot lat="0" lon="0" rev="6600000"/>
            </a:lightRig>
          </a:scene3d>
          <a:sp3d>
            <a:bevelT w="152400" h="50800" prst="softRound"/>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b="1" dirty="0" smtClean="0">
                <a:ln w="11430"/>
                <a:solidFill>
                  <a:srgbClr val="FFC1C1"/>
                </a:solidFill>
                <a:effectLst>
                  <a:outerShdw blurRad="50800" dist="39000" dir="5460000" algn="tl">
                    <a:srgbClr val="000000">
                      <a:alpha val="38000"/>
                    </a:srgbClr>
                  </a:outerShdw>
                </a:effectLst>
              </a:rPr>
              <a:t>“new month” &amp; “new moon” </a:t>
            </a:r>
            <a:endParaRPr lang="en-US" sz="3200" b="1" cap="none" spc="0" dirty="0">
              <a:ln w="11430"/>
              <a:solidFill>
                <a:srgbClr val="FFC1C1"/>
              </a:solidFill>
              <a:effectLst>
                <a:outerShdw blurRad="50800" dist="39000" dir="5460000" algn="tl">
                  <a:srgbClr val="000000">
                    <a:alpha val="38000"/>
                  </a:srgbClr>
                </a:outerShdw>
              </a:effectLst>
            </a:endParaRPr>
          </a:p>
        </p:txBody>
      </p:sp>
      <p:pic>
        <p:nvPicPr>
          <p:cNvPr id="14" name="Picture 3" descr="C:\Users\Rae\Desktop\Clip Art for PPTs\doe boy yes &amp; 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821" y="152400"/>
            <a:ext cx="1233979" cy="101580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5" name="Text Placeholder 6"/>
          <p:cNvSpPr>
            <a:spLocks noGrp="1"/>
          </p:cNvSpPr>
          <p:nvPr>
            <p:ph type="body" sz="quarter" idx="1"/>
          </p:nvPr>
        </p:nvSpPr>
        <p:spPr>
          <a:xfrm>
            <a:off x="853109" y="1610360"/>
            <a:ext cx="5181600" cy="640080"/>
          </a:xfrm>
          <a:scene3d>
            <a:camera prst="orthographicFront"/>
            <a:lightRig rig="threePt" dir="t"/>
          </a:scene3d>
          <a:sp3d>
            <a:bevelT w="152400" h="50800" prst="softRound"/>
          </a:sp3d>
        </p:spPr>
        <p:txBody>
          <a:bodyPr>
            <a:noAutofit/>
            <a:sp3d extrusionH="57150">
              <a:bevelT h="25400" prst="softRound"/>
            </a:sp3d>
          </a:bodyPr>
          <a:lstStyle/>
          <a:p>
            <a:pPr algn="ctr"/>
            <a:r>
              <a:rPr lang="en-US" sz="4000" dirty="0" smtClean="0">
                <a:solidFill>
                  <a:srgbClr val="7030A0"/>
                </a:solidFill>
              </a:rPr>
              <a:t>Num 10:10  </a:t>
            </a:r>
            <a:r>
              <a:rPr lang="en-US" sz="3200" dirty="0" smtClean="0">
                <a:solidFill>
                  <a:srgbClr val="7030A0"/>
                </a:solidFill>
              </a:rPr>
              <a:t>(Torah)</a:t>
            </a:r>
            <a:endParaRPr lang="en-US" sz="3200" dirty="0">
              <a:solidFill>
                <a:srgbClr val="7030A0"/>
              </a:solidFill>
            </a:endParaRPr>
          </a:p>
        </p:txBody>
      </p:sp>
      <p:sp>
        <p:nvSpPr>
          <p:cNvPr id="16" name="Text Placeholder 8"/>
          <p:cNvSpPr>
            <a:spLocks noGrp="1"/>
          </p:cNvSpPr>
          <p:nvPr>
            <p:ph type="body" sz="quarter" idx="3"/>
          </p:nvPr>
        </p:nvSpPr>
        <p:spPr>
          <a:xfrm>
            <a:off x="6629400" y="1600200"/>
            <a:ext cx="5181600" cy="640080"/>
          </a:xfrm>
          <a:scene3d>
            <a:camera prst="orthographicFront"/>
            <a:lightRig rig="threePt" dir="t"/>
          </a:scene3d>
          <a:sp3d>
            <a:bevelT w="152400" h="50800" prst="softRound"/>
          </a:sp3d>
        </p:spPr>
        <p:txBody>
          <a:bodyPr>
            <a:noAutofit/>
            <a:sp3d extrusionH="57150">
              <a:bevelT h="25400" prst="softRound"/>
            </a:sp3d>
          </a:bodyPr>
          <a:lstStyle/>
          <a:p>
            <a:pPr algn="ctr"/>
            <a:r>
              <a:rPr lang="en-US" sz="4000" dirty="0" smtClean="0">
                <a:solidFill>
                  <a:srgbClr val="8E002F"/>
                </a:solidFill>
              </a:rPr>
              <a:t>Psalm 81:3  </a:t>
            </a:r>
            <a:r>
              <a:rPr lang="en-US" sz="3200" dirty="0" smtClean="0">
                <a:solidFill>
                  <a:srgbClr val="8E002F"/>
                </a:solidFill>
              </a:rPr>
              <a:t>(non-Torah)</a:t>
            </a:r>
            <a:endParaRPr lang="en-US" sz="4000" dirty="0">
              <a:solidFill>
                <a:srgbClr val="8E002F"/>
              </a:solidFill>
            </a:endParaRPr>
          </a:p>
        </p:txBody>
      </p:sp>
    </p:spTree>
    <p:extLst>
      <p:ext uri="{BB962C8B-B14F-4D97-AF65-F5344CB8AC3E}">
        <p14:creationId xmlns:p14="http://schemas.microsoft.com/office/powerpoint/2010/main" val="13550288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1250"/>
                                        <p:tgtEl>
                                          <p:spTgt spid="13">
                                            <p:txEl>
                                              <p:pRg st="0" end="0"/>
                                            </p:txEl>
                                          </p:spTgt>
                                        </p:tgtEl>
                                      </p:cBhvr>
                                    </p:animEffect>
                                  </p:childTnLst>
                                </p:cTn>
                              </p:par>
                            </p:childTnLst>
                          </p:cTn>
                        </p:par>
                        <p:par>
                          <p:cTn id="8" fill="hold">
                            <p:stCondLst>
                              <p:cond delay="1250"/>
                            </p:stCondLst>
                            <p:childTnLst>
                              <p:par>
                                <p:cTn id="9" presetID="16" presetClass="entr" presetSubtype="21" fill="hold" nodeType="afterEffect">
                                  <p:stCondLst>
                                    <p:cond delay="150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barn(inVertical)">
                                      <p:cBhvr>
                                        <p:cTn id="11" dur="12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76</a:t>
            </a:fld>
            <a:endParaRPr lang="en-US" dirty="0">
              <a:solidFill>
                <a:schemeClr val="tx2"/>
              </a:solidFill>
            </a:endParaRPr>
          </a:p>
        </p:txBody>
      </p:sp>
      <p:sp>
        <p:nvSpPr>
          <p:cNvPr id="5" name="Title 1"/>
          <p:cNvSpPr>
            <a:spLocks noGrp="1"/>
          </p:cNvSpPr>
          <p:nvPr>
            <p:ph type="title"/>
          </p:nvPr>
        </p:nvSpPr>
        <p:spPr>
          <a:xfrm>
            <a:off x="2057400" y="152400"/>
            <a:ext cx="10058400" cy="990600"/>
          </a:xfrm>
        </p:spPr>
        <p:txBody>
          <a:bodyPr>
            <a:noAutofit/>
            <a:scene3d>
              <a:camera prst="orthographicFront"/>
              <a:lightRig rig="threePt" dir="t"/>
            </a:scene3d>
            <a:sp3d extrusionH="57150">
              <a:bevelT w="38100" h="38100"/>
            </a:sp3d>
          </a:bodyPr>
          <a:lstStyle/>
          <a:p>
            <a:pPr algn="ctr"/>
            <a:r>
              <a:rPr lang="en-US" sz="4000" b="1" dirty="0" smtClean="0">
                <a:solidFill>
                  <a:srgbClr val="00B0F0"/>
                </a:solidFill>
                <a:latin typeface="Arial Rounded MT Bold" pitchFamily="34" charset="0"/>
              </a:rPr>
              <a:t>A Closer Look at </a:t>
            </a:r>
            <a:r>
              <a:rPr lang="en-US" sz="4000" b="1" dirty="0">
                <a:solidFill>
                  <a:srgbClr val="7030A0"/>
                </a:solidFill>
                <a:latin typeface="Arial Rounded MT Bold" pitchFamily="34" charset="0"/>
              </a:rPr>
              <a:t>Num 10:10</a:t>
            </a:r>
            <a:r>
              <a:rPr lang="en-US" sz="4000" b="1" dirty="0" smtClean="0">
                <a:solidFill>
                  <a:srgbClr val="00B0F0"/>
                </a:solidFill>
                <a:latin typeface="Arial Rounded MT Bold" pitchFamily="34" charset="0"/>
              </a:rPr>
              <a:t> &amp; </a:t>
            </a:r>
            <a:r>
              <a:rPr lang="en-US" sz="4000" b="1" dirty="0" err="1" smtClean="0">
                <a:solidFill>
                  <a:srgbClr val="8E002F"/>
                </a:solidFill>
                <a:latin typeface="Arial Rounded MT Bold" pitchFamily="34" charset="0"/>
              </a:rPr>
              <a:t>Psa</a:t>
            </a:r>
            <a:r>
              <a:rPr lang="en-US" sz="4000" b="1" dirty="0" smtClean="0">
                <a:solidFill>
                  <a:srgbClr val="8E002F"/>
                </a:solidFill>
                <a:latin typeface="Arial Rounded MT Bold" pitchFamily="34" charset="0"/>
              </a:rPr>
              <a:t> 81:3</a:t>
            </a:r>
            <a:endParaRPr lang="en-US" sz="4000" b="1" dirty="0">
              <a:solidFill>
                <a:srgbClr val="7030A0"/>
              </a:solidFill>
              <a:latin typeface="Arial Rounded MT Bold" pitchFamily="34" charset="0"/>
            </a:endParaRPr>
          </a:p>
        </p:txBody>
      </p:sp>
      <p:sp>
        <p:nvSpPr>
          <p:cNvPr id="6" name="Content Placeholder 3"/>
          <p:cNvSpPr>
            <a:spLocks noGrp="1"/>
          </p:cNvSpPr>
          <p:nvPr>
            <p:ph sz="quarter" idx="1"/>
          </p:nvPr>
        </p:nvSpPr>
        <p:spPr>
          <a:xfrm>
            <a:off x="304800" y="1752600"/>
            <a:ext cx="11734800" cy="5029200"/>
          </a:xfrm>
        </p:spPr>
        <p:txBody>
          <a:bodyPr>
            <a:normAutofit/>
            <a:scene3d>
              <a:camera prst="orthographicFront"/>
              <a:lightRig rig="threePt" dir="t"/>
            </a:scene3d>
            <a:sp3d extrusionH="57150">
              <a:bevelT w="38100" h="38100"/>
            </a:sp3d>
          </a:bodyPr>
          <a:lstStyle/>
          <a:p>
            <a:pPr marL="0" indent="0">
              <a:buNone/>
            </a:pPr>
            <a:r>
              <a:rPr lang="en-US" sz="2400" b="1" dirty="0">
                <a:solidFill>
                  <a:srgbClr val="7030A0"/>
                </a:solidFill>
                <a:effectLst>
                  <a:outerShdw blurRad="69850" dist="43180" dir="5400000" sx="0" sy="0">
                    <a:srgbClr val="000000">
                      <a:alpha val="65000"/>
                    </a:srgbClr>
                  </a:outerShdw>
                </a:effectLst>
              </a:rPr>
              <a:t>Num 10:10 </a:t>
            </a:r>
            <a:r>
              <a:rPr lang="en-US" sz="2400" b="1" dirty="0" smtClean="0">
                <a:solidFill>
                  <a:srgbClr val="0070C0"/>
                </a:solidFill>
                <a:effectLst>
                  <a:outerShdw blurRad="69850" dist="43180" dir="5400000" sx="0" sy="0">
                    <a:srgbClr val="000000">
                      <a:alpha val="65000"/>
                    </a:srgbClr>
                  </a:outerShdw>
                </a:effectLst>
              </a:rPr>
              <a:t>&amp;</a:t>
            </a:r>
            <a:r>
              <a:rPr lang="en-US" sz="2400" dirty="0" smtClean="0">
                <a:solidFill>
                  <a:srgbClr val="0070C0"/>
                </a:solidFill>
                <a:effectLst>
                  <a:outerShdw blurRad="69850" dist="43180" dir="5400000" sx="0" sy="0">
                    <a:srgbClr val="000000">
                      <a:alpha val="65000"/>
                    </a:srgbClr>
                  </a:outerShdw>
                </a:effectLst>
              </a:rPr>
              <a:t> </a:t>
            </a:r>
            <a:r>
              <a:rPr lang="en-US" sz="2400" b="1" dirty="0" err="1">
                <a:solidFill>
                  <a:srgbClr val="8E002F"/>
                </a:solidFill>
                <a:effectLst>
                  <a:outerShdw blurRad="69850" dist="43180" dir="5400000" sx="0" sy="0">
                    <a:srgbClr val="000000">
                      <a:alpha val="65000"/>
                    </a:srgbClr>
                  </a:outerShdw>
                </a:effectLst>
              </a:rPr>
              <a:t>Psa</a:t>
            </a:r>
            <a:r>
              <a:rPr lang="en-US" sz="2400" b="1" dirty="0">
                <a:solidFill>
                  <a:srgbClr val="8E002F"/>
                </a:solidFill>
                <a:effectLst>
                  <a:outerShdw blurRad="69850" dist="43180" dir="5400000" sx="0" sy="0">
                    <a:srgbClr val="000000">
                      <a:alpha val="65000"/>
                    </a:srgbClr>
                  </a:outerShdw>
                </a:effectLst>
              </a:rPr>
              <a:t> 81:3 </a:t>
            </a:r>
            <a:r>
              <a:rPr lang="en-US" sz="2400" dirty="0" smtClean="0">
                <a:solidFill>
                  <a:srgbClr val="0070C0"/>
                </a:solidFill>
                <a:effectLst>
                  <a:outerShdw blurRad="69850" dist="43180" dir="5400000" sx="0" sy="0">
                    <a:srgbClr val="000000">
                      <a:alpha val="65000"/>
                    </a:srgbClr>
                  </a:outerShdw>
                </a:effectLst>
              </a:rPr>
              <a:t>give </a:t>
            </a:r>
            <a:r>
              <a:rPr lang="en-US" sz="2400" dirty="0">
                <a:solidFill>
                  <a:srgbClr val="0070C0"/>
                </a:solidFill>
                <a:effectLst>
                  <a:outerShdw blurRad="69850" dist="43180" dir="5400000" sx="0" sy="0">
                    <a:srgbClr val="000000">
                      <a:alpha val="65000"/>
                    </a:srgbClr>
                  </a:outerShdw>
                </a:effectLst>
              </a:rPr>
              <a:t>instructions for when the trumpets are </a:t>
            </a:r>
            <a:r>
              <a:rPr lang="en-US" sz="2400" dirty="0" smtClean="0">
                <a:solidFill>
                  <a:srgbClr val="0070C0"/>
                </a:solidFill>
                <a:effectLst>
                  <a:outerShdw blurRad="69850" dist="43180" dir="5400000" sx="0" sy="0">
                    <a:srgbClr val="000000">
                      <a:alpha val="65000"/>
                    </a:srgbClr>
                  </a:outerShdw>
                </a:effectLst>
              </a:rPr>
              <a:t>blown.  </a:t>
            </a:r>
            <a:br>
              <a:rPr lang="en-US" sz="2400" dirty="0" smtClean="0">
                <a:solidFill>
                  <a:srgbClr val="0070C0"/>
                </a:solidFill>
                <a:effectLst>
                  <a:outerShdw blurRad="69850" dist="43180" dir="5400000" sx="0" sy="0">
                    <a:srgbClr val="000000">
                      <a:alpha val="65000"/>
                    </a:srgbClr>
                  </a:outerShdw>
                </a:effectLst>
              </a:rPr>
            </a:br>
            <a:r>
              <a:rPr lang="en-US" sz="2400" dirty="0" smtClean="0">
                <a:solidFill>
                  <a:srgbClr val="0070C0"/>
                </a:solidFill>
                <a:effectLst>
                  <a:outerShdw blurRad="69850" dist="43180" dir="5400000" sx="0" sy="0">
                    <a:srgbClr val="000000">
                      <a:alpha val="65000"/>
                    </a:srgbClr>
                  </a:outerShdw>
                </a:effectLst>
              </a:rPr>
              <a:t>The context is </a:t>
            </a:r>
            <a:r>
              <a:rPr lang="en-US" sz="2400" b="1" u="sng" dirty="0" smtClean="0">
                <a:solidFill>
                  <a:srgbClr val="0070C0"/>
                </a:solidFill>
                <a:effectLst>
                  <a:outerShdw blurRad="69850" dist="43180" dir="5400000" sx="0" sy="0">
                    <a:srgbClr val="000000">
                      <a:alpha val="65000"/>
                    </a:srgbClr>
                  </a:outerShdw>
                </a:effectLst>
              </a:rPr>
              <a:t>not</a:t>
            </a:r>
            <a:r>
              <a:rPr lang="en-US" sz="2400" dirty="0" smtClean="0">
                <a:solidFill>
                  <a:srgbClr val="0070C0"/>
                </a:solidFill>
                <a:effectLst>
                  <a:outerShdw blurRad="69850" dist="43180" dir="5400000" sx="0" sy="0">
                    <a:srgbClr val="000000">
                      <a:alpha val="65000"/>
                    </a:srgbClr>
                  </a:outerShdw>
                </a:effectLst>
              </a:rPr>
              <a:t> about one specific time on one specific day!</a:t>
            </a:r>
          </a:p>
          <a:p>
            <a:pPr marL="0" indent="0">
              <a:buNone/>
            </a:pPr>
            <a:r>
              <a:rPr lang="en-US" sz="900" dirty="0" smtClean="0">
                <a:solidFill>
                  <a:srgbClr val="0070C0"/>
                </a:solidFill>
                <a:effectLst>
                  <a:outerShdw blurRad="69850" dist="43180" dir="5400000" sx="0" sy="0">
                    <a:srgbClr val="000000">
                      <a:alpha val="65000"/>
                    </a:srgbClr>
                  </a:outerShdw>
                </a:effectLst>
              </a:rPr>
              <a:t>  </a:t>
            </a:r>
            <a:r>
              <a:rPr lang="en-US" sz="2400" dirty="0" smtClean="0">
                <a:solidFill>
                  <a:srgbClr val="0070C0"/>
                </a:solidFill>
                <a:effectLst>
                  <a:outerShdw blurRad="69850" dist="43180" dir="5400000" sx="0" sy="0">
                    <a:srgbClr val="000000">
                      <a:alpha val="65000"/>
                    </a:srgbClr>
                  </a:outerShdw>
                </a:effectLst>
              </a:rPr>
              <a:t/>
            </a:r>
            <a:br>
              <a:rPr lang="en-US" sz="2400" dirty="0" smtClean="0">
                <a:solidFill>
                  <a:srgbClr val="0070C0"/>
                </a:solidFill>
                <a:effectLst>
                  <a:outerShdw blurRad="69850" dist="43180" dir="5400000" sx="0" sy="0">
                    <a:srgbClr val="000000">
                      <a:alpha val="65000"/>
                    </a:srgbClr>
                  </a:outerShdw>
                </a:effectLst>
              </a:rPr>
            </a:br>
            <a:r>
              <a:rPr lang="en-US" sz="3200" dirty="0" smtClean="0">
                <a:solidFill>
                  <a:srgbClr val="0070C0"/>
                </a:solidFill>
                <a:effectLst>
                  <a:glow rad="139700">
                    <a:schemeClr val="accent5">
                      <a:satMod val="175000"/>
                      <a:alpha val="40000"/>
                    </a:schemeClr>
                  </a:glow>
                  <a:outerShdw blurRad="69850" dist="43180" dir="5400000" sx="0" sy="0">
                    <a:srgbClr val="000000">
                      <a:alpha val="65000"/>
                    </a:srgbClr>
                  </a:outerShdw>
                </a:effectLst>
              </a:rPr>
              <a:t>They were to blow the trumpets at these times:  </a:t>
            </a:r>
            <a:endParaRPr lang="en-US" sz="2400" dirty="0">
              <a:solidFill>
                <a:srgbClr val="0070C0"/>
              </a:solidFill>
              <a:effectLst>
                <a:glow rad="139700">
                  <a:schemeClr val="accent5">
                    <a:satMod val="175000"/>
                    <a:alpha val="40000"/>
                  </a:schemeClr>
                </a:glow>
                <a:outerShdw blurRad="69850" dist="43180" dir="5400000" sx="0" sy="0">
                  <a:srgbClr val="000000">
                    <a:alpha val="65000"/>
                  </a:srgbClr>
                </a:outerShdw>
              </a:effectLst>
            </a:endParaRPr>
          </a:p>
          <a:p>
            <a:pPr marL="457200" indent="-457200">
              <a:buFont typeface="+mj-lt"/>
              <a:buAutoNum type="arabicPeriod"/>
            </a:pPr>
            <a:r>
              <a:rPr lang="en-US" sz="2400" dirty="0">
                <a:solidFill>
                  <a:srgbClr val="00B0F0"/>
                </a:solidFill>
                <a:effectLst>
                  <a:outerShdw blurRad="69850" dist="43180" dir="5400000" sx="0" sy="0">
                    <a:srgbClr val="000000">
                      <a:alpha val="65000"/>
                    </a:srgbClr>
                  </a:outerShdw>
                </a:effectLst>
              </a:rPr>
              <a:t>On the 1</a:t>
            </a:r>
            <a:r>
              <a:rPr lang="en-US" sz="2400" baseline="30000" dirty="0">
                <a:solidFill>
                  <a:srgbClr val="00B0F0"/>
                </a:solidFill>
                <a:effectLst>
                  <a:outerShdw blurRad="69850" dist="43180" dir="5400000" sx="0" sy="0">
                    <a:srgbClr val="000000">
                      <a:alpha val="65000"/>
                    </a:srgbClr>
                  </a:outerShdw>
                </a:effectLst>
              </a:rPr>
              <a:t>st</a:t>
            </a:r>
            <a:r>
              <a:rPr lang="en-US" sz="2400" dirty="0">
                <a:solidFill>
                  <a:srgbClr val="00B0F0"/>
                </a:solidFill>
                <a:effectLst>
                  <a:outerShdw blurRad="69850" dist="43180" dir="5400000" sx="0" sy="0">
                    <a:srgbClr val="000000">
                      <a:alpha val="65000"/>
                    </a:srgbClr>
                  </a:outerShdw>
                </a:effectLst>
              </a:rPr>
              <a:t> day of every new month [H2320</a:t>
            </a:r>
            <a:r>
              <a:rPr lang="en-US" sz="2400" dirty="0" smtClean="0">
                <a:solidFill>
                  <a:srgbClr val="00B0F0"/>
                </a:solidFill>
                <a:effectLst>
                  <a:outerShdw blurRad="69850" dist="43180" dir="5400000" sx="0" sy="0">
                    <a:srgbClr val="000000">
                      <a:alpha val="65000"/>
                    </a:srgbClr>
                  </a:outerShdw>
                </a:effectLst>
              </a:rPr>
              <a:t>] (for counting worship statutes);</a:t>
            </a:r>
            <a:endParaRPr lang="en-US" sz="2400" dirty="0">
              <a:solidFill>
                <a:srgbClr val="00B0F0"/>
              </a:solidFill>
              <a:effectLst>
                <a:outerShdw blurRad="69850" dist="43180" dir="5400000" sx="0" sy="0">
                  <a:srgbClr val="000000">
                    <a:alpha val="65000"/>
                  </a:srgbClr>
                </a:outerShdw>
              </a:effectLst>
            </a:endParaRPr>
          </a:p>
          <a:p>
            <a:pPr marL="457200" indent="-457200">
              <a:buFont typeface="+mj-lt"/>
              <a:buAutoNum type="arabicPeriod"/>
            </a:pPr>
            <a:r>
              <a:rPr lang="en-US" sz="2400" dirty="0">
                <a:solidFill>
                  <a:srgbClr val="00B050"/>
                </a:solidFill>
                <a:effectLst>
                  <a:outerShdw blurRad="69850" dist="43180" dir="5400000" sx="0" sy="0">
                    <a:srgbClr val="000000">
                      <a:alpha val="65000"/>
                    </a:srgbClr>
                  </a:outerShdw>
                </a:effectLst>
              </a:rPr>
              <a:t>At the fullness of the solemn holy feast days – </a:t>
            </a:r>
            <a:r>
              <a:rPr lang="en-US" sz="2400" dirty="0" smtClean="0">
                <a:solidFill>
                  <a:srgbClr val="00B050"/>
                </a:solidFill>
                <a:effectLst>
                  <a:outerShdw blurRad="69850" dist="43180" dir="5400000" sx="0" sy="0">
                    <a:srgbClr val="000000">
                      <a:alpha val="65000"/>
                    </a:srgbClr>
                  </a:outerShdw>
                </a:effectLst>
              </a:rPr>
              <a:t>when they </a:t>
            </a:r>
            <a:r>
              <a:rPr lang="en-US" sz="2400" dirty="0">
                <a:solidFill>
                  <a:srgbClr val="00B050"/>
                </a:solidFill>
                <a:effectLst>
                  <a:outerShdw blurRad="69850" dist="43180" dir="5400000" sx="0" sy="0">
                    <a:srgbClr val="000000">
                      <a:alpha val="65000"/>
                    </a:srgbClr>
                  </a:outerShdw>
                </a:effectLst>
              </a:rPr>
              <a:t>are fully </a:t>
            </a:r>
            <a:r>
              <a:rPr lang="en-US" sz="2400" dirty="0" smtClean="0">
                <a:solidFill>
                  <a:srgbClr val="00B050"/>
                </a:solidFill>
                <a:effectLst>
                  <a:outerShdw blurRad="69850" dist="43180" dir="5400000" sx="0" sy="0">
                    <a:srgbClr val="000000">
                      <a:alpha val="65000"/>
                    </a:srgbClr>
                  </a:outerShdw>
                </a:effectLst>
              </a:rPr>
              <a:t>come;</a:t>
            </a:r>
            <a:endParaRPr lang="en-US" sz="2400" dirty="0">
              <a:solidFill>
                <a:srgbClr val="00B050"/>
              </a:solidFill>
              <a:effectLst>
                <a:outerShdw blurRad="69850" dist="43180" dir="5400000" sx="0" sy="0">
                  <a:srgbClr val="000000">
                    <a:alpha val="65000"/>
                  </a:srgbClr>
                </a:outerShdw>
              </a:effectLst>
            </a:endParaRPr>
          </a:p>
          <a:p>
            <a:pPr marL="457200" indent="-457200">
              <a:buFont typeface="+mj-lt"/>
              <a:buAutoNum type="arabicPeriod"/>
            </a:pPr>
            <a:r>
              <a:rPr lang="en-US" sz="2400" dirty="0">
                <a:solidFill>
                  <a:schemeClr val="accent5">
                    <a:lumMod val="75000"/>
                  </a:schemeClr>
                </a:solidFill>
                <a:effectLst>
                  <a:outerShdw blurRad="69850" dist="43180" dir="5400000" sx="0" sy="0">
                    <a:srgbClr val="000000">
                      <a:alpha val="65000"/>
                    </a:srgbClr>
                  </a:outerShdw>
                </a:effectLst>
              </a:rPr>
              <a:t>On every feast day </a:t>
            </a:r>
            <a:r>
              <a:rPr lang="en-US" sz="2400" dirty="0" smtClean="0">
                <a:solidFill>
                  <a:schemeClr val="accent5">
                    <a:lumMod val="75000"/>
                  </a:schemeClr>
                </a:solidFill>
                <a:effectLst>
                  <a:outerShdw blurRad="69850" dist="43180" dir="5400000" sx="0" sy="0">
                    <a:srgbClr val="000000">
                      <a:alpha val="65000"/>
                    </a:srgbClr>
                  </a:outerShdw>
                </a:effectLst>
              </a:rPr>
              <a:t>during </a:t>
            </a:r>
            <a:r>
              <a:rPr lang="en-US" sz="2400" dirty="0">
                <a:solidFill>
                  <a:schemeClr val="accent5">
                    <a:lumMod val="75000"/>
                  </a:schemeClr>
                </a:solidFill>
                <a:effectLst>
                  <a:outerShdw blurRad="69850" dist="43180" dir="5400000" sx="0" sy="0">
                    <a:srgbClr val="000000">
                      <a:alpha val="65000"/>
                    </a:srgbClr>
                  </a:outerShdw>
                </a:effectLst>
              </a:rPr>
              <a:t>the feast weeks.  </a:t>
            </a:r>
          </a:p>
          <a:p>
            <a:pPr>
              <a:buFont typeface="Wingdings" pitchFamily="2" charset="2"/>
              <a:buChar char="v"/>
            </a:pPr>
            <a:endParaRPr lang="en-US" b="1" dirty="0" smtClean="0">
              <a:solidFill>
                <a:srgbClr val="7030A0"/>
              </a:solidFill>
            </a:endParaRPr>
          </a:p>
        </p:txBody>
      </p:sp>
      <p:pic>
        <p:nvPicPr>
          <p:cNvPr id="8"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64042"/>
            <a:ext cx="1371600" cy="13716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9" name="Picture 4" descr="C:\Users\Rae\Desktop\solved 2 boy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5355" y="4751408"/>
            <a:ext cx="3791286" cy="1801792"/>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1447801" y="4800600"/>
            <a:ext cx="5019844" cy="175432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7030A0"/>
                </a:solidFill>
                <a:effectLst>
                  <a:outerShdw blurRad="25400" algn="tl" rotWithShape="0">
                    <a:srgbClr val="000000">
                      <a:alpha val="43000"/>
                    </a:srgbClr>
                  </a:outerShdw>
                </a:effectLst>
              </a:rPr>
              <a:t>Will</a:t>
            </a:r>
            <a:r>
              <a:rPr lang="en-US" sz="3600" b="1" cap="none" spc="150" dirty="0" smtClean="0">
                <a:ln w="11430"/>
                <a:solidFill>
                  <a:schemeClr val="tx2">
                    <a:lumMod val="60000"/>
                    <a:lumOff val="40000"/>
                  </a:schemeClr>
                </a:solidFill>
                <a:effectLst>
                  <a:outerShdw blurRad="25400" algn="tl" rotWithShape="0">
                    <a:srgbClr val="000000">
                      <a:alpha val="43000"/>
                    </a:srgbClr>
                  </a:outerShdw>
                </a:effectLst>
              </a:rPr>
              <a:t> </a:t>
            </a:r>
            <a:r>
              <a:rPr lang="en-US" sz="3600" b="1" spc="150" dirty="0">
                <a:ln w="11430"/>
                <a:solidFill>
                  <a:srgbClr val="00B0F0"/>
                </a:solidFill>
                <a:effectLst>
                  <a:outerShdw blurRad="25400" algn="tl" rotWithShape="0">
                    <a:srgbClr val="000000">
                      <a:alpha val="43000"/>
                    </a:srgbClr>
                  </a:outerShdw>
                </a:effectLst>
              </a:rPr>
              <a:t>Numbers 10 </a:t>
            </a:r>
            <a:r>
              <a:rPr lang="en-US" sz="3600" b="1" cap="none" spc="150" dirty="0" smtClean="0">
                <a:ln w="11430"/>
                <a:solidFill>
                  <a:srgbClr val="7030A0"/>
                </a:solidFill>
                <a:effectLst>
                  <a:outerShdw blurRad="25400" algn="tl" rotWithShape="0">
                    <a:srgbClr val="000000">
                      <a:alpha val="43000"/>
                    </a:srgbClr>
                  </a:outerShdw>
                </a:effectLst>
              </a:rPr>
              <a:t>and</a:t>
            </a:r>
            <a:r>
              <a:rPr lang="en-US" sz="3600" b="1" cap="none" spc="150" dirty="0" smtClean="0">
                <a:ln w="11430"/>
                <a:solidFill>
                  <a:schemeClr val="tx2">
                    <a:lumMod val="60000"/>
                    <a:lumOff val="40000"/>
                  </a:schemeClr>
                </a:solidFill>
                <a:effectLst>
                  <a:outerShdw blurRad="25400" algn="tl" rotWithShape="0">
                    <a:srgbClr val="000000">
                      <a:alpha val="43000"/>
                    </a:srgbClr>
                  </a:outerShdw>
                </a:effectLst>
              </a:rPr>
              <a:t> </a:t>
            </a:r>
            <a:r>
              <a:rPr lang="en-US" sz="3600" b="1" spc="150" dirty="0">
                <a:ln w="11430"/>
                <a:solidFill>
                  <a:srgbClr val="C00000"/>
                </a:solidFill>
                <a:effectLst>
                  <a:outerShdw blurRad="25400" algn="tl" rotWithShape="0">
                    <a:srgbClr val="000000">
                      <a:alpha val="43000"/>
                    </a:srgbClr>
                  </a:outerShdw>
                </a:effectLst>
              </a:rPr>
              <a:t>Psalm </a:t>
            </a:r>
            <a:r>
              <a:rPr lang="en-US" sz="3600" b="1" spc="150" dirty="0" smtClean="0">
                <a:ln w="11430"/>
                <a:solidFill>
                  <a:srgbClr val="C00000"/>
                </a:solidFill>
                <a:effectLst>
                  <a:outerShdw blurRad="25400" algn="tl" rotWithShape="0">
                    <a:srgbClr val="000000">
                      <a:alpha val="43000"/>
                    </a:srgbClr>
                  </a:outerShdw>
                </a:effectLst>
              </a:rPr>
              <a:t>81 </a:t>
            </a:r>
            <a:r>
              <a:rPr lang="en-US" sz="3600" b="1" cap="none" spc="150" dirty="0" smtClean="0">
                <a:ln w="11430"/>
                <a:solidFill>
                  <a:srgbClr val="7030A0"/>
                </a:solidFill>
                <a:effectLst>
                  <a:outerShdw blurRad="25400" algn="tl" rotWithShape="0">
                    <a:srgbClr val="000000">
                      <a:alpha val="43000"/>
                    </a:srgbClr>
                  </a:outerShdw>
                </a:effectLst>
              </a:rPr>
              <a:t>agree </a:t>
            </a:r>
            <a:br>
              <a:rPr lang="en-US" sz="3600" b="1" cap="none" spc="150" dirty="0" smtClean="0">
                <a:ln w="11430"/>
                <a:solidFill>
                  <a:srgbClr val="7030A0"/>
                </a:solidFill>
                <a:effectLst>
                  <a:outerShdw blurRad="25400" algn="tl" rotWithShape="0">
                    <a:srgbClr val="000000">
                      <a:alpha val="43000"/>
                    </a:srgbClr>
                  </a:outerShdw>
                </a:effectLst>
              </a:rPr>
            </a:br>
            <a:r>
              <a:rPr lang="en-US" sz="3600" b="1" cap="none" spc="150" dirty="0" smtClean="0">
                <a:ln w="11430"/>
                <a:solidFill>
                  <a:srgbClr val="7030A0"/>
                </a:solidFill>
                <a:effectLst>
                  <a:outerShdw blurRad="25400" algn="tl" rotWithShape="0">
                    <a:srgbClr val="000000">
                      <a:alpha val="43000"/>
                    </a:srgbClr>
                  </a:outerShdw>
                </a:effectLst>
              </a:rPr>
              <a:t>to </a:t>
            </a:r>
            <a:r>
              <a:rPr lang="en-US" sz="3600" b="1" spc="150" dirty="0" smtClean="0">
                <a:ln w="11430"/>
                <a:solidFill>
                  <a:srgbClr val="7030A0"/>
                </a:solidFill>
                <a:effectLst>
                  <a:outerShdw blurRad="25400" algn="tl" rotWithShape="0">
                    <a:srgbClr val="000000">
                      <a:alpha val="43000"/>
                    </a:srgbClr>
                  </a:outerShdw>
                </a:effectLst>
              </a:rPr>
              <a:t>fit together</a:t>
            </a:r>
            <a:r>
              <a:rPr lang="en-US" sz="3600" b="1" cap="none" spc="150" dirty="0" smtClean="0">
                <a:ln w="11430"/>
                <a:solidFill>
                  <a:srgbClr val="7030A0"/>
                </a:solidFill>
                <a:effectLst>
                  <a:outerShdw blurRad="25400" algn="tl" rotWithShape="0">
                    <a:srgbClr val="000000">
                      <a:alpha val="43000"/>
                    </a:srgbClr>
                  </a:outerShdw>
                </a:effectLst>
              </a:rPr>
              <a:t>?</a:t>
            </a:r>
            <a:endParaRPr lang="en-US" sz="3600" b="1" cap="none" spc="150" dirty="0">
              <a:ln w="11430"/>
              <a:solidFill>
                <a:srgbClr val="7030A0"/>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4709876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125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125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125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125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500" fill="hold"/>
                                        <p:tgtEl>
                                          <p:spTgt spid="9"/>
                                        </p:tgtEl>
                                        <p:attrNameLst>
                                          <p:attrName>ppt_w</p:attrName>
                                        </p:attrNameLst>
                                      </p:cBhvr>
                                      <p:tavLst>
                                        <p:tav tm="0">
                                          <p:val>
                                            <p:fltVal val="0"/>
                                          </p:val>
                                        </p:tav>
                                        <p:tav tm="100000">
                                          <p:val>
                                            <p:strVal val="#ppt_w"/>
                                          </p:val>
                                        </p:tav>
                                      </p:tavLst>
                                    </p:anim>
                                    <p:anim calcmode="lin" valueType="num">
                                      <p:cBhvr>
                                        <p:cTn id="26" dur="1500" fill="hold"/>
                                        <p:tgtEl>
                                          <p:spTgt spid="9"/>
                                        </p:tgtEl>
                                        <p:attrNameLst>
                                          <p:attrName>ppt_h</p:attrName>
                                        </p:attrNameLst>
                                      </p:cBhvr>
                                      <p:tavLst>
                                        <p:tav tm="0">
                                          <p:val>
                                            <p:fltVal val="0"/>
                                          </p:val>
                                        </p:tav>
                                        <p:tav tm="100000">
                                          <p:val>
                                            <p:strVal val="#ppt_h"/>
                                          </p:val>
                                        </p:tav>
                                      </p:tavLst>
                                    </p:anim>
                                    <p:animEffect transition="in" filter="fade">
                                      <p:cBhvr>
                                        <p:cTn id="2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77</a:t>
            </a:fld>
            <a:endParaRPr lang="en-US" dirty="0">
              <a:solidFill>
                <a:schemeClr val="tx2"/>
              </a:solidFill>
            </a:endParaRPr>
          </a:p>
        </p:txBody>
      </p:sp>
      <p:sp>
        <p:nvSpPr>
          <p:cNvPr id="16" name="Title 1"/>
          <p:cNvSpPr>
            <a:spLocks noGrp="1"/>
          </p:cNvSpPr>
          <p:nvPr>
            <p:ph type="title"/>
          </p:nvPr>
        </p:nvSpPr>
        <p:spPr>
          <a:xfrm>
            <a:off x="228599" y="273050"/>
            <a:ext cx="10744201" cy="869950"/>
          </a:xfrm>
          <a:scene3d>
            <a:camera prst="orthographicFront"/>
            <a:lightRig rig="threePt" dir="t"/>
          </a:scene3d>
          <a:sp3d>
            <a:bevelT w="152400" h="50800" prst="softRound"/>
          </a:sp3d>
        </p:spPr>
        <p:txBody>
          <a:bodyPr>
            <a:noAutofit/>
            <a:sp3d extrusionH="57150">
              <a:bevelT w="38100" h="38100"/>
            </a:sp3d>
          </a:bodyPr>
          <a:lstStyle/>
          <a:p>
            <a:pPr algn="ct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pitchFamily="34" charset="0"/>
              </a:rPr>
              <a:t>#2  </a:t>
            </a:r>
            <a:r>
              <a:rPr lang="en-US" b="1" dirty="0" smtClean="0">
                <a:solidFill>
                  <a:srgbClr val="00B0F0"/>
                </a:solidFill>
                <a:latin typeface="Arial Rounded MT Bold" pitchFamily="34" charset="0"/>
              </a:rPr>
              <a:t>Puzzle Solving:  </a:t>
            </a:r>
            <a:r>
              <a:rPr lang="en-US" b="1" dirty="0" smtClean="0">
                <a:solidFill>
                  <a:srgbClr val="7030A0"/>
                </a:solidFill>
                <a:latin typeface="Arial Rounded MT Bold" pitchFamily="34" charset="0"/>
              </a:rPr>
              <a:t>Num </a:t>
            </a:r>
            <a:r>
              <a:rPr lang="en-US" b="1" dirty="0">
                <a:solidFill>
                  <a:srgbClr val="7030A0"/>
                </a:solidFill>
                <a:latin typeface="Arial Rounded MT Bold" pitchFamily="34" charset="0"/>
              </a:rPr>
              <a:t>10</a:t>
            </a:r>
            <a:r>
              <a:rPr lang="en-US" b="1" dirty="0">
                <a:solidFill>
                  <a:srgbClr val="8E002F"/>
                </a:solidFill>
                <a:latin typeface="Arial Rounded MT Bold" pitchFamily="34" charset="0"/>
              </a:rPr>
              <a:t> </a:t>
            </a:r>
            <a:r>
              <a:rPr lang="en-US" b="1" dirty="0" smtClean="0">
                <a:solidFill>
                  <a:srgbClr val="00B0F0"/>
                </a:solidFill>
                <a:latin typeface="Arial Rounded MT Bold" pitchFamily="34" charset="0"/>
              </a:rPr>
              <a:t>&amp; </a:t>
            </a:r>
            <a:r>
              <a:rPr lang="en-US" b="1" dirty="0" err="1" smtClean="0">
                <a:solidFill>
                  <a:srgbClr val="8E002F"/>
                </a:solidFill>
                <a:latin typeface="Arial Rounded MT Bold" pitchFamily="34" charset="0"/>
              </a:rPr>
              <a:t>Psa</a:t>
            </a:r>
            <a:r>
              <a:rPr lang="en-US" b="1" dirty="0" smtClean="0">
                <a:solidFill>
                  <a:srgbClr val="8E002F"/>
                </a:solidFill>
                <a:latin typeface="Arial Rounded MT Bold" pitchFamily="34" charset="0"/>
              </a:rPr>
              <a:t> </a:t>
            </a:r>
            <a:r>
              <a:rPr lang="en-US" b="1" dirty="0">
                <a:solidFill>
                  <a:srgbClr val="8E002F"/>
                </a:solidFill>
                <a:latin typeface="Arial Rounded MT Bold" pitchFamily="34" charset="0"/>
              </a:rPr>
              <a:t>81 </a:t>
            </a:r>
            <a:endParaRPr lang="en-US" dirty="0">
              <a:solidFill>
                <a:srgbClr val="7030A0"/>
              </a:solidFill>
              <a:latin typeface="Arial Rounded MT Bold" pitchFamily="34" charset="0"/>
            </a:endParaRPr>
          </a:p>
        </p:txBody>
      </p:sp>
      <p:sp>
        <p:nvSpPr>
          <p:cNvPr id="17" name="Content Placeholder 5"/>
          <p:cNvSpPr>
            <a:spLocks noGrp="1"/>
          </p:cNvSpPr>
          <p:nvPr>
            <p:ph sz="quarter" idx="2"/>
          </p:nvPr>
        </p:nvSpPr>
        <p:spPr>
          <a:xfrm>
            <a:off x="6286500" y="2384731"/>
            <a:ext cx="3886200" cy="881266"/>
          </a:xfrm>
        </p:spPr>
        <p:txBody>
          <a:bodyPr>
            <a:normAutofit/>
            <a:scene3d>
              <a:camera prst="orthographicFront"/>
              <a:lightRig rig="threePt" dir="t"/>
            </a:scene3d>
            <a:sp3d extrusionH="57150">
              <a:bevelT h="25400" prst="softRound"/>
            </a:sp3d>
          </a:bodyPr>
          <a:lstStyle/>
          <a:p>
            <a:pPr marL="0" indent="0">
              <a:buNone/>
            </a:pPr>
            <a:r>
              <a:rPr lang="en-US" sz="2400" dirty="0" smtClean="0"/>
              <a:t>The wording is given as “new moon [</a:t>
            </a:r>
            <a:r>
              <a:rPr lang="en-US" sz="2400" b="1" dirty="0" smtClean="0">
                <a:solidFill>
                  <a:srgbClr val="0070C0"/>
                </a:solidFill>
              </a:rPr>
              <a:t>H2320</a:t>
            </a:r>
            <a:r>
              <a:rPr lang="en-US" sz="2400" dirty="0" smtClean="0"/>
              <a:t>].”</a:t>
            </a:r>
            <a:endParaRPr lang="en-US" sz="2400" dirty="0"/>
          </a:p>
        </p:txBody>
      </p:sp>
      <p:sp>
        <p:nvSpPr>
          <p:cNvPr id="18" name="Content Placeholder 7"/>
          <p:cNvSpPr>
            <a:spLocks noGrp="1"/>
          </p:cNvSpPr>
          <p:nvPr>
            <p:ph sz="quarter" idx="4"/>
          </p:nvPr>
        </p:nvSpPr>
        <p:spPr>
          <a:xfrm>
            <a:off x="1524000" y="2384731"/>
            <a:ext cx="3886200" cy="990600"/>
          </a:xfrm>
        </p:spPr>
        <p:txBody>
          <a:bodyPr>
            <a:normAutofit/>
            <a:scene3d>
              <a:camera prst="orthographicFront"/>
              <a:lightRig rig="threePt" dir="t"/>
            </a:scene3d>
            <a:sp3d extrusionH="57150">
              <a:bevelT h="25400" prst="softRound"/>
            </a:sp3d>
          </a:bodyPr>
          <a:lstStyle/>
          <a:p>
            <a:pPr marL="0" indent="0">
              <a:buNone/>
            </a:pPr>
            <a:r>
              <a:rPr lang="en-US" sz="2400" dirty="0" smtClean="0"/>
              <a:t>The wording is given as “beginning of your </a:t>
            </a:r>
            <a:r>
              <a:rPr lang="en-US" sz="2400" b="1" u="sng" dirty="0" smtClean="0">
                <a:solidFill>
                  <a:srgbClr val="0070C0"/>
                </a:solidFill>
              </a:rPr>
              <a:t>month</a:t>
            </a:r>
            <a:r>
              <a:rPr lang="en-US" sz="2400" dirty="0" smtClean="0">
                <a:solidFill>
                  <a:srgbClr val="0070C0"/>
                </a:solidFill>
              </a:rPr>
              <a:t>.</a:t>
            </a:r>
            <a:r>
              <a:rPr lang="en-US" sz="2400" dirty="0" smtClean="0"/>
              <a:t>”</a:t>
            </a:r>
            <a:endParaRPr lang="en-US" sz="2400" dirty="0"/>
          </a:p>
        </p:txBody>
      </p:sp>
      <p:pic>
        <p:nvPicPr>
          <p:cNvPr id="19" name="Picture 2" descr="C:\Users\Rae\Desktop\Clip Art for PPTs\3dwm question.jpg"/>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91283" y="165635"/>
            <a:ext cx="919717" cy="91563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0" name="Text Placeholder 6"/>
          <p:cNvSpPr>
            <a:spLocks noGrp="1"/>
          </p:cNvSpPr>
          <p:nvPr>
            <p:ph type="body" sz="quarter" idx="1"/>
          </p:nvPr>
        </p:nvSpPr>
        <p:spPr>
          <a:xfrm>
            <a:off x="1219200" y="1695616"/>
            <a:ext cx="4343400" cy="640080"/>
          </a:xfrm>
          <a:scene3d>
            <a:camera prst="orthographicFront"/>
            <a:lightRig rig="threePt" dir="t"/>
          </a:scene3d>
          <a:sp3d>
            <a:bevelT w="152400" h="50800" prst="softRound"/>
          </a:sp3d>
        </p:spPr>
        <p:txBody>
          <a:bodyPr>
            <a:noAutofit/>
            <a:sp3d extrusionH="57150">
              <a:bevelT h="25400" prst="softRound"/>
            </a:sp3d>
          </a:bodyPr>
          <a:lstStyle/>
          <a:p>
            <a:pPr algn="ctr"/>
            <a:r>
              <a:rPr lang="en-US" sz="4000" dirty="0" smtClean="0">
                <a:solidFill>
                  <a:srgbClr val="7030A0"/>
                </a:solidFill>
              </a:rPr>
              <a:t>Num 10:10</a:t>
            </a:r>
            <a:r>
              <a:rPr lang="en-US" sz="3200" dirty="0" smtClean="0">
                <a:solidFill>
                  <a:srgbClr val="7030A0"/>
                </a:solidFill>
              </a:rPr>
              <a:t>  (Torah)</a:t>
            </a:r>
            <a:endParaRPr lang="en-US" sz="4000" dirty="0">
              <a:solidFill>
                <a:srgbClr val="7030A0"/>
              </a:solidFill>
            </a:endParaRPr>
          </a:p>
        </p:txBody>
      </p:sp>
      <p:sp>
        <p:nvSpPr>
          <p:cNvPr id="21" name="Text Placeholder 8"/>
          <p:cNvSpPr>
            <a:spLocks noGrp="1"/>
          </p:cNvSpPr>
          <p:nvPr>
            <p:ph type="body" sz="quarter" idx="3"/>
          </p:nvPr>
        </p:nvSpPr>
        <p:spPr>
          <a:xfrm>
            <a:off x="6057900" y="1695616"/>
            <a:ext cx="4343400" cy="640080"/>
          </a:xfrm>
          <a:solidFill>
            <a:srgbClr val="FADA7A"/>
          </a:solidFill>
          <a:scene3d>
            <a:camera prst="orthographicFront"/>
            <a:lightRig rig="threePt" dir="t"/>
          </a:scene3d>
          <a:sp3d>
            <a:bevelT w="152400" h="50800" prst="softRound"/>
          </a:sp3d>
        </p:spPr>
        <p:txBody>
          <a:bodyPr>
            <a:noAutofit/>
            <a:sp3d extrusionH="57150">
              <a:bevelT h="25400" prst="softRound"/>
            </a:sp3d>
          </a:bodyPr>
          <a:lstStyle/>
          <a:p>
            <a:pPr algn="ctr"/>
            <a:r>
              <a:rPr lang="en-US" sz="4000" dirty="0" smtClean="0">
                <a:solidFill>
                  <a:srgbClr val="8E002F"/>
                </a:solidFill>
              </a:rPr>
              <a:t>Psalm 81:3 </a:t>
            </a:r>
            <a:r>
              <a:rPr lang="en-US" sz="2800" dirty="0" smtClean="0">
                <a:solidFill>
                  <a:srgbClr val="8E002F"/>
                </a:solidFill>
              </a:rPr>
              <a:t>(non-Torah)</a:t>
            </a:r>
            <a:endParaRPr lang="en-US" sz="4000" dirty="0">
              <a:solidFill>
                <a:srgbClr val="8E002F"/>
              </a:solidFill>
            </a:endParaRPr>
          </a:p>
        </p:txBody>
      </p:sp>
      <p:sp>
        <p:nvSpPr>
          <p:cNvPr id="22" name="Content Placeholder 5"/>
          <p:cNvSpPr txBox="1">
            <a:spLocks/>
          </p:cNvSpPr>
          <p:nvPr/>
        </p:nvSpPr>
        <p:spPr>
          <a:xfrm>
            <a:off x="6286500" y="3341536"/>
            <a:ext cx="4114800" cy="636104"/>
          </a:xfrm>
          <a:prstGeom prst="rect">
            <a:avLst/>
          </a:prstGeom>
        </p:spPr>
        <p:txBody>
          <a:bodyPr vert="horz">
            <a:normAutofit fontScale="92500"/>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i="1" dirty="0" smtClean="0">
                <a:solidFill>
                  <a:srgbClr val="C00000"/>
                </a:solidFill>
              </a:rPr>
              <a:t>“</a:t>
            </a:r>
            <a:r>
              <a:rPr lang="en-US" sz="2400" strike="sngStrike" dirty="0" smtClean="0">
                <a:solidFill>
                  <a:srgbClr val="C00000"/>
                </a:solidFill>
              </a:rPr>
              <a:t>moon</a:t>
            </a:r>
            <a:r>
              <a:rPr lang="en-US" sz="2400" i="1" dirty="0" smtClean="0">
                <a:solidFill>
                  <a:srgbClr val="C00000"/>
                </a:solidFill>
              </a:rPr>
              <a:t>” </a:t>
            </a:r>
            <a:r>
              <a:rPr lang="en-US" sz="2400" dirty="0" smtClean="0"/>
              <a:t>should be </a:t>
            </a:r>
            <a:r>
              <a:rPr lang="en-US" sz="2400" dirty="0" smtClean="0">
                <a:solidFill>
                  <a:srgbClr val="0070C0"/>
                </a:solidFill>
              </a:rPr>
              <a:t>“</a:t>
            </a:r>
            <a:r>
              <a:rPr lang="en-US" sz="2400" b="1" u="sng" dirty="0" smtClean="0">
                <a:solidFill>
                  <a:srgbClr val="0070C0"/>
                </a:solidFill>
              </a:rPr>
              <a:t>month</a:t>
            </a:r>
            <a:r>
              <a:rPr lang="en-US" sz="2400" dirty="0" smtClean="0">
                <a:solidFill>
                  <a:srgbClr val="0070C0"/>
                </a:solidFill>
              </a:rPr>
              <a:t>” </a:t>
            </a:r>
            <a:br>
              <a:rPr lang="en-US" sz="2400" dirty="0" smtClean="0">
                <a:solidFill>
                  <a:srgbClr val="0070C0"/>
                </a:solidFill>
              </a:rPr>
            </a:br>
            <a:r>
              <a:rPr lang="en-US" sz="1400" dirty="0" smtClean="0"/>
              <a:t>[when translated properly – </a:t>
            </a:r>
            <a:r>
              <a:rPr lang="en-US" sz="1400" u="sng" dirty="0" smtClean="0"/>
              <a:t>more work on this later</a:t>
            </a:r>
            <a:r>
              <a:rPr lang="en-US" sz="1400" dirty="0" smtClean="0"/>
              <a:t>.]</a:t>
            </a:r>
            <a:endParaRPr lang="en-US" sz="2800" dirty="0"/>
          </a:p>
        </p:txBody>
      </p:sp>
      <p:sp>
        <p:nvSpPr>
          <p:cNvPr id="23" name="Content Placeholder 5"/>
          <p:cNvSpPr txBox="1">
            <a:spLocks/>
          </p:cNvSpPr>
          <p:nvPr/>
        </p:nvSpPr>
        <p:spPr>
          <a:xfrm>
            <a:off x="1520687" y="3341536"/>
            <a:ext cx="3886200" cy="636104"/>
          </a:xfrm>
          <a:prstGeom prst="rect">
            <a:avLst/>
          </a:prstGeom>
        </p:spPr>
        <p:txBody>
          <a:bodyPr vert="horz">
            <a:normAutofit/>
            <a:scene3d>
              <a:camera prst="orthographicFront"/>
              <a:lightRig rig="threePt" dir="t"/>
            </a:scene3d>
            <a:sp3d extrusionH="57150">
              <a:bevelT h="25400" prst="softRound"/>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dirty="0" smtClean="0">
                <a:solidFill>
                  <a:srgbClr val="0070C0"/>
                </a:solidFill>
              </a:rPr>
              <a:t>“</a:t>
            </a:r>
            <a:r>
              <a:rPr lang="en-US" sz="2400" b="1" u="sng" dirty="0" smtClean="0">
                <a:solidFill>
                  <a:srgbClr val="0070C0"/>
                </a:solidFill>
              </a:rPr>
              <a:t>month</a:t>
            </a:r>
            <a:r>
              <a:rPr lang="en-US" sz="2400" dirty="0" smtClean="0">
                <a:solidFill>
                  <a:srgbClr val="0070C0"/>
                </a:solidFill>
              </a:rPr>
              <a:t>” =</a:t>
            </a:r>
            <a:r>
              <a:rPr lang="en-US" sz="2400" dirty="0" smtClean="0"/>
              <a:t> </a:t>
            </a:r>
            <a:r>
              <a:rPr lang="en-US" sz="2400" b="1" dirty="0" smtClean="0">
                <a:solidFill>
                  <a:srgbClr val="0070C0"/>
                </a:solidFill>
              </a:rPr>
              <a:t>H2320</a:t>
            </a:r>
            <a:endParaRPr lang="en-US" sz="2400" b="1" dirty="0">
              <a:solidFill>
                <a:srgbClr val="0070C0"/>
              </a:solidFill>
            </a:endParaRPr>
          </a:p>
        </p:txBody>
      </p:sp>
      <p:sp>
        <p:nvSpPr>
          <p:cNvPr id="24" name="TextBox 23"/>
          <p:cNvSpPr txBox="1"/>
          <p:nvPr/>
        </p:nvSpPr>
        <p:spPr>
          <a:xfrm>
            <a:off x="609600" y="4343400"/>
            <a:ext cx="10896600" cy="2062103"/>
          </a:xfrm>
          <a:prstGeom prst="rect">
            <a:avLst/>
          </a:prstGeom>
          <a:gradFill flip="none" rotWithShape="1">
            <a:gsLst>
              <a:gs pos="0">
                <a:srgbClr val="FADA7A">
                  <a:lumMod val="96000"/>
                </a:srgbClr>
              </a:gs>
              <a:gs pos="100000">
                <a:schemeClr val="accent2"/>
              </a:gs>
            </a:gsLst>
            <a:lin ang="10800000" scaled="1"/>
            <a:tileRect/>
          </a:gradFill>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3200" b="1" dirty="0">
                <a:solidFill>
                  <a:srgbClr val="7030A0"/>
                </a:solidFill>
              </a:rPr>
              <a:t>Both Num 10 and </a:t>
            </a:r>
            <a:r>
              <a:rPr lang="en-US" sz="3200" b="1" dirty="0">
                <a:solidFill>
                  <a:srgbClr val="8E002F"/>
                </a:solidFill>
              </a:rPr>
              <a:t>Psalm 81 </a:t>
            </a:r>
            <a:r>
              <a:rPr lang="en-US" sz="3200" b="1" dirty="0" smtClean="0">
                <a:solidFill>
                  <a:srgbClr val="7030A0"/>
                </a:solidFill>
              </a:rPr>
              <a:t>are referring </a:t>
            </a:r>
            <a:br>
              <a:rPr lang="en-US" sz="3200" b="1" dirty="0" smtClean="0">
                <a:solidFill>
                  <a:srgbClr val="7030A0"/>
                </a:solidFill>
              </a:rPr>
            </a:br>
            <a:r>
              <a:rPr lang="en-US" sz="3200" b="1" dirty="0" smtClean="0">
                <a:solidFill>
                  <a:srgbClr val="7030A0"/>
                </a:solidFill>
              </a:rPr>
              <a:t>to the same </a:t>
            </a:r>
            <a:r>
              <a:rPr lang="en-US" sz="3200" b="1" dirty="0" smtClean="0">
                <a:solidFill>
                  <a:srgbClr val="0070C0"/>
                </a:solidFill>
              </a:rPr>
              <a:t>H2320</a:t>
            </a:r>
            <a:r>
              <a:rPr lang="en-US" sz="3200" b="1" dirty="0" smtClean="0">
                <a:solidFill>
                  <a:srgbClr val="7030A0"/>
                </a:solidFill>
              </a:rPr>
              <a:t> “set-apart month” of 30 days,</a:t>
            </a:r>
          </a:p>
          <a:p>
            <a:pPr algn="ctr"/>
            <a:r>
              <a:rPr lang="en-US" sz="3200" b="1" dirty="0" smtClean="0">
                <a:solidFill>
                  <a:srgbClr val="7030A0"/>
                </a:solidFill>
              </a:rPr>
              <a:t>or Yahuah’s month that began on the 1</a:t>
            </a:r>
            <a:r>
              <a:rPr lang="en-US" sz="3200" b="1" baseline="30000" dirty="0" smtClean="0">
                <a:solidFill>
                  <a:srgbClr val="7030A0"/>
                </a:solidFill>
              </a:rPr>
              <a:t>st</a:t>
            </a:r>
            <a:r>
              <a:rPr lang="en-US" sz="3200" b="1" dirty="0" smtClean="0">
                <a:solidFill>
                  <a:srgbClr val="7030A0"/>
                </a:solidFill>
              </a:rPr>
              <a:t> day of creation.</a:t>
            </a:r>
          </a:p>
          <a:p>
            <a:pPr algn="ctr"/>
            <a:r>
              <a:rPr lang="en-US" sz="3200" b="1" dirty="0" smtClean="0">
                <a:solidFill>
                  <a:srgbClr val="7030A0"/>
                </a:solidFill>
              </a:rPr>
              <a:t>The months of Psalms &amp; Numbers are not linked to the moon.</a:t>
            </a:r>
            <a:endParaRPr lang="en-US" sz="3200" b="1" dirty="0">
              <a:solidFill>
                <a:srgbClr val="7030A0"/>
              </a:solidFill>
            </a:endParaRPr>
          </a:p>
        </p:txBody>
      </p:sp>
      <p:pic>
        <p:nvPicPr>
          <p:cNvPr id="25" name="Picture 3" descr="C:\Users\Rae\Desktop\solved do boy.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9062" y="3605261"/>
            <a:ext cx="1608138" cy="150013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29917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1000"/>
                                        <p:tgtEl>
                                          <p:spTgt spid="24">
                                            <p:txEl>
                                              <p:pRg st="0" end="0"/>
                                            </p:txEl>
                                          </p:spTgt>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childTnLst>
                          </p:cTn>
                        </p:par>
                        <p:par>
                          <p:cTn id="15" fill="hold">
                            <p:stCondLst>
                              <p:cond delay="2000"/>
                            </p:stCondLst>
                            <p:childTnLst>
                              <p:par>
                                <p:cTn id="16" presetID="16" presetClass="entr" presetSubtype="21" fill="hold" nodeType="afterEffect">
                                  <p:stCondLst>
                                    <p:cond delay="100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barn(inVertical)">
                                      <p:cBhvr>
                                        <p:cTn id="18" dur="1000"/>
                                        <p:tgtEl>
                                          <p:spTgt spid="24">
                                            <p:txEl>
                                              <p:pRg st="1" end="1"/>
                                            </p:txEl>
                                          </p:spTgt>
                                        </p:tgtEl>
                                      </p:cBhvr>
                                    </p:animEffect>
                                  </p:childTnLst>
                                </p:cTn>
                              </p:par>
                            </p:childTnLst>
                          </p:cTn>
                        </p:par>
                        <p:par>
                          <p:cTn id="19" fill="hold">
                            <p:stCondLst>
                              <p:cond delay="4000"/>
                            </p:stCondLst>
                            <p:childTnLst>
                              <p:par>
                                <p:cTn id="20" presetID="16" presetClass="entr" presetSubtype="21" fill="hold" nodeType="afterEffect">
                                  <p:stCondLst>
                                    <p:cond delay="100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pPr/>
              <a:t>78</a:t>
            </a:fld>
            <a:endParaRPr lang="en-US" dirty="0">
              <a:solidFill>
                <a:schemeClr val="tx2"/>
              </a:solidFill>
            </a:endParaRPr>
          </a:p>
        </p:txBody>
      </p:sp>
      <p:sp>
        <p:nvSpPr>
          <p:cNvPr id="5" name="Title 1"/>
          <p:cNvSpPr>
            <a:spLocks noGrp="1"/>
          </p:cNvSpPr>
          <p:nvPr>
            <p:ph type="title"/>
          </p:nvPr>
        </p:nvSpPr>
        <p:spPr>
          <a:xfrm>
            <a:off x="1681480" y="152400"/>
            <a:ext cx="10281920" cy="990600"/>
          </a:xfrm>
        </p:spPr>
        <p:txBody>
          <a:bodyPr>
            <a:noAutofit/>
            <a:scene3d>
              <a:camera prst="orthographicFront"/>
              <a:lightRig rig="threePt" dir="t"/>
            </a:scene3d>
            <a:sp3d extrusionH="57150">
              <a:bevelT w="38100" h="38100"/>
            </a:sp3d>
          </a:bodyPr>
          <a:lstStyle/>
          <a:p>
            <a:pPr algn="ctr"/>
            <a:r>
              <a:rPr lang="en-US" b="1" dirty="0" smtClean="0">
                <a:solidFill>
                  <a:srgbClr val="00B0F0"/>
                </a:solidFill>
                <a:latin typeface="Arial Rounded MT Bold" pitchFamily="34" charset="0"/>
              </a:rPr>
              <a:t>Scrutinizing </a:t>
            </a:r>
            <a:r>
              <a:rPr lang="en-US" b="1" dirty="0" smtClean="0">
                <a:solidFill>
                  <a:srgbClr val="8E002F"/>
                </a:solidFill>
                <a:latin typeface="Arial Rounded MT Bold" pitchFamily="34" charset="0"/>
              </a:rPr>
              <a:t>Psalm 81:3 </a:t>
            </a:r>
            <a:r>
              <a:rPr lang="en-US" b="1" dirty="0" smtClean="0">
                <a:solidFill>
                  <a:srgbClr val="00B0F0"/>
                </a:solidFill>
                <a:latin typeface="Arial Rounded MT Bold" pitchFamily="34" charset="0"/>
              </a:rPr>
              <a:t>&amp; </a:t>
            </a:r>
            <a:r>
              <a:rPr lang="en-US" b="1" dirty="0" smtClean="0">
                <a:solidFill>
                  <a:srgbClr val="7030A0"/>
                </a:solidFill>
                <a:latin typeface="Arial Rounded MT Bold" pitchFamily="34" charset="0"/>
              </a:rPr>
              <a:t>Num 10:10</a:t>
            </a:r>
            <a:endParaRPr lang="en-US" b="1" dirty="0">
              <a:solidFill>
                <a:srgbClr val="7030A0"/>
              </a:solidFill>
              <a:latin typeface="Arial Rounded MT Bold" pitchFamily="34" charset="0"/>
            </a:endParaRPr>
          </a:p>
        </p:txBody>
      </p:sp>
      <p:sp>
        <p:nvSpPr>
          <p:cNvPr id="6" name="Content Placeholder 3"/>
          <p:cNvSpPr>
            <a:spLocks noGrp="1"/>
          </p:cNvSpPr>
          <p:nvPr>
            <p:ph sz="quarter" idx="1"/>
          </p:nvPr>
        </p:nvSpPr>
        <p:spPr>
          <a:xfrm>
            <a:off x="914400" y="1600200"/>
            <a:ext cx="10744200" cy="5257800"/>
          </a:xfrm>
        </p:spPr>
        <p:txBody>
          <a:bodyPr>
            <a:normAutofit fontScale="92500" lnSpcReduction="20000"/>
            <a:scene3d>
              <a:camera prst="orthographicFront"/>
              <a:lightRig rig="threePt" dir="t"/>
            </a:scene3d>
            <a:sp3d extrusionH="57150">
              <a:bevelT w="38100" h="38100"/>
            </a:sp3d>
          </a:bodyPr>
          <a:lstStyle/>
          <a:p>
            <a:pPr>
              <a:buFont typeface="Wingdings" pitchFamily="2" charset="2"/>
              <a:buChar char="v"/>
            </a:pPr>
            <a:r>
              <a:rPr lang="en-US" b="1" dirty="0" err="1" smtClean="0">
                <a:solidFill>
                  <a:srgbClr val="8E002F"/>
                </a:solidFill>
              </a:rPr>
              <a:t>Psa</a:t>
            </a:r>
            <a:r>
              <a:rPr lang="en-US" b="1" dirty="0" smtClean="0">
                <a:solidFill>
                  <a:srgbClr val="8E002F"/>
                </a:solidFill>
              </a:rPr>
              <a:t> </a:t>
            </a:r>
            <a:r>
              <a:rPr lang="en-US" b="1" dirty="0">
                <a:solidFill>
                  <a:srgbClr val="8E002F"/>
                </a:solidFill>
              </a:rPr>
              <a:t>81:3 </a:t>
            </a:r>
            <a:r>
              <a:rPr lang="en-US" dirty="0" smtClean="0">
                <a:solidFill>
                  <a:srgbClr val="00B0F0"/>
                </a:solidFill>
              </a:rPr>
              <a:t>Blow </a:t>
            </a:r>
            <a:r>
              <a:rPr lang="en-US" dirty="0">
                <a:solidFill>
                  <a:srgbClr val="00B0F0"/>
                </a:solidFill>
              </a:rPr>
              <a:t>up the trumpet in </a:t>
            </a:r>
            <a:r>
              <a:rPr lang="en-US" dirty="0" smtClean="0">
                <a:solidFill>
                  <a:srgbClr val="00B0F0"/>
                </a:solidFill>
              </a:rPr>
              <a:t>the new </a:t>
            </a:r>
            <a:r>
              <a:rPr lang="en-US" sz="2100" strike="sngStrike" dirty="0" smtClean="0">
                <a:solidFill>
                  <a:srgbClr val="FF0000"/>
                </a:solidFill>
              </a:rPr>
              <a:t>moon</a:t>
            </a:r>
            <a:r>
              <a:rPr lang="en-US" dirty="0" smtClean="0">
                <a:solidFill>
                  <a:srgbClr val="00B0F0"/>
                </a:solidFill>
              </a:rPr>
              <a:t> month </a:t>
            </a:r>
            <a:r>
              <a:rPr lang="en-US" sz="1800" dirty="0" smtClean="0">
                <a:solidFill>
                  <a:srgbClr val="387CA7"/>
                </a:solidFill>
              </a:rPr>
              <a:t>[H2320; renewal of 1</a:t>
            </a:r>
            <a:r>
              <a:rPr lang="en-US" sz="1800" baseline="30000" dirty="0" smtClean="0">
                <a:solidFill>
                  <a:srgbClr val="387CA7"/>
                </a:solidFill>
              </a:rPr>
              <a:t>st</a:t>
            </a:r>
            <a:r>
              <a:rPr lang="en-US" sz="1800" dirty="0" smtClean="0">
                <a:solidFill>
                  <a:srgbClr val="387CA7"/>
                </a:solidFill>
              </a:rPr>
              <a:t> day of Yahuah’s month], </a:t>
            </a:r>
            <a:r>
              <a:rPr lang="en-US" dirty="0">
                <a:solidFill>
                  <a:srgbClr val="00B050"/>
                </a:solidFill>
              </a:rPr>
              <a:t>in the time </a:t>
            </a:r>
            <a:r>
              <a:rPr lang="en-US" dirty="0" smtClean="0">
                <a:solidFill>
                  <a:srgbClr val="00B050"/>
                </a:solidFill>
              </a:rPr>
              <a:t>appointed </a:t>
            </a:r>
            <a:r>
              <a:rPr lang="en-US" sz="1800" dirty="0" smtClean="0">
                <a:solidFill>
                  <a:srgbClr val="387CA7"/>
                </a:solidFill>
              </a:rPr>
              <a:t>[H3677; fullness], </a:t>
            </a:r>
            <a:br>
              <a:rPr lang="en-US" sz="1800" dirty="0" smtClean="0">
                <a:solidFill>
                  <a:srgbClr val="387CA7"/>
                </a:solidFill>
              </a:rPr>
            </a:br>
            <a:r>
              <a:rPr lang="en-US" dirty="0" smtClean="0">
                <a:solidFill>
                  <a:schemeClr val="accent5">
                    <a:lumMod val="75000"/>
                  </a:schemeClr>
                </a:solidFill>
              </a:rPr>
              <a:t>on </a:t>
            </a:r>
            <a:r>
              <a:rPr lang="en-US" dirty="0">
                <a:solidFill>
                  <a:schemeClr val="accent5">
                    <a:lumMod val="75000"/>
                  </a:schemeClr>
                </a:solidFill>
              </a:rPr>
              <a:t>our solemn feast </a:t>
            </a:r>
            <a:r>
              <a:rPr lang="en-US" dirty="0" smtClean="0">
                <a:solidFill>
                  <a:schemeClr val="accent5">
                    <a:lumMod val="75000"/>
                  </a:schemeClr>
                </a:solidFill>
              </a:rPr>
              <a:t>day </a:t>
            </a:r>
            <a:r>
              <a:rPr lang="en-US" sz="1800" dirty="0" smtClean="0">
                <a:solidFill>
                  <a:srgbClr val="387CA7"/>
                </a:solidFill>
              </a:rPr>
              <a:t>[H2282; every festival].</a:t>
            </a:r>
            <a:br>
              <a:rPr lang="en-US" sz="1800" dirty="0" smtClean="0">
                <a:solidFill>
                  <a:srgbClr val="387CA7"/>
                </a:solidFill>
              </a:rPr>
            </a:br>
            <a:endParaRPr lang="en-US" sz="1800" dirty="0">
              <a:solidFill>
                <a:srgbClr val="387CA7"/>
              </a:solidFill>
            </a:endParaRPr>
          </a:p>
          <a:p>
            <a:pPr>
              <a:buFont typeface="Wingdings" pitchFamily="2" charset="2"/>
              <a:buChar char="ü"/>
            </a:pPr>
            <a:r>
              <a:rPr lang="en-US" sz="2400" dirty="0" err="1" smtClean="0">
                <a:solidFill>
                  <a:srgbClr val="C00000"/>
                </a:solidFill>
                <a:effectLst>
                  <a:glow rad="228600">
                    <a:schemeClr val="accent2">
                      <a:satMod val="175000"/>
                      <a:alpha val="40000"/>
                    </a:schemeClr>
                  </a:glow>
                  <a:outerShdw blurRad="69850" dist="43180" dir="5400000" sx="0" sy="0">
                    <a:srgbClr val="000000">
                      <a:alpha val="65000"/>
                    </a:srgbClr>
                  </a:outerShdw>
                </a:effectLst>
              </a:rPr>
              <a:t>Psa</a:t>
            </a:r>
            <a:r>
              <a:rPr lang="en-US" sz="2400" dirty="0" smtClean="0">
                <a:solidFill>
                  <a:srgbClr val="C00000"/>
                </a:solidFill>
                <a:effectLst>
                  <a:glow rad="228600">
                    <a:schemeClr val="accent2">
                      <a:satMod val="175000"/>
                      <a:alpha val="40000"/>
                    </a:schemeClr>
                  </a:glow>
                  <a:outerShdw blurRad="69850" dist="43180" dir="5400000" sx="0" sy="0">
                    <a:srgbClr val="000000">
                      <a:alpha val="65000"/>
                    </a:srgbClr>
                  </a:outerShdw>
                </a:effectLst>
              </a:rPr>
              <a:t> </a:t>
            </a:r>
            <a:r>
              <a:rPr lang="en-US" sz="2400" dirty="0">
                <a:solidFill>
                  <a:srgbClr val="C00000"/>
                </a:solidFill>
                <a:effectLst>
                  <a:glow rad="228600">
                    <a:schemeClr val="accent2">
                      <a:satMod val="175000"/>
                      <a:alpha val="40000"/>
                    </a:schemeClr>
                  </a:glow>
                  <a:outerShdw blurRad="69850" dist="43180" dir="5400000" sx="0" sy="0">
                    <a:srgbClr val="000000">
                      <a:alpha val="65000"/>
                    </a:srgbClr>
                  </a:outerShdw>
                </a:effectLst>
              </a:rPr>
              <a:t>81:3 must follow the Torah </a:t>
            </a:r>
            <a:r>
              <a:rPr lang="en-US" sz="2400" dirty="0" smtClean="0">
                <a:solidFill>
                  <a:srgbClr val="C00000"/>
                </a:solidFill>
                <a:effectLst>
                  <a:glow rad="228600">
                    <a:schemeClr val="accent2">
                      <a:satMod val="175000"/>
                      <a:alpha val="40000"/>
                    </a:schemeClr>
                  </a:glow>
                  <a:outerShdw blurRad="69850" dist="43180" dir="5400000" sx="0" sy="0">
                    <a:srgbClr val="000000">
                      <a:alpha val="65000"/>
                    </a:srgbClr>
                  </a:outerShdw>
                </a:effectLst>
              </a:rPr>
              <a:t>instructions given by Moses.</a:t>
            </a:r>
            <a:br>
              <a:rPr lang="en-US" sz="2400" dirty="0" smtClean="0">
                <a:solidFill>
                  <a:srgbClr val="C00000"/>
                </a:solidFill>
                <a:effectLst>
                  <a:glow rad="228600">
                    <a:schemeClr val="accent2">
                      <a:satMod val="175000"/>
                      <a:alpha val="40000"/>
                    </a:schemeClr>
                  </a:glow>
                  <a:outerShdw blurRad="69850" dist="43180" dir="5400000" sx="0" sy="0">
                    <a:srgbClr val="000000">
                      <a:alpha val="65000"/>
                    </a:srgbClr>
                  </a:outerShdw>
                </a:effectLst>
              </a:rPr>
            </a:br>
            <a:endParaRPr lang="en-US" sz="2400" b="1" dirty="0">
              <a:solidFill>
                <a:srgbClr val="C00000"/>
              </a:solidFill>
              <a:effectLst>
                <a:glow rad="228600">
                  <a:schemeClr val="accent2">
                    <a:satMod val="175000"/>
                    <a:alpha val="40000"/>
                  </a:schemeClr>
                </a:glow>
                <a:outerShdw blurRad="69850" dist="43180" dir="5400000" sx="0" sy="0">
                  <a:srgbClr val="000000">
                    <a:alpha val="65000"/>
                  </a:srgbClr>
                </a:outerShdw>
              </a:effectLst>
            </a:endParaRPr>
          </a:p>
          <a:p>
            <a:pPr>
              <a:buFont typeface="Wingdings" pitchFamily="2" charset="2"/>
              <a:buChar char="v"/>
            </a:pPr>
            <a:r>
              <a:rPr lang="en-US" b="1" dirty="0">
                <a:solidFill>
                  <a:srgbClr val="7030A0"/>
                </a:solidFill>
              </a:rPr>
              <a:t>Num </a:t>
            </a:r>
            <a:r>
              <a:rPr lang="en-US" b="1" dirty="0" smtClean="0">
                <a:solidFill>
                  <a:srgbClr val="7030A0"/>
                </a:solidFill>
              </a:rPr>
              <a:t>10:10  </a:t>
            </a:r>
            <a:r>
              <a:rPr lang="en-US" dirty="0" smtClean="0">
                <a:solidFill>
                  <a:srgbClr val="387CA7"/>
                </a:solidFill>
              </a:rPr>
              <a:t>Also </a:t>
            </a:r>
            <a:r>
              <a:rPr lang="en-US" dirty="0">
                <a:solidFill>
                  <a:srgbClr val="00B050"/>
                </a:solidFill>
              </a:rPr>
              <a:t>in the day of your gladness, </a:t>
            </a:r>
            <a:r>
              <a:rPr lang="en-US" dirty="0" smtClean="0">
                <a:solidFill>
                  <a:srgbClr val="387CA7"/>
                </a:solidFill>
              </a:rPr>
              <a:t>and </a:t>
            </a:r>
            <a:br>
              <a:rPr lang="en-US" dirty="0" smtClean="0">
                <a:solidFill>
                  <a:srgbClr val="387CA7"/>
                </a:solidFill>
              </a:rPr>
            </a:br>
            <a:r>
              <a:rPr lang="en-US" dirty="0" smtClean="0">
                <a:solidFill>
                  <a:schemeClr val="accent5">
                    <a:lumMod val="75000"/>
                  </a:schemeClr>
                </a:solidFill>
              </a:rPr>
              <a:t>in </a:t>
            </a:r>
            <a:r>
              <a:rPr lang="en-US" dirty="0">
                <a:solidFill>
                  <a:schemeClr val="accent5">
                    <a:lumMod val="75000"/>
                  </a:schemeClr>
                </a:solidFill>
              </a:rPr>
              <a:t>your solemn days, </a:t>
            </a:r>
            <a:r>
              <a:rPr lang="en-US" dirty="0">
                <a:solidFill>
                  <a:srgbClr val="387CA7"/>
                </a:solidFill>
              </a:rPr>
              <a:t>and </a:t>
            </a:r>
            <a:r>
              <a:rPr lang="en-US" u="sng" dirty="0">
                <a:solidFill>
                  <a:srgbClr val="00B0F0"/>
                </a:solidFill>
              </a:rPr>
              <a:t>in the beginnings of your </a:t>
            </a:r>
            <a:r>
              <a:rPr lang="en-US" u="sng" dirty="0" smtClean="0">
                <a:solidFill>
                  <a:srgbClr val="00B0F0"/>
                </a:solidFill>
              </a:rPr>
              <a:t>months</a:t>
            </a:r>
            <a:r>
              <a:rPr lang="en-US" dirty="0">
                <a:solidFill>
                  <a:srgbClr val="387CA7"/>
                </a:solidFill>
              </a:rPr>
              <a:t> </a:t>
            </a:r>
            <a:r>
              <a:rPr lang="en-US" sz="2100" dirty="0" smtClean="0">
                <a:solidFill>
                  <a:srgbClr val="387CA7"/>
                </a:solidFill>
              </a:rPr>
              <a:t>[H2320; </a:t>
            </a:r>
            <a:r>
              <a:rPr lang="en-US" sz="2100" dirty="0" smtClean="0">
                <a:solidFill>
                  <a:srgbClr val="FF9900"/>
                </a:solidFill>
              </a:rPr>
              <a:t>not H3391 lunar month</a:t>
            </a:r>
            <a:r>
              <a:rPr lang="en-US" sz="2100" dirty="0" smtClean="0">
                <a:solidFill>
                  <a:srgbClr val="387CA7"/>
                </a:solidFill>
              </a:rPr>
              <a:t>], </a:t>
            </a:r>
            <a:r>
              <a:rPr lang="en-US" dirty="0">
                <a:solidFill>
                  <a:srgbClr val="387CA7"/>
                </a:solidFill>
              </a:rPr>
              <a:t>ye shall blow with the </a:t>
            </a:r>
            <a:r>
              <a:rPr lang="en-US" dirty="0" smtClean="0">
                <a:solidFill>
                  <a:srgbClr val="387CA7"/>
                </a:solidFill>
              </a:rPr>
              <a:t>trumpets … </a:t>
            </a:r>
            <a:endParaRPr lang="en-US" dirty="0">
              <a:solidFill>
                <a:srgbClr val="387CA7"/>
              </a:solidFill>
            </a:endParaRPr>
          </a:p>
          <a:p>
            <a:pPr marL="0" indent="0">
              <a:buNone/>
            </a:pPr>
            <a:endParaRPr lang="en-US" sz="200" b="1" dirty="0">
              <a:solidFill>
                <a:srgbClr val="387CA7"/>
              </a:solidFill>
            </a:endParaRPr>
          </a:p>
          <a:p>
            <a:pPr marL="0" indent="0">
              <a:lnSpc>
                <a:spcPct val="120000"/>
              </a:lnSpc>
              <a:buNone/>
            </a:pPr>
            <a:r>
              <a:rPr lang="en-US" sz="2600" dirty="0" smtClean="0">
                <a:solidFill>
                  <a:srgbClr val="0070C0"/>
                </a:solidFill>
                <a:effectLst>
                  <a:outerShdw blurRad="69850" dist="43180" dir="5400000" sx="0" sy="0">
                    <a:srgbClr val="000000">
                      <a:alpha val="65000"/>
                    </a:srgbClr>
                  </a:outerShdw>
                </a:effectLst>
              </a:rPr>
              <a:t>Between </a:t>
            </a:r>
            <a:r>
              <a:rPr lang="en-US" sz="2600" dirty="0" err="1" smtClean="0">
                <a:solidFill>
                  <a:srgbClr val="8E002F"/>
                </a:solidFill>
                <a:effectLst>
                  <a:outerShdw blurRad="69850" dist="43180" dir="5400000" sx="0" sy="0">
                    <a:srgbClr val="000000">
                      <a:alpha val="65000"/>
                    </a:srgbClr>
                  </a:outerShdw>
                </a:effectLst>
              </a:rPr>
              <a:t>Psa</a:t>
            </a:r>
            <a:r>
              <a:rPr lang="en-US" sz="2600" dirty="0" smtClean="0">
                <a:solidFill>
                  <a:srgbClr val="8E002F"/>
                </a:solidFill>
                <a:effectLst>
                  <a:outerShdw blurRad="69850" dist="43180" dir="5400000" sx="0" sy="0">
                    <a:srgbClr val="000000">
                      <a:alpha val="65000"/>
                    </a:srgbClr>
                  </a:outerShdw>
                </a:effectLst>
              </a:rPr>
              <a:t> 81:3 </a:t>
            </a:r>
            <a:r>
              <a:rPr lang="en-US" sz="2600" dirty="0" smtClean="0">
                <a:solidFill>
                  <a:srgbClr val="0070C0"/>
                </a:solidFill>
                <a:effectLst>
                  <a:outerShdw blurRad="69850" dist="43180" dir="5400000" sx="0" sy="0">
                    <a:srgbClr val="000000">
                      <a:alpha val="65000"/>
                    </a:srgbClr>
                  </a:outerShdw>
                </a:effectLst>
              </a:rPr>
              <a:t>&amp; </a:t>
            </a:r>
            <a:r>
              <a:rPr lang="en-US" sz="2600" dirty="0" smtClean="0">
                <a:solidFill>
                  <a:srgbClr val="7030A0"/>
                </a:solidFill>
                <a:effectLst>
                  <a:outerShdw blurRad="69850" dist="43180" dir="5400000" sx="0" sy="0">
                    <a:srgbClr val="000000">
                      <a:alpha val="65000"/>
                    </a:srgbClr>
                  </a:outerShdw>
                </a:effectLst>
              </a:rPr>
              <a:t>Num 10:10 </a:t>
            </a:r>
            <a:r>
              <a:rPr lang="en-US" sz="2600" dirty="0" smtClean="0">
                <a:solidFill>
                  <a:srgbClr val="0070C0"/>
                </a:solidFill>
                <a:effectLst>
                  <a:outerShdw blurRad="69850" dist="43180" dir="5400000" sx="0" sy="0">
                    <a:srgbClr val="000000">
                      <a:alpha val="65000"/>
                    </a:srgbClr>
                  </a:outerShdw>
                </a:effectLst>
              </a:rPr>
              <a:t/>
            </a:r>
            <a:br>
              <a:rPr lang="en-US" sz="2600" dirty="0" smtClean="0">
                <a:solidFill>
                  <a:srgbClr val="0070C0"/>
                </a:solidFill>
                <a:effectLst>
                  <a:outerShdw blurRad="69850" dist="43180" dir="5400000" sx="0" sy="0">
                    <a:srgbClr val="000000">
                      <a:alpha val="65000"/>
                    </a:srgbClr>
                  </a:outerShdw>
                </a:effectLst>
              </a:rPr>
            </a:br>
            <a:r>
              <a:rPr lang="en-US" sz="2600" dirty="0" smtClean="0">
                <a:solidFill>
                  <a:srgbClr val="0070C0"/>
                </a:solidFill>
                <a:effectLst>
                  <a:outerShdw blurRad="69850" dist="43180" dir="5400000" sx="0" sy="0">
                    <a:srgbClr val="000000">
                      <a:alpha val="65000"/>
                    </a:srgbClr>
                  </a:outerShdw>
                </a:effectLst>
              </a:rPr>
              <a:t>there is no mention of </a:t>
            </a:r>
            <a:r>
              <a:rPr lang="en-US" sz="2600" dirty="0" smtClean="0">
                <a:solidFill>
                  <a:srgbClr val="C00000"/>
                </a:solidFill>
                <a:effectLst>
                  <a:outerShdw blurRad="69850" dist="43180" dir="5400000" sx="0" sy="0">
                    <a:srgbClr val="000000">
                      <a:alpha val="65000"/>
                    </a:srgbClr>
                  </a:outerShdw>
                </a:effectLst>
              </a:rPr>
              <a:t>H3391.</a:t>
            </a:r>
          </a:p>
          <a:p>
            <a:pPr marL="0" indent="0">
              <a:lnSpc>
                <a:spcPct val="120000"/>
              </a:lnSpc>
              <a:buNone/>
            </a:pPr>
            <a:r>
              <a:rPr lang="en-US" sz="2600" b="1" dirty="0" smtClean="0">
                <a:solidFill>
                  <a:srgbClr val="C00000"/>
                </a:solidFill>
                <a:effectLst>
                  <a:outerShdw blurRad="69850" dist="43180" dir="5400000" sx="0" sy="0">
                    <a:srgbClr val="000000">
                      <a:alpha val="65000"/>
                    </a:srgbClr>
                  </a:outerShdw>
                </a:effectLst>
              </a:rPr>
              <a:t>H3391</a:t>
            </a:r>
            <a:r>
              <a:rPr lang="en-US" sz="2600" dirty="0" smtClean="0">
                <a:solidFill>
                  <a:srgbClr val="0070C0"/>
                </a:solidFill>
                <a:effectLst>
                  <a:outerShdw blurRad="69850" dist="43180" dir="5400000" sx="0" sy="0">
                    <a:srgbClr val="000000">
                      <a:alpha val="65000"/>
                    </a:srgbClr>
                  </a:outerShdw>
                </a:effectLst>
              </a:rPr>
              <a:t> never qualifies any lunar phase</a:t>
            </a:r>
            <a:br>
              <a:rPr lang="en-US" sz="2600" dirty="0" smtClean="0">
                <a:solidFill>
                  <a:srgbClr val="0070C0"/>
                </a:solidFill>
                <a:effectLst>
                  <a:outerShdw blurRad="69850" dist="43180" dir="5400000" sx="0" sy="0">
                    <a:srgbClr val="000000">
                      <a:alpha val="65000"/>
                    </a:srgbClr>
                  </a:outerShdw>
                </a:effectLst>
              </a:rPr>
            </a:br>
            <a:r>
              <a:rPr lang="en-US" sz="2600" dirty="0" smtClean="0">
                <a:solidFill>
                  <a:srgbClr val="0070C0"/>
                </a:solidFill>
                <a:effectLst>
                  <a:outerShdw blurRad="69850" dist="43180" dir="5400000" sx="0" sy="0">
                    <a:srgbClr val="000000">
                      <a:alpha val="65000"/>
                    </a:srgbClr>
                  </a:outerShdw>
                </a:effectLst>
              </a:rPr>
              <a:t>to commence Yahuah’s feast months.  </a:t>
            </a:r>
            <a:br>
              <a:rPr lang="en-US" sz="2600" dirty="0" smtClean="0">
                <a:solidFill>
                  <a:srgbClr val="0070C0"/>
                </a:solidFill>
                <a:effectLst>
                  <a:outerShdw blurRad="69850" dist="43180" dir="5400000" sx="0" sy="0">
                    <a:srgbClr val="000000">
                      <a:alpha val="65000"/>
                    </a:srgbClr>
                  </a:outerShdw>
                </a:effectLst>
              </a:rPr>
            </a:br>
            <a:endParaRPr lang="en-US" sz="2600" dirty="0" smtClean="0">
              <a:solidFill>
                <a:srgbClr val="0070C0"/>
              </a:solidFill>
              <a:effectLst>
                <a:outerShdw blurRad="69850" dist="43180" dir="5400000" sx="0" sy="0">
                  <a:srgbClr val="000000">
                    <a:alpha val="65000"/>
                  </a:srgbClr>
                </a:outerShdw>
              </a:effectLst>
            </a:endParaRPr>
          </a:p>
        </p:txBody>
      </p:sp>
      <p:pic>
        <p:nvPicPr>
          <p:cNvPr id="8" name="Picture 2" descr="C:\Users\Rae\Desktop\Flat Earth\3dwm mag glass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28600"/>
            <a:ext cx="914400" cy="9144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9" name="Picture 4" descr="C:\Users\Rae\Desktop\solved 2 boys.jp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543800" y="4713117"/>
            <a:ext cx="3230504" cy="153528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1224280" y="6248400"/>
            <a:ext cx="9788526" cy="52322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r"/>
            <a:r>
              <a:rPr lang="en-US" sz="2800" b="1" cap="none" spc="150" dirty="0" smtClean="0">
                <a:ln w="11430"/>
                <a:solidFill>
                  <a:srgbClr val="C00000"/>
                </a:solidFill>
                <a:effectLst>
                  <a:outerShdw blurRad="25400" algn="tl" rotWithShape="0">
                    <a:srgbClr val="000000">
                      <a:alpha val="43000"/>
                    </a:srgbClr>
                  </a:outerShdw>
                </a:effectLst>
              </a:rPr>
              <a:t>Psalm 81 </a:t>
            </a:r>
            <a:r>
              <a:rPr lang="en-US" sz="2800" b="1" cap="none" spc="150" dirty="0" smtClean="0">
                <a:ln w="11430"/>
                <a:solidFill>
                  <a:srgbClr val="7030A0"/>
                </a:solidFill>
                <a:effectLst>
                  <a:outerShdw blurRad="25400" algn="tl" rotWithShape="0">
                    <a:srgbClr val="000000">
                      <a:alpha val="43000"/>
                    </a:srgbClr>
                  </a:outerShdw>
                </a:effectLst>
              </a:rPr>
              <a:t>&amp;</a:t>
            </a:r>
            <a:r>
              <a:rPr lang="en-US" sz="2800" b="1" cap="none" spc="150" dirty="0" smtClean="0">
                <a:ln w="11430"/>
                <a:solidFill>
                  <a:srgbClr val="C00000"/>
                </a:solidFill>
                <a:effectLst>
                  <a:outerShdw blurRad="25400" algn="tl" rotWithShape="0">
                    <a:srgbClr val="000000">
                      <a:alpha val="43000"/>
                    </a:srgbClr>
                  </a:outerShdw>
                </a:effectLst>
              </a:rPr>
              <a:t> </a:t>
            </a:r>
            <a:r>
              <a:rPr lang="en-US" sz="2800" b="1" cap="none" spc="150" dirty="0" smtClean="0">
                <a:ln w="11430"/>
                <a:solidFill>
                  <a:srgbClr val="00B0F0"/>
                </a:solidFill>
                <a:effectLst>
                  <a:outerShdw blurRad="25400" algn="tl" rotWithShape="0">
                    <a:srgbClr val="000000">
                      <a:alpha val="43000"/>
                    </a:srgbClr>
                  </a:outerShdw>
                </a:effectLst>
              </a:rPr>
              <a:t>Numbers 10 </a:t>
            </a:r>
            <a:r>
              <a:rPr lang="en-US" sz="2800" b="1" cap="none" spc="150" dirty="0" smtClean="0">
                <a:ln w="11430"/>
                <a:solidFill>
                  <a:srgbClr val="7030A0"/>
                </a:solidFill>
                <a:effectLst>
                  <a:outerShdw blurRad="25400" algn="tl" rotWithShape="0">
                    <a:srgbClr val="000000">
                      <a:alpha val="43000"/>
                    </a:srgbClr>
                  </a:outerShdw>
                </a:effectLst>
              </a:rPr>
              <a:t>do agree!  This puzzle is solved!</a:t>
            </a:r>
            <a:endParaRPr lang="en-US" sz="2800" b="1" cap="none" spc="150" dirty="0">
              <a:ln w="11430"/>
              <a:solidFill>
                <a:srgbClr val="7030A0"/>
              </a:solidFill>
              <a:effectLst>
                <a:outerShdw blurRad="25400" algn="tl" rotWithShape="0">
                  <a:srgbClr val="000000">
                    <a:alpha val="43000"/>
                  </a:srgbClr>
                </a:outerShdw>
              </a:effectLst>
            </a:endParaRPr>
          </a:p>
        </p:txBody>
      </p:sp>
      <p:pic>
        <p:nvPicPr>
          <p:cNvPr id="11" name="Picture 7" descr="C:\Users\Rae\Desktop\flowers snow yellow purp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11" descr="C:\Users\Rae\Desktop\flowers snow purpl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3" name="Picture 2" descr="C:\Users\Rae\Desktop\flowers snow pink.jp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896600" y="5465728"/>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4" name="Picture 3" descr="C:\Users\Rae\Desktop\flowers snow yellow.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4" descr="C:\Users\Rae\Desktop\flowers snow mtn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56193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125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250"/>
                                        <p:tgtEl>
                                          <p:spTgt spid="6">
                                            <p:txEl>
                                              <p:pRg st="2" end="2"/>
                                            </p:txEl>
                                          </p:spTgt>
                                        </p:tgtEl>
                                      </p:cBhvr>
                                    </p:animEffect>
                                    <p:anim calcmode="lin" valueType="num">
                                      <p:cBhvr>
                                        <p:cTn id="13" dur="12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2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diamond(out)">
                                      <p:cBhvr>
                                        <p:cTn id="19" dur="175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1250"/>
                                        <p:tgtEl>
                                          <p:spTgt spid="6">
                                            <p:txEl>
                                              <p:pRg st="5" end="5"/>
                                            </p:txEl>
                                          </p:spTgt>
                                        </p:tgtEl>
                                      </p:cBhvr>
                                    </p:animEffect>
                                  </p:childTnLst>
                                </p:cTn>
                              </p:par>
                            </p:childTnLst>
                          </p:cTn>
                        </p:par>
                        <p:par>
                          <p:cTn id="25" fill="hold">
                            <p:stCondLst>
                              <p:cond delay="1250"/>
                            </p:stCondLst>
                            <p:childTnLst>
                              <p:par>
                                <p:cTn id="26" presetID="42" presetClass="entr" presetSubtype="0" fill="hold" nodeType="after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750"/>
                            </p:stCondLst>
                            <p:childTnLst>
                              <p:par>
                                <p:cTn id="32" presetID="42" presetClass="entr" presetSubtype="0" fill="hold" grpId="0" nodeType="after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angle"/>
            </a:sp3d>
          </a:bodyPr>
          <a:lstStyle/>
          <a:p>
            <a:pPr algn="ctr"/>
            <a:r>
              <a:rPr lang="en-US" sz="4800" b="1" dirty="0" smtClean="0">
                <a:solidFill>
                  <a:schemeClr val="accent5"/>
                </a:solidFill>
                <a:effectLst>
                  <a:glow rad="139700">
                    <a:srgbClr val="92D050">
                      <a:alpha val="40000"/>
                    </a:srgbClr>
                  </a:glow>
                </a:effectLst>
                <a:latin typeface="Arial Rounded MT Bold" pitchFamily="34" charset="0"/>
              </a:rPr>
              <a:t>H3391</a:t>
            </a:r>
            <a:r>
              <a:rPr lang="en-US" sz="4800" dirty="0" smtClean="0">
                <a:effectLst>
                  <a:glow rad="139700">
                    <a:srgbClr val="92D050">
                      <a:alpha val="40000"/>
                    </a:srgbClr>
                  </a:glow>
                </a:effectLst>
                <a:latin typeface="Arial Rounded MT Bold" pitchFamily="34" charset="0"/>
              </a:rPr>
              <a:t> </a:t>
            </a:r>
            <a:r>
              <a:rPr lang="en-US" sz="4800" dirty="0" smtClean="0">
                <a:latin typeface="Arial Rounded MT Bold" pitchFamily="34" charset="0"/>
              </a:rPr>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Final </a:t>
            </a: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Conclusion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 </a:t>
            </a:r>
            <a:r>
              <a:rPr lang="en-US" sz="4800" b="1" dirty="0" smtClean="0">
                <a:solidFill>
                  <a:schemeClr val="accent5"/>
                </a:solidFill>
                <a:effectLst>
                  <a:glow rad="139700">
                    <a:srgbClr val="92D050">
                      <a:alpha val="40000"/>
                    </a:srgbClr>
                  </a:glow>
                </a:effectLst>
                <a:latin typeface="Arial Rounded MT Bold" pitchFamily="34" charset="0"/>
              </a:rPr>
              <a:t>&lt;</a:t>
            </a:r>
            <a:r>
              <a:rPr lang="en-US" sz="4800" b="1" dirty="0" err="1" smtClean="0">
                <a:solidFill>
                  <a:schemeClr val="accent5"/>
                </a:solidFill>
                <a:effectLst>
                  <a:glow rad="139700">
                    <a:srgbClr val="92D050">
                      <a:alpha val="40000"/>
                    </a:srgbClr>
                  </a:glow>
                </a:effectLst>
                <a:latin typeface="Arial Rounded MT Bold" pitchFamily="34" charset="0"/>
              </a:rPr>
              <a:t>yerach</a:t>
            </a:r>
            <a:r>
              <a:rPr lang="en-US" sz="4800" b="1" dirty="0" smtClean="0">
                <a:solidFill>
                  <a:schemeClr val="accent5"/>
                </a:solidFill>
                <a:effectLst>
                  <a:glow rad="139700">
                    <a:srgbClr val="92D050">
                      <a:alpha val="40000"/>
                    </a:srgbClr>
                  </a:glow>
                </a:effectLst>
                <a:latin typeface="Arial Rounded MT Bold" pitchFamily="34" charset="0"/>
              </a:rPr>
              <a:t>&gt;</a:t>
            </a:r>
            <a:endParaRPr lang="en-US" sz="2800" dirty="0">
              <a:latin typeface="Arial Rounded MT Bold" pitchFamily="34" charset="0"/>
            </a:endParaRP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79</a:t>
            </a:fld>
            <a:endParaRPr lang="en-US" dirty="0">
              <a:solidFill>
                <a:schemeClr val="tx2"/>
              </a:solidFill>
            </a:endParaRPr>
          </a:p>
        </p:txBody>
      </p:sp>
      <p:sp>
        <p:nvSpPr>
          <p:cNvPr id="6" name="Text Placeholder 2"/>
          <p:cNvSpPr>
            <a:spLocks noGrp="1"/>
          </p:cNvSpPr>
          <p:nvPr>
            <p:ph type="body" idx="2"/>
          </p:nvPr>
        </p:nvSpPr>
        <p:spPr>
          <a:xfrm>
            <a:off x="457200" y="3429000"/>
            <a:ext cx="1905000" cy="3200400"/>
          </a:xfrm>
          <a:solidFill>
            <a:schemeClr val="accent1">
              <a:lumMod val="75000"/>
            </a:schemeClr>
          </a:solidFill>
          <a:scene3d>
            <a:camera prst="orthographicFront"/>
            <a:lightRig rig="threePt" dir="t"/>
          </a:scene3d>
          <a:sp3d>
            <a:bevelT w="152400" h="50800" prst="softRound"/>
          </a:sp3d>
        </p:spPr>
        <p:txBody>
          <a:bodyPr>
            <a:noAutofit/>
          </a:bodyPr>
          <a:lstStyle/>
          <a:p>
            <a:pPr algn="ctr"/>
            <a:r>
              <a:rPr lang="en-US" sz="2400" dirty="0" smtClean="0"/>
              <a:t>The </a:t>
            </a:r>
            <a:br>
              <a:rPr lang="en-US" sz="2400" dirty="0" smtClean="0"/>
            </a:br>
            <a:r>
              <a:rPr lang="en-US" sz="2400" dirty="0" smtClean="0">
                <a:solidFill>
                  <a:schemeClr val="bg1"/>
                </a:solidFill>
                <a:effectLst>
                  <a:glow rad="101600">
                    <a:srgbClr val="92D050">
                      <a:alpha val="60000"/>
                    </a:srgbClr>
                  </a:glow>
                </a:effectLst>
              </a:rPr>
              <a:t>H3391</a:t>
            </a:r>
            <a:r>
              <a:rPr lang="en-US" sz="2400" dirty="0" smtClean="0"/>
              <a:t> MOON </a:t>
            </a:r>
            <a:br>
              <a:rPr lang="en-US" sz="2400" dirty="0" smtClean="0"/>
            </a:br>
            <a:r>
              <a:rPr lang="en-US" sz="2400" dirty="0" smtClean="0">
                <a:solidFill>
                  <a:srgbClr val="FFC000"/>
                </a:solidFill>
                <a:effectLst>
                  <a:outerShdw blurRad="38100" dist="38100" dir="2700000" algn="tl">
                    <a:srgbClr val="000000">
                      <a:alpha val="43137"/>
                    </a:srgbClr>
                  </a:outerShdw>
                </a:effectLst>
              </a:rPr>
              <a:t>does not commence </a:t>
            </a:r>
            <a:r>
              <a:rPr lang="en-US" sz="2400" dirty="0" smtClean="0"/>
              <a:t>Yahuah’s </a:t>
            </a:r>
            <a:br>
              <a:rPr lang="en-US" sz="2400" dirty="0" smtClean="0"/>
            </a:br>
            <a:r>
              <a:rPr lang="en-US" sz="2400" dirty="0" smtClean="0"/>
              <a:t>Festal month. </a:t>
            </a:r>
            <a:endParaRPr lang="en-US" sz="2400" dirty="0"/>
          </a:p>
        </p:txBody>
      </p:sp>
      <p:pic>
        <p:nvPicPr>
          <p:cNvPr id="7" name="Picture 2" descr="C:\Users\Rae\Desktop\moon at cre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07" y="1828800"/>
            <a:ext cx="1762293" cy="146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143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29800" y="7406459"/>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2532674" y="1600200"/>
            <a:ext cx="9430725" cy="5105400"/>
          </a:xfrm>
          <a:prstGeom prst="rect">
            <a:avLst/>
          </a:prstGeom>
        </p:spPr>
        <p:txBody>
          <a:bodyPr vert="horz">
            <a:normAutofit fontScale="77500" lnSpcReduction="20000"/>
            <a:scene3d>
              <a:camera prst="orthographicFront"/>
              <a:lightRig rig="threePt" dir="t"/>
            </a:scene3d>
            <a:sp3d extrusionH="57150">
              <a:bevelT w="38100" h="38100"/>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34000"/>
              </a:lnSpc>
              <a:buFont typeface="Wingdings" pitchFamily="2" charset="2"/>
              <a:buChar char="§"/>
            </a:pPr>
            <a:r>
              <a:rPr lang="en-US" sz="3600" b="1" dirty="0" smtClean="0">
                <a:solidFill>
                  <a:srgbClr val="00B0F0"/>
                </a:solidFill>
              </a:rPr>
              <a:t>Deut 33:14 </a:t>
            </a:r>
            <a:r>
              <a:rPr lang="en-US" dirty="0" smtClean="0">
                <a:solidFill>
                  <a:schemeClr val="tx1">
                    <a:lumMod val="65000"/>
                    <a:lumOff val="35000"/>
                  </a:schemeClr>
                </a:solidFill>
              </a:rPr>
              <a:t>is the very first </a:t>
            </a:r>
            <a:r>
              <a:rPr lang="en-US" b="1" dirty="0" smtClean="0">
                <a:solidFill>
                  <a:schemeClr val="tx1">
                    <a:lumMod val="65000"/>
                    <a:lumOff val="35000"/>
                  </a:schemeClr>
                </a:solidFill>
                <a:effectLst>
                  <a:glow rad="139700">
                    <a:srgbClr val="00B050">
                      <a:alpha val="40000"/>
                    </a:srgbClr>
                  </a:glow>
                  <a:outerShdw blurRad="69850" dist="43180" dir="5400000" sx="0" sy="0">
                    <a:srgbClr val="000000">
                      <a:alpha val="65000"/>
                    </a:srgbClr>
                  </a:outerShdw>
                </a:effectLst>
              </a:rPr>
              <a:t>H3391</a:t>
            </a:r>
            <a:r>
              <a:rPr lang="en-US" b="1" dirty="0" smtClean="0">
                <a:solidFill>
                  <a:schemeClr val="tx1">
                    <a:lumMod val="65000"/>
                    <a:lumOff val="35000"/>
                  </a:schemeClr>
                </a:solidFill>
                <a:effectLst>
                  <a:outerShdw blurRad="69850" dist="43180" dir="5400000" sx="0" sy="0">
                    <a:srgbClr val="000000">
                      <a:alpha val="65000"/>
                    </a:srgbClr>
                  </a:outerShdw>
                </a:effectLst>
              </a:rPr>
              <a:t> </a:t>
            </a:r>
            <a:r>
              <a:rPr lang="en-US" dirty="0" smtClean="0">
                <a:solidFill>
                  <a:schemeClr val="tx1">
                    <a:lumMod val="65000"/>
                    <a:lumOff val="35000"/>
                  </a:schemeClr>
                </a:solidFill>
              </a:rPr>
              <a:t>Torah reference that  aligns with </a:t>
            </a:r>
            <a:r>
              <a:rPr lang="en-US" b="1" dirty="0" smtClean="0">
                <a:solidFill>
                  <a:schemeClr val="tx1">
                    <a:lumMod val="65000"/>
                    <a:lumOff val="35000"/>
                  </a:schemeClr>
                </a:solidFill>
                <a:effectLst>
                  <a:outerShdw blurRad="69850" dist="43180" dir="5400000" sx="0" sy="0">
                    <a:srgbClr val="000000">
                      <a:alpha val="65000"/>
                    </a:srgbClr>
                  </a:outerShdw>
                </a:effectLst>
              </a:rPr>
              <a:t>a moon/month</a:t>
            </a:r>
            <a:r>
              <a:rPr lang="en-US" dirty="0" smtClean="0">
                <a:solidFill>
                  <a:schemeClr val="tx1">
                    <a:lumMod val="65000"/>
                    <a:lumOff val="35000"/>
                  </a:schemeClr>
                </a:solidFill>
                <a:effectLst>
                  <a:outerShdw blurRad="69850" dist="43180" dir="5400000" sx="0" sy="0">
                    <a:srgbClr val="000000">
                      <a:alpha val="65000"/>
                    </a:srgbClr>
                  </a:outerShdw>
                </a:effectLst>
              </a:rPr>
              <a:t> of 30 days</a:t>
            </a:r>
            <a:r>
              <a:rPr lang="en-US" b="1" dirty="0" smtClean="0">
                <a:solidFill>
                  <a:schemeClr val="tx1">
                    <a:lumMod val="65000"/>
                    <a:lumOff val="35000"/>
                  </a:schemeClr>
                </a:solidFill>
                <a:effectLst>
                  <a:outerShdw blurRad="69850" dist="43180" dir="5400000" sx="0" sy="0">
                    <a:srgbClr val="000000">
                      <a:alpha val="65000"/>
                    </a:srgbClr>
                  </a:outerShdw>
                </a:effectLst>
              </a:rPr>
              <a:t> </a:t>
            </a:r>
            <a:r>
              <a:rPr lang="en-US" sz="2400" dirty="0" smtClean="0">
                <a:solidFill>
                  <a:schemeClr val="tx1">
                    <a:lumMod val="65000"/>
                    <a:lumOff val="35000"/>
                  </a:schemeClr>
                </a:solidFill>
              </a:rPr>
              <a:t>(as are 11 of the 13 verses).  </a:t>
            </a:r>
            <a:endParaRPr lang="en-US" dirty="0" smtClean="0">
              <a:solidFill>
                <a:schemeClr val="tx1">
                  <a:lumMod val="65000"/>
                  <a:lumOff val="35000"/>
                </a:schemeClr>
              </a:solidFill>
            </a:endParaRPr>
          </a:p>
          <a:p>
            <a:pPr>
              <a:lnSpc>
                <a:spcPct val="134000"/>
              </a:lnSpc>
              <a:buFont typeface="Wingdings" pitchFamily="2" charset="2"/>
              <a:buChar char="§"/>
            </a:pPr>
            <a:r>
              <a:rPr lang="en-US" dirty="0" smtClean="0">
                <a:solidFill>
                  <a:schemeClr val="tx1">
                    <a:lumMod val="65000"/>
                    <a:lumOff val="35000"/>
                  </a:schemeClr>
                </a:solidFill>
              </a:rPr>
              <a:t>For 3300 years the </a:t>
            </a:r>
            <a:r>
              <a:rPr lang="en-US" dirty="0" smtClean="0">
                <a:solidFill>
                  <a:srgbClr val="8A0045"/>
                </a:solidFill>
              </a:rPr>
              <a:t>“moon/month”</a:t>
            </a:r>
            <a:r>
              <a:rPr lang="en-US" dirty="0" smtClean="0"/>
              <a:t> </a:t>
            </a:r>
            <a:r>
              <a:rPr lang="en-US" dirty="0" smtClean="0">
                <a:solidFill>
                  <a:schemeClr val="tx1">
                    <a:lumMod val="65000"/>
                    <a:lumOff val="35000"/>
                  </a:schemeClr>
                </a:solidFill>
              </a:rPr>
              <a:t>had 30 days in its cycle </a:t>
            </a:r>
            <a:br>
              <a:rPr lang="en-US" dirty="0" smtClean="0">
                <a:solidFill>
                  <a:schemeClr val="tx1">
                    <a:lumMod val="65000"/>
                    <a:lumOff val="35000"/>
                  </a:schemeClr>
                </a:solidFill>
              </a:rPr>
            </a:br>
            <a:r>
              <a:rPr lang="en-US" dirty="0" smtClean="0">
                <a:solidFill>
                  <a:schemeClr val="tx1">
                    <a:lumMod val="65000"/>
                    <a:lumOff val="35000"/>
                  </a:schemeClr>
                </a:solidFill>
              </a:rPr>
              <a:t>(which began its commencement on the 4</a:t>
            </a:r>
            <a:r>
              <a:rPr lang="en-US" baseline="30000" dirty="0" smtClean="0">
                <a:solidFill>
                  <a:schemeClr val="tx1">
                    <a:lumMod val="65000"/>
                    <a:lumOff val="35000"/>
                  </a:schemeClr>
                </a:solidFill>
              </a:rPr>
              <a:t>th</a:t>
            </a:r>
            <a:r>
              <a:rPr lang="en-US" dirty="0" smtClean="0">
                <a:solidFill>
                  <a:schemeClr val="tx1">
                    <a:lumMod val="65000"/>
                    <a:lumOff val="35000"/>
                  </a:schemeClr>
                </a:solidFill>
              </a:rPr>
              <a:t> day of creation week).  </a:t>
            </a:r>
          </a:p>
          <a:p>
            <a:pPr>
              <a:lnSpc>
                <a:spcPct val="134000"/>
              </a:lnSpc>
              <a:buFont typeface="Wingdings" pitchFamily="2" charset="2"/>
              <a:buChar char="§"/>
            </a:pPr>
            <a:r>
              <a:rPr lang="en-US" dirty="0" smtClean="0">
                <a:solidFill>
                  <a:schemeClr val="tx1">
                    <a:lumMod val="65000"/>
                    <a:lumOff val="35000"/>
                  </a:schemeClr>
                </a:solidFill>
              </a:rPr>
              <a:t>Not one </a:t>
            </a:r>
            <a:r>
              <a:rPr lang="en-US" b="1" dirty="0">
                <a:solidFill>
                  <a:schemeClr val="tx1">
                    <a:lumMod val="65000"/>
                    <a:lumOff val="35000"/>
                  </a:schemeClr>
                </a:solidFill>
                <a:effectLst>
                  <a:glow rad="139700">
                    <a:srgbClr val="00B050">
                      <a:alpha val="40000"/>
                    </a:srgbClr>
                  </a:glow>
                  <a:outerShdw blurRad="69850" dist="43180" dir="5400000" sx="0" sy="0">
                    <a:srgbClr val="000000">
                      <a:alpha val="65000"/>
                    </a:srgbClr>
                  </a:outerShdw>
                </a:effectLst>
              </a:rPr>
              <a:t>H3391</a:t>
            </a:r>
            <a:r>
              <a:rPr lang="en-US" dirty="0" smtClean="0">
                <a:solidFill>
                  <a:schemeClr val="tx1">
                    <a:lumMod val="65000"/>
                    <a:lumOff val="35000"/>
                  </a:schemeClr>
                </a:solidFill>
              </a:rPr>
              <a:t> moon/month reference gives instruction to commence Yahuah’s set-apart month.</a:t>
            </a:r>
          </a:p>
          <a:p>
            <a:pPr>
              <a:lnSpc>
                <a:spcPct val="134000"/>
              </a:lnSpc>
              <a:buFont typeface="Wingdings" pitchFamily="2" charset="2"/>
              <a:buChar char="§"/>
            </a:pPr>
            <a:r>
              <a:rPr lang="en-US" dirty="0" smtClean="0">
                <a:solidFill>
                  <a:srgbClr val="8A0045"/>
                </a:solidFill>
              </a:rPr>
              <a:t>Only 2 references use the word </a:t>
            </a:r>
            <a:r>
              <a:rPr lang="en-US" b="1" dirty="0" smtClean="0">
                <a:solidFill>
                  <a:srgbClr val="8A0045"/>
                </a:solidFill>
                <a:effectLst>
                  <a:outerShdw blurRad="69850" dist="43180" dir="5400000" sx="0" sy="0">
                    <a:srgbClr val="000000">
                      <a:alpha val="65000"/>
                    </a:srgbClr>
                  </a:outerShdw>
                </a:effectLst>
              </a:rPr>
              <a:t>MOON </a:t>
            </a:r>
            <a:r>
              <a:rPr lang="en-US" dirty="0" smtClean="0">
                <a:solidFill>
                  <a:srgbClr val="8A0045"/>
                </a:solidFill>
              </a:rPr>
              <a:t>instead of </a:t>
            </a:r>
            <a:r>
              <a:rPr lang="en-US" b="1" dirty="0" smtClean="0">
                <a:solidFill>
                  <a:srgbClr val="8A0045"/>
                </a:solidFill>
              </a:rPr>
              <a:t>MONTH</a:t>
            </a:r>
            <a:r>
              <a:rPr lang="en-US" dirty="0" smtClean="0">
                <a:solidFill>
                  <a:srgbClr val="8A0045"/>
                </a:solidFill>
              </a:rPr>
              <a:t> </a:t>
            </a:r>
            <a:r>
              <a:rPr lang="en-US" dirty="0" smtClean="0">
                <a:solidFill>
                  <a:srgbClr val="FF0000"/>
                </a:solidFill>
              </a:rPr>
              <a:t>referring to the agricultural </a:t>
            </a:r>
            <a:r>
              <a:rPr lang="en-US" b="1" u="sng" dirty="0" smtClean="0">
                <a:solidFill>
                  <a:srgbClr val="FF0000"/>
                </a:solidFill>
              </a:rPr>
              <a:t>or</a:t>
            </a:r>
            <a:r>
              <a:rPr lang="en-US" dirty="0" smtClean="0">
                <a:solidFill>
                  <a:srgbClr val="FF0000"/>
                </a:solidFill>
              </a:rPr>
              <a:t> prophetic aspect of the </a:t>
            </a:r>
            <a:r>
              <a:rPr lang="en-US" b="1" dirty="0" smtClean="0">
                <a:solidFill>
                  <a:srgbClr val="FF0000"/>
                </a:solidFill>
                <a:effectLst>
                  <a:outerShdw blurRad="69850" dist="43180" dir="5400000" sx="0" sy="0">
                    <a:srgbClr val="000000">
                      <a:alpha val="65000"/>
                    </a:srgbClr>
                  </a:outerShdw>
                </a:effectLst>
              </a:rPr>
              <a:t>MOON</a:t>
            </a:r>
            <a:r>
              <a:rPr lang="en-US" dirty="0" smtClean="0">
                <a:solidFill>
                  <a:srgbClr val="8A0045"/>
                </a:solidFill>
              </a:rPr>
              <a:t>.  </a:t>
            </a:r>
          </a:p>
          <a:p>
            <a:pPr>
              <a:lnSpc>
                <a:spcPct val="134000"/>
              </a:lnSpc>
              <a:buFont typeface="Wingdings" pitchFamily="2" charset="2"/>
              <a:buChar char="§"/>
            </a:pPr>
            <a:r>
              <a:rPr lang="en-US" dirty="0" smtClean="0">
                <a:solidFill>
                  <a:schemeClr val="tx1">
                    <a:lumMod val="65000"/>
                    <a:lumOff val="35000"/>
                  </a:schemeClr>
                </a:solidFill>
                <a:effectLst>
                  <a:outerShdw blurRad="69850" dist="43180" dir="5400000" sx="0" sy="0">
                    <a:srgbClr val="000000">
                      <a:alpha val="65000"/>
                    </a:srgbClr>
                  </a:outerShdw>
                </a:effectLst>
              </a:rPr>
              <a:t>However, not one of the &lt;13&gt; </a:t>
            </a:r>
            <a:r>
              <a:rPr lang="en-US" b="1" dirty="0">
                <a:solidFill>
                  <a:schemeClr val="tx1">
                    <a:lumMod val="65000"/>
                    <a:lumOff val="35000"/>
                  </a:schemeClr>
                </a:solidFill>
                <a:effectLst>
                  <a:glow rad="139700">
                    <a:srgbClr val="00B050">
                      <a:alpha val="40000"/>
                    </a:srgbClr>
                  </a:glow>
                  <a:outerShdw blurRad="69850" dist="43180" dir="5400000" sx="0" sy="0">
                    <a:srgbClr val="000000">
                      <a:alpha val="65000"/>
                    </a:srgbClr>
                  </a:outerShdw>
                </a:effectLst>
              </a:rPr>
              <a:t>H3391</a:t>
            </a:r>
            <a:r>
              <a:rPr lang="en-US" dirty="0" smtClean="0">
                <a:solidFill>
                  <a:schemeClr val="tx1">
                    <a:lumMod val="65000"/>
                    <a:lumOff val="35000"/>
                  </a:schemeClr>
                </a:solidFill>
                <a:effectLst>
                  <a:outerShdw blurRad="69850" dist="43180" dir="5400000" sx="0" sy="0">
                    <a:srgbClr val="000000">
                      <a:alpha val="65000"/>
                    </a:srgbClr>
                  </a:outerShdw>
                </a:effectLst>
              </a:rPr>
              <a:t> verses lends any support </a:t>
            </a:r>
            <a:br>
              <a:rPr lang="en-US" dirty="0" smtClean="0">
                <a:solidFill>
                  <a:schemeClr val="tx1">
                    <a:lumMod val="65000"/>
                    <a:lumOff val="35000"/>
                  </a:schemeClr>
                </a:solidFill>
                <a:effectLst>
                  <a:outerShdw blurRad="69850" dist="43180" dir="5400000" sx="0" sy="0">
                    <a:srgbClr val="000000">
                      <a:alpha val="65000"/>
                    </a:srgbClr>
                  </a:outerShdw>
                </a:effectLst>
              </a:rPr>
            </a:br>
            <a:r>
              <a:rPr lang="en-US" dirty="0" smtClean="0">
                <a:solidFill>
                  <a:schemeClr val="tx1">
                    <a:lumMod val="65000"/>
                    <a:lumOff val="35000"/>
                  </a:schemeClr>
                </a:solidFill>
                <a:effectLst>
                  <a:outerShdw blurRad="69850" dist="43180" dir="5400000" sx="0" sy="0">
                    <a:srgbClr val="000000">
                      <a:alpha val="65000"/>
                    </a:srgbClr>
                  </a:outerShdw>
                </a:effectLst>
              </a:rPr>
              <a:t>for the set-apart month to commence with any phase of the </a:t>
            </a:r>
            <a:br>
              <a:rPr lang="en-US" dirty="0" smtClean="0">
                <a:solidFill>
                  <a:schemeClr val="tx1">
                    <a:lumMod val="65000"/>
                    <a:lumOff val="35000"/>
                  </a:schemeClr>
                </a:solidFill>
                <a:effectLst>
                  <a:outerShdw blurRad="69850" dist="43180" dir="5400000" sx="0" sy="0">
                    <a:srgbClr val="000000">
                      <a:alpha val="65000"/>
                    </a:srgbClr>
                  </a:outerShdw>
                </a:effectLst>
              </a:rPr>
            </a:br>
            <a:r>
              <a:rPr lang="en-US" b="1" dirty="0" smtClean="0">
                <a:solidFill>
                  <a:schemeClr val="tx1">
                    <a:lumMod val="65000"/>
                    <a:lumOff val="35000"/>
                  </a:schemeClr>
                </a:solidFill>
                <a:effectLst>
                  <a:outerShdw blurRad="69850" dist="43180" dir="5400000" sx="0" sy="0">
                    <a:srgbClr val="000000">
                      <a:alpha val="65000"/>
                    </a:srgbClr>
                  </a:outerShdw>
                </a:effectLst>
              </a:rPr>
              <a:t>MOON</a:t>
            </a:r>
            <a:r>
              <a:rPr lang="en-US" dirty="0" smtClean="0">
                <a:solidFill>
                  <a:schemeClr val="tx1">
                    <a:lumMod val="65000"/>
                    <a:lumOff val="35000"/>
                  </a:schemeClr>
                </a:solidFill>
                <a:effectLst>
                  <a:outerShdw blurRad="69850" dist="43180" dir="5400000" sx="0" sy="0">
                    <a:srgbClr val="000000">
                      <a:alpha val="65000"/>
                    </a:srgbClr>
                  </a:outerShdw>
                </a:effectLst>
              </a:rPr>
              <a:t> in the sky.</a:t>
            </a:r>
            <a:endParaRPr lang="en-US" dirty="0" smtClean="0">
              <a:solidFill>
                <a:schemeClr val="tx1">
                  <a:lumMod val="65000"/>
                  <a:lumOff val="35000"/>
                </a:schemeClr>
              </a:solidFill>
            </a:endParaRPr>
          </a:p>
          <a:p>
            <a:pPr>
              <a:buFont typeface="Wingdings" pitchFamily="2" charset="2"/>
              <a:buChar char="§"/>
            </a:pPr>
            <a:endParaRPr lang="en-US" dirty="0" smtClean="0">
              <a:solidFill>
                <a:schemeClr val="tx1">
                  <a:lumMod val="65000"/>
                  <a:lumOff val="35000"/>
                </a:schemeClr>
              </a:solidFill>
            </a:endParaRPr>
          </a:p>
          <a:p>
            <a:endParaRPr lang="en-US" dirty="0"/>
          </a:p>
        </p:txBody>
      </p:sp>
    </p:spTree>
    <p:extLst>
      <p:ext uri="{BB962C8B-B14F-4D97-AF65-F5344CB8AC3E}">
        <p14:creationId xmlns:p14="http://schemas.microsoft.com/office/powerpoint/2010/main" val="412437415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1000"/>
                                        <p:tgtEl>
                                          <p:spTgt spid="13">
                                            <p:txEl>
                                              <p:pRg st="3" end="3"/>
                                            </p:txEl>
                                          </p:spTgt>
                                        </p:tgtEl>
                                      </p:cBhvr>
                                    </p:animEffect>
                                    <p:anim calcmode="lin" valueType="num">
                                      <p:cBhvr>
                                        <p:cTn id="2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1000"/>
                                        <p:tgtEl>
                                          <p:spTgt spid="13">
                                            <p:txEl>
                                              <p:pRg st="4" end="4"/>
                                            </p:txEl>
                                          </p:spTgt>
                                        </p:tgtEl>
                                      </p:cBhvr>
                                    </p:animEffect>
                                    <p:anim calcmode="lin" valueType="num">
                                      <p:cBhvr>
                                        <p:cTn id="2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51863" y="6553200"/>
            <a:ext cx="711200" cy="244476"/>
          </a:xfrm>
        </p:spPr>
        <p:txBody>
          <a:bodyPr>
            <a:normAutofit fontScale="85000" lnSpcReduction="20000"/>
          </a:bodyPr>
          <a:lstStyle/>
          <a:p>
            <a:fld id="{AA4C6552-42F6-43F2-A3FB-E92E8C09004E}" type="slidenum">
              <a:rPr lang="en-US" smtClean="0">
                <a:solidFill>
                  <a:schemeClr val="bg1"/>
                </a:solidFill>
              </a:rPr>
              <a:pPr/>
              <a:t>8</a:t>
            </a:fld>
            <a:endParaRPr lang="en-US" dirty="0">
              <a:solidFill>
                <a:schemeClr val="bg1"/>
              </a:solidFill>
            </a:endParaRPr>
          </a:p>
        </p:txBody>
      </p:sp>
      <p:sp>
        <p:nvSpPr>
          <p:cNvPr id="7" name="Rectangle 6"/>
          <p:cNvSpPr/>
          <p:nvPr/>
        </p:nvSpPr>
        <p:spPr>
          <a:xfrm>
            <a:off x="381000" y="3200400"/>
            <a:ext cx="11658600" cy="360098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a:solidFill>
                    <a:schemeClr val="bg1"/>
                  </a:solidFill>
                </a:ln>
                <a:solidFill>
                  <a:schemeClr val="accent4">
                    <a:lumMod val="75000"/>
                  </a:schemeClr>
                </a:solidFill>
                <a:effectLst>
                  <a:glow rad="101600">
                    <a:schemeClr val="accent1">
                      <a:satMod val="175000"/>
                      <a:alpha val="40000"/>
                    </a:schemeClr>
                  </a:glow>
                </a:effectLst>
                <a:latin typeface="Arial Rounded MT Bold" pitchFamily="34" charset="0"/>
              </a:rPr>
              <a:t>H3391 &lt;</a:t>
            </a:r>
            <a:r>
              <a:rPr lang="en-US" sz="3600" b="1" dirty="0" err="1" smtClean="0">
                <a:ln>
                  <a:solidFill>
                    <a:schemeClr val="bg1"/>
                  </a:solidFill>
                </a:ln>
                <a:solidFill>
                  <a:schemeClr val="accent4">
                    <a:lumMod val="75000"/>
                  </a:schemeClr>
                </a:solidFill>
                <a:effectLst>
                  <a:glow rad="101600">
                    <a:schemeClr val="accent1">
                      <a:satMod val="175000"/>
                      <a:alpha val="40000"/>
                    </a:schemeClr>
                  </a:glow>
                </a:effectLst>
                <a:latin typeface="Arial Rounded MT Bold" pitchFamily="34" charset="0"/>
              </a:rPr>
              <a:t>yerach</a:t>
            </a:r>
            <a:r>
              <a:rPr lang="en-US" sz="3600" b="1" dirty="0" smtClean="0">
                <a:ln>
                  <a:solidFill>
                    <a:schemeClr val="bg1"/>
                  </a:solidFill>
                </a:ln>
                <a:solidFill>
                  <a:schemeClr val="accent4">
                    <a:lumMod val="75000"/>
                  </a:schemeClr>
                </a:solidFill>
                <a:effectLst>
                  <a:glow rad="101600">
                    <a:schemeClr val="accent1">
                      <a:satMod val="175000"/>
                      <a:alpha val="40000"/>
                    </a:schemeClr>
                  </a:glow>
                </a:effectLst>
                <a:latin typeface="Arial Rounded MT Bold" pitchFamily="34" charset="0"/>
              </a:rPr>
              <a:t>&gt;</a:t>
            </a:r>
            <a:r>
              <a:rPr lang="en-US" sz="3600" b="1" cap="none" spc="50" dirty="0" smtClean="0">
                <a:ln w="13500">
                  <a:solidFill>
                    <a:schemeClr val="accent1">
                      <a:shade val="2500"/>
                      <a:alpha val="6500"/>
                    </a:schemeClr>
                  </a:solidFill>
                  <a:prstDash val="solid"/>
                </a:ln>
                <a:solidFill>
                  <a:schemeClr val="accent1">
                    <a:tint val="3000"/>
                    <a:alpha val="95000"/>
                  </a:schemeClr>
                </a:solidFill>
                <a:effectLst>
                  <a:glow rad="101600">
                    <a:schemeClr val="accent1">
                      <a:satMod val="175000"/>
                      <a:alpha val="40000"/>
                    </a:schemeClr>
                  </a:glow>
                  <a:innerShdw blurRad="50900" dist="38500" dir="13500000">
                    <a:srgbClr val="000000">
                      <a:alpha val="60000"/>
                    </a:srgbClr>
                  </a:innerShdw>
                </a:effectLst>
              </a:rPr>
              <a:t> </a:t>
            </a:r>
            <a:r>
              <a:rPr lang="en-US" sz="36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will be examined as the </a:t>
            </a:r>
            <a:br>
              <a:rPr lang="en-US" sz="36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br>
            <a:r>
              <a:rPr lang="en-US" sz="36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t>verb/action component of the moon.</a:t>
            </a:r>
            <a:br>
              <a:rPr lang="en-US" sz="3600" b="1" spc="50" dirty="0" smtClean="0">
                <a:ln w="13500">
                  <a:solidFill>
                    <a:schemeClr val="accent1">
                      <a:shade val="2500"/>
                      <a:alpha val="6500"/>
                    </a:schemeClr>
                  </a:solidFill>
                  <a:prstDash val="solid"/>
                </a:ln>
                <a:solidFill>
                  <a:schemeClr val="bg1">
                    <a:alpha val="95000"/>
                  </a:schemeClr>
                </a:solidFill>
                <a:effectLst>
                  <a:glow rad="101600">
                    <a:schemeClr val="accent1">
                      <a:satMod val="175000"/>
                      <a:alpha val="40000"/>
                    </a:schemeClr>
                  </a:glow>
                  <a:innerShdw blurRad="50900" dist="38500" dir="13500000">
                    <a:srgbClr val="000000">
                      <a:alpha val="60000"/>
                    </a:srgbClr>
                  </a:innerShdw>
                </a:effectLst>
              </a:rPr>
            </a:b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 </a:t>
            </a:r>
          </a:p>
          <a:p>
            <a:pPr algn="ctr"/>
            <a:r>
              <a:rPr lang="en-US" sz="4800" b="1" dirty="0" smtClean="0">
                <a:ln>
                  <a:solidFill>
                    <a:schemeClr val="bg1"/>
                  </a:solidFill>
                </a:ln>
                <a:solidFill>
                  <a:srgbClr val="FF5050"/>
                </a:solidFill>
                <a:effectLst>
                  <a:glow rad="101600">
                    <a:schemeClr val="accent1">
                      <a:satMod val="175000"/>
                      <a:alpha val="40000"/>
                    </a:schemeClr>
                  </a:glow>
                </a:effectLst>
                <a:latin typeface="Ravie" pitchFamily="82" charset="0"/>
                <a:cs typeface="Raavi" pitchFamily="34" charset="0"/>
              </a:rPr>
              <a:t>Question:</a:t>
            </a:r>
            <a:r>
              <a:rPr lang="en-US" sz="3600" b="1" spc="50" dirty="0" smtClean="0">
                <a:ln w="13500">
                  <a:solidFill>
                    <a:schemeClr val="accent1">
                      <a:shade val="2500"/>
                      <a:alpha val="6500"/>
                    </a:schemeClr>
                  </a:solidFill>
                  <a:prstDash val="solid"/>
                </a:ln>
                <a:solidFill>
                  <a:srgbClr val="FF5050"/>
                </a:solidFill>
                <a:effectLst>
                  <a:glow rad="101600">
                    <a:schemeClr val="accent1">
                      <a:satMod val="175000"/>
                      <a:alpha val="40000"/>
                    </a:schemeClr>
                  </a:glow>
                  <a:innerShdw blurRad="50900" dist="38500" dir="13500000">
                    <a:srgbClr val="000000">
                      <a:alpha val="60000"/>
                    </a:srgbClr>
                  </a:innerShdw>
                </a:effectLst>
                <a:latin typeface="Ravie" pitchFamily="82" charset="0"/>
                <a:cs typeface="Raavi" pitchFamily="34" charset="0"/>
              </a:rPr>
              <a:t>  </a:t>
            </a:r>
          </a:p>
          <a:p>
            <a:pPr algn="ct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Will H3391 &lt;</a:t>
            </a:r>
            <a:r>
              <a:rPr lang="en-US" sz="3600" b="1" spc="50" dirty="0" err="1"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yerach</a:t>
            </a: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&gt; be able to qualify for the commencement of </a:t>
            </a:r>
            <a:r>
              <a:rPr lang="en-US" sz="3600" b="1" spc="50" dirty="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Yahuah’s set-apart </a:t>
            </a:r>
            <a:r>
              <a:rPr lang="en-US" sz="3600" b="1" spc="50" dirty="0" smtClean="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rPr>
              <a:t>month?</a:t>
            </a:r>
            <a:endParaRPr lang="en-US" sz="3600" b="1" cap="none" spc="50" dirty="0">
              <a:ln w="13500">
                <a:solidFill>
                  <a:schemeClr val="accent1">
                    <a:shade val="2500"/>
                    <a:alpha val="6500"/>
                  </a:schemeClr>
                </a:solidFill>
                <a:prstDash val="solid"/>
              </a:ln>
              <a:solidFill>
                <a:schemeClr val="accent4">
                  <a:lumMod val="75000"/>
                  <a:alpha val="95000"/>
                </a:schemeClr>
              </a:solidFill>
              <a:effectLst>
                <a:glow rad="101600">
                  <a:schemeClr val="accent1">
                    <a:satMod val="175000"/>
                    <a:alpha val="40000"/>
                  </a:schemeClr>
                </a:glow>
                <a:innerShdw blurRad="50900" dist="38500" dir="13500000">
                  <a:srgbClr val="000000">
                    <a:alpha val="60000"/>
                  </a:srgbClr>
                </a:innerShdw>
              </a:effectLst>
            </a:endParaRPr>
          </a:p>
        </p:txBody>
      </p:sp>
      <p:sp>
        <p:nvSpPr>
          <p:cNvPr id="9" name="Title 1"/>
          <p:cNvSpPr>
            <a:spLocks noGrp="1"/>
          </p:cNvSpPr>
          <p:nvPr>
            <p:ph type="title"/>
          </p:nvPr>
        </p:nvSpPr>
        <p:spPr>
          <a:xfrm>
            <a:off x="0" y="0"/>
            <a:ext cx="12192000" cy="3241040"/>
          </a:xfrm>
        </p:spPr>
        <p:txBody>
          <a:bodyPr>
            <a:normAutofit fontScale="90000"/>
            <a:scene3d>
              <a:camera prst="orthographicFront"/>
              <a:lightRig rig="threePt" dir="t"/>
            </a:scene3d>
            <a:sp3d extrusionH="57150">
              <a:bevelT w="38100" h="38100" prst="angle"/>
            </a:sp3d>
          </a:bodyPr>
          <a:lstStyle/>
          <a:p>
            <a:pPr algn="ct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The 2</a:t>
            </a:r>
            <a:r>
              <a:rPr lang="en-US" sz="4800" b="1" baseline="30000"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nd</a:t>
            </a: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part of </a:t>
            </a:r>
            <a:r>
              <a:rPr lang="en-US" sz="4800" b="1" dirty="0" smtClean="0">
                <a:solidFill>
                  <a:schemeClr val="accent4">
                    <a:lumMod val="75000"/>
                  </a:schemeClr>
                </a:solidFill>
                <a:latin typeface="Arial Rounded MT Bold" pitchFamily="34" charset="0"/>
              </a:rPr>
              <a:t>H3391 </a:t>
            </a:r>
            <a:r>
              <a:rPr lang="en-US" sz="4000" b="1" dirty="0" smtClean="0">
                <a:solidFill>
                  <a:schemeClr val="accent4">
                    <a:lumMod val="75000"/>
                  </a:schemeClr>
                </a:solidFill>
                <a:latin typeface="Arial Rounded MT Bold" pitchFamily="34" charset="0"/>
              </a:rPr>
              <a:t>&lt;</a:t>
            </a:r>
            <a:r>
              <a:rPr lang="en-US" sz="4000" b="1" dirty="0" err="1" smtClean="0">
                <a:solidFill>
                  <a:schemeClr val="accent4">
                    <a:lumMod val="75000"/>
                  </a:schemeClr>
                </a:solidFill>
                <a:latin typeface="Arial Rounded MT Bold" pitchFamily="34" charset="0"/>
              </a:rPr>
              <a:t>yerach</a:t>
            </a:r>
            <a:r>
              <a:rPr lang="en-US" sz="4000" b="1" dirty="0" smtClean="0">
                <a:solidFill>
                  <a:schemeClr val="accent4">
                    <a:lumMod val="75000"/>
                  </a:schemeClr>
                </a:solidFill>
                <a:latin typeface="Arial Rounded MT Bold" pitchFamily="34" charset="0"/>
              </a:rPr>
              <a:t>&gt; (verb)</a:t>
            </a:r>
            <a:r>
              <a:rPr lang="en-US" sz="40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0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31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[primitive root of </a:t>
            </a:r>
            <a:r>
              <a:rPr lang="en-US" sz="3100" b="1" dirty="0" smtClean="0">
                <a:solidFill>
                  <a:schemeClr val="accent3">
                    <a:lumMod val="60000"/>
                    <a:lumOff val="40000"/>
                  </a:schemeClr>
                </a:solidFill>
                <a:latin typeface="Arial Rounded MT Bold" pitchFamily="34" charset="0"/>
              </a:rPr>
              <a:t>H3394 &lt;</a:t>
            </a:r>
            <a:r>
              <a:rPr lang="en-US" sz="3100" b="1" dirty="0" err="1" smtClean="0">
                <a:solidFill>
                  <a:schemeClr val="accent3">
                    <a:lumMod val="60000"/>
                    <a:lumOff val="40000"/>
                  </a:schemeClr>
                </a:solidFill>
                <a:latin typeface="Arial Rounded MT Bold" pitchFamily="34" charset="0"/>
              </a:rPr>
              <a:t>yareach</a:t>
            </a:r>
            <a:r>
              <a:rPr lang="en-US" sz="3100" b="1" dirty="0" smtClean="0">
                <a:solidFill>
                  <a:schemeClr val="accent3">
                    <a:lumMod val="60000"/>
                    <a:lumOff val="40000"/>
                  </a:schemeClr>
                </a:solidFill>
                <a:latin typeface="Arial Rounded MT Bold" pitchFamily="34" charset="0"/>
              </a:rPr>
              <a:t>&gt; </a:t>
            </a:r>
            <a:r>
              <a:rPr lang="en-US" sz="3100" b="1" dirty="0">
                <a:solidFill>
                  <a:schemeClr val="accent3">
                    <a:lumMod val="60000"/>
                    <a:lumOff val="40000"/>
                  </a:schemeClr>
                </a:solidFill>
                <a:latin typeface="Arial Rounded MT Bold" pitchFamily="34" charset="0"/>
              </a:rPr>
              <a:t>(</a:t>
            </a:r>
            <a:r>
              <a:rPr lang="en-US" sz="3100" b="1" dirty="0" smtClean="0">
                <a:solidFill>
                  <a:schemeClr val="accent3">
                    <a:lumMod val="60000"/>
                    <a:lumOff val="40000"/>
                  </a:schemeClr>
                </a:solidFill>
                <a:latin typeface="Arial Rounded MT Bold" pitchFamily="34" charset="0"/>
              </a:rPr>
              <a:t>noun)</a:t>
            </a:r>
            <a:r>
              <a:rPr lang="en-US" sz="31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a:t>
            </a:r>
            <a:r>
              <a:rPr lang="en-US" sz="40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0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t>
            </a:r>
            <a:r>
              <a:rPr lang="en-US" sz="53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53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
            </a:r>
            <a:b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br>
            <a:r>
              <a:rPr lang="en-US" sz="4800" b="1" dirty="0" smtClean="0">
                <a:ln w="17780" cmpd="sng">
                  <a:solidFill>
                    <a:schemeClr val="accent1">
                      <a:tint val="3000"/>
                    </a:schemeClr>
                  </a:solidFill>
                  <a:prstDash val="solid"/>
                  <a:miter lim="800000"/>
                </a:ln>
                <a:solidFill>
                  <a:srgbClr val="ACDED8"/>
                </a:solidFill>
                <a:effectLst>
                  <a:outerShdw blurRad="55000" dist="50800" dir="5400000" algn="tl">
                    <a:srgbClr val="000000">
                      <a:alpha val="33000"/>
                    </a:srgbClr>
                  </a:outerShdw>
                </a:effectLst>
                <a:latin typeface="Arial Rounded MT Bold" pitchFamily="34" charset="0"/>
                <a:cs typeface="Aharoni" pitchFamily="2" charset="-79"/>
              </a:rPr>
              <a:t>will be studied in this lesson.</a:t>
            </a:r>
            <a:endParaRPr lang="en-US" sz="2800" dirty="0">
              <a:solidFill>
                <a:schemeClr val="accent4">
                  <a:lumMod val="75000"/>
                </a:schemeClr>
              </a:solidFill>
              <a:latin typeface="Arial Rounded MT Bold" pitchFamily="34" charset="0"/>
            </a:endParaRPr>
          </a:p>
        </p:txBody>
      </p:sp>
      <p:sp>
        <p:nvSpPr>
          <p:cNvPr id="5" name="Smiley Face 4"/>
          <p:cNvSpPr/>
          <p:nvPr/>
        </p:nvSpPr>
        <p:spPr>
          <a:xfrm>
            <a:off x="-1449729" y="1353756"/>
            <a:ext cx="1371600" cy="1295400"/>
          </a:xfrm>
          <a:prstGeom prst="smileyFace">
            <a:avLst>
              <a:gd name="adj" fmla="val 4653"/>
            </a:avLst>
          </a:prstGeom>
          <a:solidFill>
            <a:srgbClr val="FFC9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30482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1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750"/>
                                        <p:tgtEl>
                                          <p:spTgt spid="7">
                                            <p:txEl>
                                              <p:pRg st="1" end="1"/>
                                            </p:txEl>
                                          </p:spTgt>
                                        </p:tgtEl>
                                      </p:cBhvr>
                                    </p:animEffect>
                                  </p:childTnLst>
                                </p:cTn>
                              </p:par>
                            </p:childTnLst>
                          </p:cTn>
                        </p:par>
                        <p:par>
                          <p:cTn id="13" fill="hold">
                            <p:stCondLst>
                              <p:cond delay="1750"/>
                            </p:stCondLst>
                            <p:childTnLst>
                              <p:par>
                                <p:cTn id="14" presetID="22" presetClass="entr" presetSubtype="1"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up)">
                                      <p:cBhvr>
                                        <p:cTn id="16" dur="1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threePt" dir="t"/>
            </a:scene3d>
            <a:sp3d extrusionH="57150">
              <a:bevelT w="38100" h="38100" prst="angle"/>
            </a:sp3d>
          </a:bodyPr>
          <a:lstStyle/>
          <a:p>
            <a:pPr algn="ctr"/>
            <a:r>
              <a:rPr lang="en-US" sz="4800" b="1" dirty="0" smtClean="0">
                <a:solidFill>
                  <a:schemeClr val="accent5"/>
                </a:solidFill>
                <a:effectLst>
                  <a:glow rad="139700">
                    <a:srgbClr val="92D050">
                      <a:alpha val="40000"/>
                    </a:srgbClr>
                  </a:glow>
                </a:effectLst>
                <a:latin typeface="Arial Rounded MT Bold" pitchFamily="34" charset="0"/>
              </a:rPr>
              <a:t>H3391</a:t>
            </a:r>
            <a:r>
              <a:rPr lang="en-US" sz="4800" dirty="0" smtClean="0">
                <a:effectLst>
                  <a:glow rad="139700">
                    <a:srgbClr val="92D050">
                      <a:alpha val="40000"/>
                    </a:srgbClr>
                  </a:glow>
                </a:effectLst>
                <a:latin typeface="Arial Rounded MT Bold" pitchFamily="34" charset="0"/>
              </a:rPr>
              <a:t> </a:t>
            </a:r>
            <a:r>
              <a:rPr lang="en-US" sz="4800" dirty="0" smtClean="0">
                <a:latin typeface="Arial Rounded MT Bold" pitchFamily="34" charset="0"/>
              </a:rPr>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Final </a:t>
            </a: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Conclusion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Rounded MT Bold" pitchFamily="34" charset="0"/>
                <a:cs typeface="Aharoni" pitchFamily="2" charset="-79"/>
              </a:rPr>
              <a:t> </a:t>
            </a:r>
            <a:r>
              <a:rPr lang="en-US" sz="2800" dirty="0" smtClean="0">
                <a:latin typeface="Arial Rounded MT Bold" pitchFamily="34" charset="0"/>
              </a:rPr>
              <a:t>(</a:t>
            </a:r>
            <a:r>
              <a:rPr lang="en-US" sz="2800" dirty="0" err="1">
                <a:latin typeface="Arial Rounded MT Bold" pitchFamily="34" charset="0"/>
              </a:rPr>
              <a:t>C</a:t>
            </a:r>
            <a:r>
              <a:rPr lang="en-US" sz="2800" dirty="0" err="1" smtClean="0">
                <a:latin typeface="Arial Rounded MT Bold" pitchFamily="34" charset="0"/>
              </a:rPr>
              <a:t>on’t</a:t>
            </a:r>
            <a:r>
              <a:rPr lang="en-US" sz="2800" dirty="0">
                <a:latin typeface="Arial Rounded MT Bold" pitchFamily="34" charset="0"/>
              </a:rPr>
              <a:t>)</a:t>
            </a:r>
          </a:p>
        </p:txBody>
      </p:sp>
      <p:sp>
        <p:nvSpPr>
          <p:cNvPr id="5" name="Slide Number Placeholder 4"/>
          <p:cNvSpPr>
            <a:spLocks noGrp="1"/>
          </p:cNvSpPr>
          <p:nvPr>
            <p:ph type="sldNum" sz="quarter" idx="12"/>
          </p:nvPr>
        </p:nvSpPr>
        <p:spPr/>
        <p:txBody>
          <a:bodyPr>
            <a:normAutofit fontScale="85000" lnSpcReduction="20000"/>
          </a:bodyPr>
          <a:lstStyle/>
          <a:p>
            <a:fld id="{AA4C6552-42F6-43F2-A3FB-E92E8C09004E}" type="slidenum">
              <a:rPr lang="en-US" smtClean="0">
                <a:solidFill>
                  <a:schemeClr val="tx2"/>
                </a:solidFill>
              </a:rPr>
              <a:pPr/>
              <a:t>80</a:t>
            </a:fld>
            <a:endParaRPr lang="en-US" dirty="0">
              <a:solidFill>
                <a:schemeClr val="tx2"/>
              </a:solidFill>
            </a:endParaRPr>
          </a:p>
        </p:txBody>
      </p:sp>
      <p:sp>
        <p:nvSpPr>
          <p:cNvPr id="6" name="Text Placeholder 2"/>
          <p:cNvSpPr>
            <a:spLocks noGrp="1"/>
          </p:cNvSpPr>
          <p:nvPr>
            <p:ph type="body" idx="2"/>
          </p:nvPr>
        </p:nvSpPr>
        <p:spPr>
          <a:xfrm>
            <a:off x="457200" y="3429000"/>
            <a:ext cx="1905000" cy="3200400"/>
          </a:xfrm>
          <a:solidFill>
            <a:schemeClr val="accent1">
              <a:lumMod val="75000"/>
            </a:schemeClr>
          </a:solidFill>
          <a:scene3d>
            <a:camera prst="orthographicFront"/>
            <a:lightRig rig="threePt" dir="t"/>
          </a:scene3d>
          <a:sp3d>
            <a:bevelT w="152400" h="50800" prst="softRound"/>
          </a:sp3d>
        </p:spPr>
        <p:txBody>
          <a:bodyPr>
            <a:noAutofit/>
          </a:bodyPr>
          <a:lstStyle/>
          <a:p>
            <a:pPr algn="ctr"/>
            <a:r>
              <a:rPr lang="en-US" sz="2400" dirty="0" smtClean="0"/>
              <a:t>The </a:t>
            </a:r>
            <a:br>
              <a:rPr lang="en-US" sz="2400" dirty="0" smtClean="0"/>
            </a:br>
            <a:r>
              <a:rPr lang="en-US" sz="2400" dirty="0" smtClean="0">
                <a:solidFill>
                  <a:schemeClr val="bg1"/>
                </a:solidFill>
                <a:effectLst>
                  <a:glow rad="101600">
                    <a:srgbClr val="92D050">
                      <a:alpha val="60000"/>
                    </a:srgbClr>
                  </a:glow>
                </a:effectLst>
              </a:rPr>
              <a:t>H3391</a:t>
            </a:r>
            <a:r>
              <a:rPr lang="en-US" sz="2400" dirty="0" smtClean="0"/>
              <a:t> MOON </a:t>
            </a:r>
            <a:br>
              <a:rPr lang="en-US" sz="2400" dirty="0" smtClean="0"/>
            </a:br>
            <a:r>
              <a:rPr lang="en-US" sz="2400" dirty="0" smtClean="0">
                <a:solidFill>
                  <a:srgbClr val="FFC000"/>
                </a:solidFill>
                <a:effectLst>
                  <a:outerShdw blurRad="38100" dist="38100" dir="2700000" algn="tl">
                    <a:srgbClr val="000000">
                      <a:alpha val="43137"/>
                    </a:srgbClr>
                  </a:outerShdw>
                </a:effectLst>
              </a:rPr>
              <a:t>does not align </a:t>
            </a:r>
            <a:r>
              <a:rPr lang="en-US" sz="2400" dirty="0" smtClean="0"/>
              <a:t>with Yahuah’s</a:t>
            </a:r>
            <a:br>
              <a:rPr lang="en-US" sz="2400" dirty="0" smtClean="0"/>
            </a:br>
            <a:r>
              <a:rPr lang="en-US" sz="2400" dirty="0" smtClean="0"/>
              <a:t>Festal month. </a:t>
            </a:r>
            <a:endParaRPr lang="en-US" sz="2400" dirty="0"/>
          </a:p>
        </p:txBody>
      </p:sp>
      <p:pic>
        <p:nvPicPr>
          <p:cNvPr id="7" name="Picture 2" descr="C:\Users\Rae\Desktop\moon at cre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07" y="1828800"/>
            <a:ext cx="1762293" cy="146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0513" y="5664154"/>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8"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143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2" descr="C:\Users\Rae\Desktop\flowers snow pin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1" name="Picture 3" descr="C:\Users\Rae\Desktop\flowers snow yello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2" name="Picture 4" descr="C:\Users\Rae\Desktop\flowers snow mtn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41495" y="7572798"/>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3" name="Content Placeholder 3"/>
          <p:cNvSpPr txBox="1">
            <a:spLocks/>
          </p:cNvSpPr>
          <p:nvPr/>
        </p:nvSpPr>
        <p:spPr>
          <a:xfrm>
            <a:off x="3048000" y="1752600"/>
            <a:ext cx="8458200" cy="4724400"/>
          </a:xfrm>
          <a:prstGeom prst="rect">
            <a:avLst/>
          </a:prstGeom>
        </p:spPr>
        <p:txBody>
          <a:bodyPr vert="horz">
            <a:normAutofit/>
            <a:scene3d>
              <a:camera prst="orthographicFront"/>
              <a:lightRig rig="threePt" dir="t"/>
            </a:scene3d>
            <a:sp3d extrusionH="57150">
              <a:bevelT w="38100" h="38100"/>
            </a:sp3d>
          </a:bodyPr>
          <a:lstStyle>
            <a:lvl1pPr marL="457200" indent="-457200" algn="l" rtl="0" eaLnBrk="1" latinLnBrk="0" hangingPunct="1">
              <a:spcBef>
                <a:spcPts val="700"/>
              </a:spcBef>
              <a:buClr>
                <a:schemeClr val="accent2"/>
              </a:buClr>
              <a:buSzPct val="75000"/>
              <a:buFont typeface="Wingdings" pitchFamily="2" charset="2"/>
              <a:buChar char="q"/>
              <a:defRPr kumimoji="0" sz="2900" kern="1200">
                <a:solidFill>
                  <a:schemeClr val="tx1"/>
                </a:solidFill>
                <a:latin typeface="Comic Sans MS" pitchFamily="66"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50000"/>
              </a:lnSpc>
              <a:buFont typeface="Wingdings" pitchFamily="2" charset="2"/>
              <a:buNone/>
            </a:pPr>
            <a:r>
              <a:rPr lang="en-US" b="1" dirty="0" smtClean="0">
                <a:solidFill>
                  <a:schemeClr val="tx1">
                    <a:lumMod val="65000"/>
                    <a:lumOff val="35000"/>
                  </a:schemeClr>
                </a:solidFill>
                <a:effectLst>
                  <a:glow rad="139700">
                    <a:srgbClr val="00B050">
                      <a:alpha val="40000"/>
                    </a:srgbClr>
                  </a:glow>
                  <a:outerShdw blurRad="69850" dist="43180" dir="5400000" sx="0" sy="0">
                    <a:srgbClr val="000000">
                      <a:alpha val="65000"/>
                    </a:srgbClr>
                  </a:outerShdw>
                </a:effectLst>
              </a:rPr>
              <a:t>H3391</a:t>
            </a:r>
            <a:r>
              <a:rPr lang="en-US" dirty="0" smtClean="0">
                <a:solidFill>
                  <a:schemeClr val="tx1">
                    <a:lumMod val="65000"/>
                    <a:lumOff val="35000"/>
                  </a:schemeClr>
                </a:solidFill>
              </a:rPr>
              <a:t> </a:t>
            </a:r>
            <a:r>
              <a:rPr lang="en-US" u="sng" dirty="0" smtClean="0">
                <a:solidFill>
                  <a:schemeClr val="tx1">
                    <a:lumMod val="65000"/>
                    <a:lumOff val="35000"/>
                  </a:schemeClr>
                </a:solidFill>
                <a:effectLst>
                  <a:outerShdw blurRad="69850" dist="43180" dir="5400000" sx="0" sy="0">
                    <a:srgbClr val="000000">
                      <a:alpha val="65000"/>
                    </a:srgbClr>
                  </a:outerShdw>
                </a:effectLst>
              </a:rPr>
              <a:t>means</a:t>
            </a:r>
            <a:r>
              <a:rPr lang="en-US" dirty="0" smtClean="0">
                <a:solidFill>
                  <a:schemeClr val="tx1">
                    <a:lumMod val="65000"/>
                    <a:lumOff val="35000"/>
                  </a:schemeClr>
                </a:solidFill>
                <a:effectLst>
                  <a:outerShdw blurRad="69850" dist="43180" dir="5400000" sx="0" sy="0">
                    <a:srgbClr val="000000">
                      <a:alpha val="65000"/>
                    </a:srgbClr>
                  </a:outerShdw>
                </a:effectLst>
              </a:rPr>
              <a:t> the actual lunation or</a:t>
            </a:r>
            <a:r>
              <a:rPr lang="en-US" dirty="0" smtClean="0">
                <a:solidFill>
                  <a:schemeClr val="tx1">
                    <a:lumMod val="65000"/>
                    <a:lumOff val="35000"/>
                  </a:schemeClr>
                </a:solidFill>
              </a:rPr>
              <a:t> </a:t>
            </a:r>
            <a:br>
              <a:rPr lang="en-US" dirty="0" smtClean="0">
                <a:solidFill>
                  <a:schemeClr val="tx1">
                    <a:lumMod val="65000"/>
                    <a:lumOff val="35000"/>
                  </a:schemeClr>
                </a:solidFill>
              </a:rPr>
            </a:br>
            <a:r>
              <a:rPr lang="en-US" dirty="0" smtClean="0">
                <a:solidFill>
                  <a:schemeClr val="tx1">
                    <a:lumMod val="65000"/>
                    <a:lumOff val="35000"/>
                  </a:schemeClr>
                </a:solidFill>
              </a:rPr>
              <a:t>“cycle of the moon” </a:t>
            </a:r>
            <a:r>
              <a:rPr lang="en-US" dirty="0" smtClean="0">
                <a:solidFill>
                  <a:schemeClr val="tx1">
                    <a:lumMod val="65000"/>
                    <a:lumOff val="35000"/>
                  </a:schemeClr>
                </a:solidFill>
                <a:effectLst>
                  <a:outerShdw blurRad="69850" dist="43180" dir="5400000" sx="0" sy="0">
                    <a:srgbClr val="000000">
                      <a:alpha val="65000"/>
                    </a:srgbClr>
                  </a:outerShdw>
                </a:effectLst>
              </a:rPr>
              <a:t>in any “moon month.”  </a:t>
            </a:r>
          </a:p>
          <a:p>
            <a:pPr marL="0" indent="0">
              <a:lnSpc>
                <a:spcPct val="150000"/>
              </a:lnSpc>
              <a:buFont typeface="Wingdings" pitchFamily="2" charset="2"/>
              <a:buNone/>
            </a:pPr>
            <a:endParaRPr lang="en-US" sz="100" dirty="0" smtClean="0">
              <a:solidFill>
                <a:schemeClr val="tx1">
                  <a:lumMod val="65000"/>
                  <a:lumOff val="35000"/>
                </a:schemeClr>
              </a:solidFill>
              <a:effectLst>
                <a:outerShdw blurRad="69850" dist="43180" dir="5400000" sx="0" sy="0">
                  <a:srgbClr val="000000">
                    <a:alpha val="65000"/>
                  </a:srgbClr>
                </a:outerShdw>
              </a:effectLst>
            </a:endParaRPr>
          </a:p>
          <a:p>
            <a:pPr marL="0" indent="0">
              <a:lnSpc>
                <a:spcPct val="150000"/>
              </a:lnSpc>
              <a:buFont typeface="Wingdings" pitchFamily="2" charset="2"/>
              <a:buNone/>
            </a:pPr>
            <a:endParaRPr lang="en-US" dirty="0" smtClean="0">
              <a:solidFill>
                <a:schemeClr val="tx1">
                  <a:lumMod val="65000"/>
                  <a:lumOff val="35000"/>
                </a:schemeClr>
              </a:solidFill>
              <a:effectLst>
                <a:outerShdw blurRad="69850" dist="43180" dir="5400000" sx="0" sy="0">
                  <a:srgbClr val="000000">
                    <a:alpha val="65000"/>
                  </a:srgbClr>
                </a:outerShdw>
              </a:effectLst>
            </a:endParaRPr>
          </a:p>
          <a:p>
            <a:pPr marL="0" indent="0">
              <a:lnSpc>
                <a:spcPct val="150000"/>
              </a:lnSpc>
              <a:buFont typeface="Wingdings" pitchFamily="2" charset="2"/>
              <a:buNone/>
            </a:pPr>
            <a:r>
              <a:rPr lang="en-US" dirty="0" smtClean="0">
                <a:solidFill>
                  <a:schemeClr val="tx1">
                    <a:lumMod val="65000"/>
                    <a:lumOff val="35000"/>
                  </a:schemeClr>
                </a:solidFill>
                <a:effectLst>
                  <a:outerShdw blurRad="69850" dist="43180" dir="5400000" sx="0" sy="0">
                    <a:srgbClr val="000000">
                      <a:alpha val="65000"/>
                    </a:srgbClr>
                  </a:outerShdw>
                </a:effectLst>
              </a:rPr>
              <a:t>Up until the sundial event, the moon month </a:t>
            </a:r>
            <a:br>
              <a:rPr lang="en-US" dirty="0" smtClean="0">
                <a:solidFill>
                  <a:schemeClr val="tx1">
                    <a:lumMod val="65000"/>
                    <a:lumOff val="35000"/>
                  </a:schemeClr>
                </a:solidFill>
                <a:effectLst>
                  <a:outerShdw blurRad="69850" dist="43180" dir="5400000" sx="0" sy="0">
                    <a:srgbClr val="000000">
                      <a:alpha val="65000"/>
                    </a:srgbClr>
                  </a:outerShdw>
                </a:effectLst>
              </a:rPr>
            </a:br>
            <a:r>
              <a:rPr lang="en-US" dirty="0" smtClean="0">
                <a:solidFill>
                  <a:schemeClr val="tx1">
                    <a:lumMod val="65000"/>
                    <a:lumOff val="35000"/>
                  </a:schemeClr>
                </a:solidFill>
                <a:effectLst>
                  <a:outerShdw blurRad="69850" dist="43180" dir="5400000" sx="0" sy="0">
                    <a:srgbClr val="000000">
                      <a:alpha val="65000"/>
                    </a:srgbClr>
                  </a:outerShdw>
                </a:effectLst>
              </a:rPr>
              <a:t>and set-apart month, both had 30 days.  </a:t>
            </a:r>
            <a:br>
              <a:rPr lang="en-US" dirty="0" smtClean="0">
                <a:solidFill>
                  <a:schemeClr val="tx1">
                    <a:lumMod val="65000"/>
                    <a:lumOff val="35000"/>
                  </a:schemeClr>
                </a:solidFill>
                <a:effectLst>
                  <a:outerShdw blurRad="69850" dist="43180" dir="5400000" sx="0" sy="0">
                    <a:srgbClr val="000000">
                      <a:alpha val="65000"/>
                    </a:srgbClr>
                  </a:outerShdw>
                </a:effectLst>
              </a:rPr>
            </a:br>
            <a:r>
              <a:rPr lang="en-US" dirty="0" smtClean="0">
                <a:solidFill>
                  <a:schemeClr val="tx1">
                    <a:lumMod val="65000"/>
                    <a:lumOff val="35000"/>
                  </a:schemeClr>
                </a:solidFill>
                <a:effectLst>
                  <a:outerShdw blurRad="69850" dist="43180" dir="5400000" sx="0" sy="0">
                    <a:srgbClr val="000000">
                      <a:alpha val="65000"/>
                    </a:srgbClr>
                  </a:outerShdw>
                </a:effectLst>
              </a:rPr>
              <a:t>But, they did NOT commence on the same day!</a:t>
            </a:r>
          </a:p>
          <a:p>
            <a:pPr marL="0" indent="0">
              <a:buFont typeface="Wingdings" pitchFamily="2" charset="2"/>
              <a:buNone/>
            </a:pPr>
            <a:endParaRPr lang="en-US" sz="400" dirty="0" smtClean="0">
              <a:effectLst>
                <a:outerShdw blurRad="69850" dist="43180" dir="5400000" sx="0" sy="0">
                  <a:srgbClr val="000000">
                    <a:alpha val="65000"/>
                  </a:srgbClr>
                </a:outerShdw>
              </a:effectLst>
            </a:endParaRPr>
          </a:p>
          <a:p>
            <a:pPr marL="0" indent="0">
              <a:lnSpc>
                <a:spcPct val="150000"/>
              </a:lnSpc>
              <a:buFont typeface="Wingdings" pitchFamily="2" charset="2"/>
              <a:buNone/>
            </a:pPr>
            <a:endParaRPr lang="en-US" dirty="0"/>
          </a:p>
        </p:txBody>
      </p:sp>
      <p:sp>
        <p:nvSpPr>
          <p:cNvPr id="14" name="Rectangle 13"/>
          <p:cNvSpPr/>
          <p:nvPr/>
        </p:nvSpPr>
        <p:spPr>
          <a:xfrm>
            <a:off x="7282725" y="3143071"/>
            <a:ext cx="3592650"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solidFill>
                  <a:srgbClr val="00B050"/>
                </a:solidFill>
                <a:effectLst>
                  <a:outerShdw blurRad="76200" dist="50800" dir="5400000" algn="tl" rotWithShape="0">
                    <a:srgbClr val="000000">
                      <a:alpha val="65000"/>
                    </a:srgbClr>
                  </a:outerShdw>
                </a:effectLst>
              </a:rPr>
              <a:t>And that’s all!</a:t>
            </a:r>
            <a:endParaRPr lang="en-US" sz="4400" b="1" cap="none" spc="50" dirty="0">
              <a:ln w="11430"/>
              <a:solidFill>
                <a:srgbClr val="00B05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0271831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1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wipe(up)">
                                      <p:cBhvr>
                                        <p:cTn id="12" dur="125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3000">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a:xfrm>
            <a:off x="0" y="6587857"/>
            <a:ext cx="711200" cy="244476"/>
          </a:xfrm>
        </p:spPr>
        <p:txBody>
          <a:bodyPr>
            <a:normAutofit fontScale="85000" lnSpcReduction="20000"/>
          </a:bodyPr>
          <a:lstStyle/>
          <a:p>
            <a:fld id="{AA4C6552-42F6-43F2-A3FB-E92E8C09004E}" type="slidenum">
              <a:rPr lang="en-US" smtClean="0">
                <a:solidFill>
                  <a:schemeClr val="bg1"/>
                </a:solidFill>
              </a:rPr>
              <a:pPr/>
              <a:t>81</a:t>
            </a:fld>
            <a:endParaRPr lang="en-US" dirty="0">
              <a:solidFill>
                <a:schemeClr val="bg1"/>
              </a:solidFill>
            </a:endParaRPr>
          </a:p>
        </p:txBody>
      </p:sp>
      <p:sp>
        <p:nvSpPr>
          <p:cNvPr id="5" name="Content Placeholder 4"/>
          <p:cNvSpPr txBox="1">
            <a:spLocks/>
          </p:cNvSpPr>
          <p:nvPr/>
        </p:nvSpPr>
        <p:spPr>
          <a:xfrm>
            <a:off x="2160587" y="1752600"/>
            <a:ext cx="8050214" cy="4876800"/>
          </a:xfrm>
          <a:prstGeom prst="rect">
            <a:avLst/>
          </a:prstGeom>
        </p:spPr>
        <p:txBody>
          <a:bodyPr>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rPr>
              <a:t>Some say Yahuah changes the “times” and “seasons.”</a:t>
            </a:r>
          </a:p>
          <a:p>
            <a:pPr marL="0" indent="0" algn="ctr">
              <a:buFont typeface="Wingdings"/>
              <a:buNone/>
            </a:pPr>
            <a:endPar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endParaRPr>
          </a:p>
          <a:p>
            <a:pPr marL="0" indent="0">
              <a:buFont typeface="Wingdings"/>
              <a:buNone/>
            </a:pPr>
            <a:r>
              <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rPr>
              <a:t>Does He? </a:t>
            </a:r>
          </a:p>
          <a:p>
            <a:pPr marL="0" indent="0" algn="ctr">
              <a:buFont typeface="Wingdings"/>
              <a:buNone/>
            </a:pPr>
            <a:r>
              <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rPr>
              <a:t> </a:t>
            </a:r>
          </a:p>
          <a:p>
            <a:pPr marL="0" indent="0" algn="ctr">
              <a:buFont typeface="Wingdings"/>
              <a:buNone/>
            </a:pPr>
            <a:r>
              <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rPr>
              <a:t>And if so, what does this mean</a:t>
            </a:r>
            <a:br>
              <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rPr>
            </a:br>
            <a:r>
              <a:rPr lang="en-US" sz="4800" b="1" i="1" dirty="0" smtClean="0">
                <a:ln w="1905">
                  <a:solidFill>
                    <a:sysClr val="windowText" lastClr="000000"/>
                  </a:solidFill>
                </a:ln>
                <a:solidFill>
                  <a:srgbClr val="D8EEC0"/>
                </a:solidFill>
                <a:effectLst>
                  <a:innerShdw blurRad="69850" dist="43180" dir="5400000">
                    <a:srgbClr val="000000">
                      <a:alpha val="65000"/>
                    </a:srgbClr>
                  </a:innerShdw>
                </a:effectLst>
                <a:latin typeface="Britannic Bold" pitchFamily="34" charset="0"/>
              </a:rPr>
              <a:t>for His Covenant Calendar?</a:t>
            </a:r>
            <a:endParaRPr lang="en-US" sz="4800" i="1" dirty="0">
              <a:ln w="1905">
                <a:solidFill>
                  <a:sysClr val="windowText" lastClr="000000"/>
                </a:solidFill>
              </a:ln>
              <a:solidFill>
                <a:srgbClr val="D8EEC0"/>
              </a:solidFill>
              <a:latin typeface="Britannic Bold" pitchFamily="34" charset="0"/>
            </a:endParaRPr>
          </a:p>
        </p:txBody>
      </p:sp>
      <p:pic>
        <p:nvPicPr>
          <p:cNvPr id="6" name="Picture 2" descr="C:\Users\Rae\Desktop\Dan 2 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 y="-268705"/>
            <a:ext cx="2155759" cy="7126705"/>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8"/>
          <p:cNvSpPr>
            <a:spLocks noChangeArrowheads="1" noChangeShapeType="1" noTextEdit="1"/>
          </p:cNvSpPr>
          <p:nvPr/>
        </p:nvSpPr>
        <p:spPr bwMode="auto">
          <a:xfrm>
            <a:off x="10449046" y="2209800"/>
            <a:ext cx="1447800" cy="3352800"/>
          </a:xfrm>
          <a:prstGeom prst="rect">
            <a:avLst/>
          </a:prstGeom>
        </p:spPr>
        <p:txBody>
          <a:bodyPr wrap="none" fromWordArt="1">
            <a:prstTxWarp prst="textPlain">
              <a:avLst>
                <a:gd name="adj" fmla="val 50000"/>
              </a:avLst>
            </a:prstTxWarp>
            <a:scene3d>
              <a:camera prst="orthographicFront"/>
              <a:lightRig rig="threePt" dir="t"/>
            </a:scene3d>
            <a:sp3d extrusionH="57150">
              <a:bevelT w="57150" h="38100" prst="artDeco"/>
            </a:sp3d>
          </a:bodyPr>
          <a:lstStyle/>
          <a:p>
            <a:pPr algn="ctr"/>
            <a:r>
              <a:rPr lang="en-US" sz="8000" kern="10" dirty="0">
                <a:ln w="9525">
                  <a:solidFill>
                    <a:srgbClr val="000000"/>
                  </a:solidFill>
                  <a:round/>
                  <a:headEnd/>
                  <a:tailEnd/>
                </a:ln>
                <a:gradFill rotWithShape="1">
                  <a:gsLst>
                    <a:gs pos="0">
                      <a:srgbClr val="FFCCCC"/>
                    </a:gs>
                    <a:gs pos="100000">
                      <a:srgbClr val="4A0363"/>
                    </a:gs>
                  </a:gsLst>
                  <a:lin ang="5400000" scaled="1"/>
                </a:gradFill>
                <a:latin typeface="Algerian"/>
              </a:rPr>
              <a:t>?</a:t>
            </a:r>
          </a:p>
        </p:txBody>
      </p:sp>
      <p:sp>
        <p:nvSpPr>
          <p:cNvPr id="8" name="Rectangle 7"/>
          <p:cNvSpPr/>
          <p:nvPr/>
        </p:nvSpPr>
        <p:spPr>
          <a:xfrm>
            <a:off x="782436" y="323671"/>
            <a:ext cx="11104764"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300"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A</a:t>
            </a:r>
            <a:r>
              <a:rPr lang="en-US" sz="7200" b="1" cap="none" spc="300" dirty="0" smtClean="0">
                <a:ln w="11430"/>
                <a:solidFill>
                  <a:srgbClr val="002060"/>
                </a:solidFill>
                <a:effectLst>
                  <a:outerShdw blurRad="50800" dist="39000" dir="5460000" algn="tl">
                    <a:srgbClr val="000000">
                      <a:alpha val="38000"/>
                    </a:srgbClr>
                  </a:outerShdw>
                </a:effectLst>
                <a:latin typeface="Pristina" pitchFamily="66" charset="0"/>
              </a:rPr>
              <a:t> </a:t>
            </a:r>
            <a:r>
              <a:rPr lang="en-US" sz="7200" b="1" cap="none" spc="300" dirty="0" smtClean="0">
                <a:ln w="11430"/>
                <a:solidFill>
                  <a:schemeClr val="accent4">
                    <a:lumMod val="75000"/>
                  </a:schemeClr>
                </a:solidFill>
                <a:effectLst>
                  <a:outerShdw blurRad="50800" dist="39000" dir="5460000" algn="tl">
                    <a:srgbClr val="000000">
                      <a:alpha val="38000"/>
                    </a:srgbClr>
                  </a:outerShdw>
                </a:effectLst>
                <a:latin typeface="Pristina" pitchFamily="66" charset="0"/>
              </a:rPr>
              <a:t>Thought</a:t>
            </a:r>
            <a:r>
              <a:rPr lang="en-US" sz="7200" b="1" cap="none" spc="300" dirty="0" smtClean="0">
                <a:ln w="11430"/>
                <a:solidFill>
                  <a:srgbClr val="002060"/>
                </a:solidFill>
                <a:effectLst>
                  <a:outerShdw blurRad="50800" dist="39000" dir="5460000" algn="tl">
                    <a:srgbClr val="000000">
                      <a:alpha val="38000"/>
                    </a:srgbClr>
                  </a:outerShdw>
                </a:effectLst>
                <a:latin typeface="Pristina" pitchFamily="66" charset="0"/>
              </a:rPr>
              <a:t> </a:t>
            </a:r>
            <a:r>
              <a:rPr lang="en-US" sz="7200" b="1" cap="none" spc="300"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to</a:t>
            </a:r>
            <a:r>
              <a:rPr lang="en-US" sz="7200" b="1" cap="none" spc="300" dirty="0" smtClean="0">
                <a:ln w="11430"/>
                <a:solidFill>
                  <a:srgbClr val="002060"/>
                </a:solidFill>
                <a:effectLst>
                  <a:outerShdw blurRad="50800" dist="39000" dir="5460000" algn="tl">
                    <a:srgbClr val="000000">
                      <a:alpha val="38000"/>
                    </a:srgbClr>
                  </a:outerShdw>
                </a:effectLst>
                <a:latin typeface="Pristina" pitchFamily="66" charset="0"/>
              </a:rPr>
              <a:t> </a:t>
            </a:r>
            <a:r>
              <a:rPr lang="en-US" sz="7200" b="1" cap="none" spc="300" dirty="0" smtClean="0">
                <a:ln w="11430"/>
                <a:solidFill>
                  <a:schemeClr val="accent5">
                    <a:lumMod val="60000"/>
                    <a:lumOff val="40000"/>
                  </a:schemeClr>
                </a:solidFill>
                <a:effectLst>
                  <a:outerShdw blurRad="50800" dist="39000" dir="5460000" algn="tl">
                    <a:srgbClr val="000000">
                      <a:alpha val="38000"/>
                    </a:srgbClr>
                  </a:outerShdw>
                </a:effectLst>
                <a:latin typeface="Pristina" pitchFamily="66" charset="0"/>
              </a:rPr>
              <a:t>Ponder</a:t>
            </a:r>
            <a:endParaRPr lang="en-US" sz="7200" b="1" cap="none" spc="30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pic>
        <p:nvPicPr>
          <p:cNvPr id="9" name="Picture 4" descr="C:\Users\Rae\Desktop\ChangeofPlans-Logo.png"/>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010400" y="-3657600"/>
            <a:ext cx="503872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Rae\Desktop\chan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639" y="-4078705"/>
            <a:ext cx="5715001"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rot="373934">
            <a:off x="4654630" y="2970207"/>
            <a:ext cx="5194299" cy="1973945"/>
            <a:chOff x="1203614" y="1254408"/>
            <a:chExt cx="5194299" cy="2062332"/>
          </a:xfrm>
        </p:grpSpPr>
        <p:sp>
          <p:nvSpPr>
            <p:cNvPr id="13" name="Right Arrow 12"/>
            <p:cNvSpPr/>
            <p:nvPr/>
          </p:nvSpPr>
          <p:spPr>
            <a:xfrm rot="20767363" flipH="1">
              <a:off x="1203614" y="1945141"/>
              <a:ext cx="4343401" cy="1371599"/>
            </a:xfrm>
            <a:prstGeom prst="rightArrow">
              <a:avLst/>
            </a:prstGeom>
            <a:solidFill>
              <a:srgbClr val="D8EEC0"/>
            </a:solidFill>
            <a:ln w="57150">
              <a:solidFill>
                <a:srgbClr val="006600"/>
              </a:solidFill>
            </a:ln>
            <a:effectLst>
              <a:outerShdw blurRad="50800" dist="38100" dir="8100000" algn="t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0767363">
              <a:off x="2054513" y="1254408"/>
              <a:ext cx="4343400" cy="1381027"/>
            </a:xfrm>
            <a:prstGeom prst="rightArrow">
              <a:avLst/>
            </a:prstGeom>
            <a:solidFill>
              <a:srgbClr val="EBD3BB"/>
            </a:solidFill>
            <a:ln w="57150">
              <a:solidFill>
                <a:schemeClr val="accent5">
                  <a:lumMod val="75000"/>
                </a:schemeClr>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767363">
              <a:off x="2098855" y="1763894"/>
              <a:ext cx="3776996" cy="107721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200" b="1" cap="none" spc="50" dirty="0" smtClean="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outerShdw blurRad="355600" dir="10560000" sx="104000" sy="104000" algn="bl" rotWithShape="0">
                      <a:schemeClr val="accent5">
                        <a:lumMod val="75000"/>
                        <a:alpha val="96000"/>
                      </a:schemeClr>
                    </a:outerShdw>
                  </a:effectLst>
                  <a:latin typeface="Rockwell" pitchFamily="18" charset="0"/>
                </a:rPr>
                <a:t>CHANGE</a:t>
              </a:r>
              <a:r>
                <a:rPr lang="en-US" sz="3200" b="1" cap="none" spc="50" dirty="0" smtClean="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outerShdw blurRad="355600" dir="10560000" sx="101000" sy="101000" algn="bl" rotWithShape="0">
                      <a:schemeClr val="accent5">
                        <a:lumMod val="75000"/>
                        <a:alpha val="96000"/>
                      </a:schemeClr>
                    </a:outerShdw>
                  </a:effectLst>
                  <a:latin typeface="Rockwell" pitchFamily="18" charset="0"/>
                </a:rPr>
                <a:t> </a:t>
              </a:r>
              <a:r>
                <a:rPr lang="en-US" sz="3200" b="1" spc="50" dirty="0" smtClean="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outerShdw blurRad="355600" dir="10560000" sx="101000" sy="101000" algn="bl" rotWithShape="0">
                      <a:schemeClr val="accent5">
                        <a:lumMod val="75000"/>
                        <a:alpha val="96000"/>
                      </a:schemeClr>
                    </a:outerShdw>
                  </a:effectLst>
                  <a:latin typeface="Rockwell" pitchFamily="18" charset="0"/>
                </a:rPr>
                <a:t>PLAN A</a:t>
              </a:r>
              <a:br>
                <a:rPr lang="en-US" sz="3200" b="1" spc="50" dirty="0" smtClean="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outerShdw blurRad="355600" dir="10560000" sx="101000" sy="101000" algn="bl" rotWithShape="0">
                      <a:schemeClr val="accent5">
                        <a:lumMod val="75000"/>
                        <a:alpha val="96000"/>
                      </a:schemeClr>
                    </a:outerShdw>
                  </a:effectLst>
                  <a:latin typeface="Rockwell" pitchFamily="18" charset="0"/>
                </a:rPr>
              </a:br>
              <a:r>
                <a:rPr lang="en-US" sz="3200" b="1" spc="50" dirty="0" smtClean="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outerShdw blurRad="355600" dir="10560000" sx="101000" sy="101000" algn="bl" rotWithShape="0">
                      <a:schemeClr val="accent5">
                        <a:lumMod val="75000"/>
                        <a:alpha val="96000"/>
                      </a:schemeClr>
                    </a:outerShdw>
                  </a:effectLst>
                  <a:latin typeface="Rockwell" pitchFamily="18" charset="0"/>
                </a:rPr>
                <a:t>TO PLAN B</a:t>
              </a:r>
              <a:endParaRPr lang="en-US" sz="3200" b="1" cap="none" spc="50" dirty="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outerShdw blurRad="355600" dir="10560000" sx="101000" sy="101000" algn="bl" rotWithShape="0">
                    <a:schemeClr val="accent5">
                      <a:lumMod val="75000"/>
                      <a:alpha val="96000"/>
                    </a:schemeClr>
                  </a:outerShdw>
                </a:effectLst>
                <a:latin typeface="Rockwell" pitchFamily="18" charset="0"/>
              </a:endParaRPr>
            </a:p>
          </p:txBody>
        </p:sp>
      </p:grpSp>
    </p:spTree>
    <p:extLst>
      <p:ext uri="{BB962C8B-B14F-4D97-AF65-F5344CB8AC3E}">
        <p14:creationId xmlns:p14="http://schemas.microsoft.com/office/powerpoint/2010/main" val="224997238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1250"/>
                                        <p:tgtEl>
                                          <p:spTgt spid="5">
                                            <p:txEl>
                                              <p:pRg st="2" end="2"/>
                                            </p:txEl>
                                          </p:spTgt>
                                        </p:tgtEl>
                                      </p:cBhvr>
                                    </p:animEffect>
                                  </p:childTnLst>
                                </p:cTn>
                              </p:par>
                            </p:childTnLst>
                          </p:cTn>
                        </p:par>
                        <p:par>
                          <p:cTn id="21" fill="hold">
                            <p:stCondLst>
                              <p:cond delay="1250"/>
                            </p:stCondLst>
                            <p:childTnLst>
                              <p:par>
                                <p:cTn id="22" presetID="22" presetClass="entr" presetSubtype="8" fill="hold" nodeType="after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1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3000">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solidFill>
                  <a:srgbClr val="464653"/>
                </a:solidFill>
              </a:rPr>
              <a:pPr/>
              <a:t>82</a:t>
            </a:fld>
            <a:endParaRPr lang="en-US">
              <a:solidFill>
                <a:srgbClr val="464653"/>
              </a:solidFill>
            </a:endParaRPr>
          </a:p>
        </p:txBody>
      </p:sp>
      <p:pic>
        <p:nvPicPr>
          <p:cNvPr id="3" name="Picture 2" descr="C:\Users\Rae\Desktop\Dan 2 image bkg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0269" cy="6858000"/>
          </a:xfrm>
          <a:prstGeom prst="rect">
            <a:avLst/>
          </a:prstGeom>
          <a:noFill/>
          <a:effectLst>
            <a:outerShdw blurRad="558800" dir="16200000" sx="114000" sy="114000" algn="ctr" rotWithShape="0">
              <a:srgbClr val="002060">
                <a:alpha val="77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1"/>
          <p:cNvSpPr txBox="1">
            <a:spLocks/>
          </p:cNvSpPr>
          <p:nvPr/>
        </p:nvSpPr>
        <p:spPr>
          <a:xfrm>
            <a:off x="31829" y="6567266"/>
            <a:ext cx="711200" cy="244476"/>
          </a:xfrm>
          <a:prstGeom prst="rect">
            <a:avLst/>
          </a:prstGeom>
        </p:spPr>
        <p:txBody>
          <a:bodyPr vert="horz" anchor="ctr" anchorCtr="0">
            <a:normAutofit fontScale="85000" lnSpcReduction="20000"/>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solidFill>
                  <a:schemeClr val="bg1"/>
                </a:solidFill>
              </a:rPr>
              <a:pPr/>
              <a:t>82</a:t>
            </a:fld>
            <a:endParaRPr lang="en-US" dirty="0">
              <a:solidFill>
                <a:schemeClr val="bg1"/>
              </a:solidFill>
            </a:endParaRPr>
          </a:p>
        </p:txBody>
      </p:sp>
      <p:sp>
        <p:nvSpPr>
          <p:cNvPr id="5" name="Double Wave 4"/>
          <p:cNvSpPr/>
          <p:nvPr/>
        </p:nvSpPr>
        <p:spPr>
          <a:xfrm rot="16200000">
            <a:off x="5450874" y="3176654"/>
            <a:ext cx="7629372" cy="504056"/>
          </a:xfrm>
          <a:prstGeom prst="doubleWave">
            <a:avLst>
              <a:gd name="adj1" fmla="val 12500"/>
              <a:gd name="adj2" fmla="val 1880"/>
            </a:avLst>
          </a:prstGeom>
          <a:solidFill>
            <a:srgbClr val="00B0F0"/>
          </a:soli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Double Wave 5"/>
          <p:cNvSpPr/>
          <p:nvPr/>
        </p:nvSpPr>
        <p:spPr>
          <a:xfrm rot="16200000" flipH="1" flipV="1">
            <a:off x="8241481" y="3292852"/>
            <a:ext cx="7624370" cy="429067"/>
          </a:xfrm>
          <a:prstGeom prst="doubleWave">
            <a:avLst>
              <a:gd name="adj1" fmla="val 12500"/>
              <a:gd name="adj2" fmla="val 1880"/>
            </a:avLst>
          </a:prstGeom>
          <a:solidFill>
            <a:srgbClr val="00B0F0"/>
          </a:soli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Content Placeholder 8"/>
          <p:cNvSpPr txBox="1">
            <a:spLocks/>
          </p:cNvSpPr>
          <p:nvPr/>
        </p:nvSpPr>
        <p:spPr>
          <a:xfrm>
            <a:off x="2362200" y="990600"/>
            <a:ext cx="6400800" cy="4267200"/>
          </a:xfrm>
          <a:prstGeom prst="rect">
            <a:avLst/>
          </a:prstGeom>
          <a:solidFill>
            <a:schemeClr val="accent5">
              <a:lumMod val="60000"/>
              <a:lumOff val="40000"/>
              <a:alpha val="56000"/>
            </a:schemeClr>
          </a:solidFill>
          <a:scene3d>
            <a:camera prst="orthographicFront"/>
            <a:lightRig rig="threePt" dir="t"/>
          </a:scene3d>
          <a:sp3d>
            <a:bevelT/>
          </a:sp3d>
        </p:spPr>
        <p:txBody>
          <a:bodyPr>
            <a:normAutofit/>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bg1"/>
              </a:buClr>
              <a:buFont typeface="Wingdings" pitchFamily="2" charset="2"/>
              <a:buChar char="v"/>
            </a:pPr>
            <a:r>
              <a:rPr lang="en-US"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seasons</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2166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zeman</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Aramaic</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from 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2165</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the same as H</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2165:  </a:t>
            </a:r>
            <a:b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KJV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season, time.</a:t>
            </a:r>
          </a:p>
          <a:p>
            <a:pPr lvl="1">
              <a:buClr>
                <a:schemeClr val="bg1"/>
              </a:buClr>
              <a:buFont typeface="Wingdings" pitchFamily="2" charset="2"/>
              <a:buChar char="v"/>
            </a:pPr>
            <a:r>
              <a:rPr lang="en-US" sz="2800" b="1" dirty="0">
                <a:ln w="1905"/>
                <a:solidFill>
                  <a:schemeClr val="accent2">
                    <a:lumMod val="75000"/>
                  </a:schemeClr>
                </a:solidFill>
                <a:effectLst>
                  <a:innerShdw blurRad="69850" dist="43180" dir="5400000">
                    <a:srgbClr val="000000">
                      <a:alpha val="65000"/>
                    </a:srgbClr>
                  </a:innerShdw>
                </a:effectLst>
              </a:rPr>
              <a:t>H</a:t>
            </a:r>
            <a:r>
              <a:rPr lang="en-US" sz="2800" b="1" dirty="0" smtClean="0">
                <a:ln w="1905"/>
                <a:solidFill>
                  <a:schemeClr val="accent2">
                    <a:lumMod val="75000"/>
                  </a:schemeClr>
                </a:solidFill>
                <a:effectLst>
                  <a:innerShdw blurRad="69850" dist="43180" dir="5400000">
                    <a:srgbClr val="000000">
                      <a:alpha val="65000"/>
                    </a:srgbClr>
                  </a:innerShdw>
                </a:effectLst>
              </a:rPr>
              <a:t>2165  </a:t>
            </a:r>
            <a:r>
              <a:rPr lang="en-US" sz="2800" b="1" dirty="0" err="1" smtClean="0">
                <a:ln w="1905"/>
                <a:solidFill>
                  <a:schemeClr val="accent2">
                    <a:lumMod val="75000"/>
                  </a:schemeClr>
                </a:solidFill>
                <a:effectLst>
                  <a:innerShdw blurRad="69850" dist="43180" dir="5400000">
                    <a:srgbClr val="000000">
                      <a:alpha val="65000"/>
                    </a:srgbClr>
                  </a:innerShdw>
                </a:effectLst>
              </a:rPr>
              <a:t>zeman</a:t>
            </a:r>
            <a:r>
              <a:rPr lang="en-US" sz="2800" b="1" dirty="0" smtClean="0">
                <a:ln w="1905"/>
                <a:solidFill>
                  <a:schemeClr val="accent2">
                    <a:lumMod val="75000"/>
                  </a:schemeClr>
                </a:solidFill>
                <a:effectLst>
                  <a:innerShdw blurRad="69850" dist="43180" dir="5400000">
                    <a:srgbClr val="000000">
                      <a:alpha val="65000"/>
                    </a:srgbClr>
                  </a:innerShdw>
                </a:effectLst>
              </a:rPr>
              <a:t>; </a:t>
            </a:r>
            <a:r>
              <a:rPr lang="en-US" sz="2800" b="1" dirty="0">
                <a:ln w="1905"/>
                <a:solidFill>
                  <a:schemeClr val="accent2">
                    <a:lumMod val="75000"/>
                  </a:schemeClr>
                </a:solidFill>
                <a:effectLst>
                  <a:innerShdw blurRad="69850" dist="43180" dir="5400000">
                    <a:srgbClr val="000000">
                      <a:alpha val="65000"/>
                    </a:srgbClr>
                  </a:innerShdw>
                </a:effectLst>
              </a:rPr>
              <a:t>from H</a:t>
            </a:r>
            <a:r>
              <a:rPr lang="en-US" sz="2800" b="1" dirty="0" smtClean="0">
                <a:ln w="1905"/>
                <a:solidFill>
                  <a:schemeClr val="accent2">
                    <a:lumMod val="75000"/>
                  </a:schemeClr>
                </a:solidFill>
                <a:effectLst>
                  <a:innerShdw blurRad="69850" dist="43180" dir="5400000">
                    <a:srgbClr val="000000">
                      <a:alpha val="65000"/>
                    </a:srgbClr>
                  </a:innerShdw>
                </a:effectLst>
              </a:rPr>
              <a:t>2163</a:t>
            </a:r>
            <a:r>
              <a:rPr lang="en-US" sz="2800" b="1" dirty="0">
                <a:ln w="1905"/>
                <a:solidFill>
                  <a:schemeClr val="accent2">
                    <a:lumMod val="75000"/>
                  </a:schemeClr>
                </a:solidFill>
                <a:effectLst>
                  <a:innerShdw blurRad="69850" dist="43180" dir="5400000">
                    <a:srgbClr val="000000">
                      <a:alpha val="65000"/>
                    </a:srgbClr>
                  </a:innerShdw>
                </a:effectLst>
              </a:rPr>
              <a:t>; </a:t>
            </a:r>
            <a:r>
              <a:rPr lang="en-US" sz="2800" b="1" dirty="0" smtClean="0">
                <a:ln w="1905"/>
                <a:solidFill>
                  <a:schemeClr val="accent2">
                    <a:lumMod val="75000"/>
                  </a:schemeClr>
                </a:solidFill>
                <a:effectLst>
                  <a:innerShdw blurRad="69850" dist="43180" dir="5400000">
                    <a:srgbClr val="000000">
                      <a:alpha val="65000"/>
                    </a:srgbClr>
                  </a:innerShdw>
                </a:effectLst>
              </a:rPr>
              <a:t/>
            </a:r>
            <a:br>
              <a:rPr lang="en-US" sz="2800" b="1" dirty="0" smtClean="0">
                <a:ln w="1905"/>
                <a:solidFill>
                  <a:schemeClr val="accent2">
                    <a:lumMod val="75000"/>
                  </a:schemeClr>
                </a:solidFill>
                <a:effectLst>
                  <a:innerShdw blurRad="69850" dist="43180" dir="5400000">
                    <a:srgbClr val="000000">
                      <a:alpha val="65000"/>
                    </a:srgbClr>
                  </a:innerShdw>
                </a:effectLst>
              </a:rPr>
            </a:br>
            <a:r>
              <a:rPr lang="en-US" sz="2800" b="1" dirty="0" smtClean="0">
                <a:ln w="1905"/>
                <a:solidFill>
                  <a:schemeClr val="accent2">
                    <a:lumMod val="75000"/>
                  </a:schemeClr>
                </a:solidFill>
                <a:effectLst>
                  <a:innerShdw blurRad="69850" dist="43180" dir="5400000">
                    <a:srgbClr val="000000">
                      <a:alpha val="65000"/>
                    </a:srgbClr>
                  </a:innerShdw>
                </a:effectLst>
              </a:rPr>
              <a:t>an </a:t>
            </a:r>
            <a:r>
              <a:rPr lang="en-US" sz="2800" b="1" u="sng" dirty="0">
                <a:ln w="1905"/>
                <a:solidFill>
                  <a:schemeClr val="accent2">
                    <a:lumMod val="75000"/>
                  </a:schemeClr>
                </a:solidFill>
                <a:effectLst>
                  <a:innerShdw blurRad="69850" dist="43180" dir="5400000">
                    <a:srgbClr val="000000">
                      <a:alpha val="65000"/>
                    </a:srgbClr>
                  </a:innerShdw>
                </a:effectLst>
              </a:rPr>
              <a:t>appointed</a:t>
            </a:r>
            <a:r>
              <a:rPr lang="en-US" sz="2800" b="1" dirty="0">
                <a:ln w="1905"/>
                <a:solidFill>
                  <a:schemeClr val="accent2">
                    <a:lumMod val="75000"/>
                  </a:schemeClr>
                </a:solidFill>
                <a:effectLst>
                  <a:innerShdw blurRad="69850" dist="43180" dir="5400000">
                    <a:srgbClr val="000000">
                      <a:alpha val="65000"/>
                    </a:srgbClr>
                  </a:innerShdw>
                </a:effectLst>
              </a:rPr>
              <a:t> </a:t>
            </a:r>
            <a:r>
              <a:rPr lang="en-US" sz="2800" b="1" u="sng" dirty="0">
                <a:ln w="1905"/>
                <a:solidFill>
                  <a:schemeClr val="accent2">
                    <a:lumMod val="75000"/>
                  </a:schemeClr>
                </a:solidFill>
                <a:effectLst>
                  <a:innerShdw blurRad="69850" dist="43180" dir="5400000">
                    <a:srgbClr val="000000">
                      <a:alpha val="65000"/>
                    </a:srgbClr>
                  </a:innerShdw>
                </a:effectLst>
              </a:rPr>
              <a:t>occasion</a:t>
            </a:r>
            <a:r>
              <a:rPr lang="en-US" sz="2800" b="1" dirty="0" smtClean="0">
                <a:ln w="1905"/>
                <a:solidFill>
                  <a:schemeClr val="accent2">
                    <a:lumMod val="75000"/>
                  </a:schemeClr>
                </a:solidFill>
                <a:effectLst>
                  <a:innerShdw blurRad="69850" dist="43180" dir="5400000">
                    <a:srgbClr val="000000">
                      <a:alpha val="65000"/>
                    </a:srgbClr>
                  </a:innerShdw>
                </a:effectLst>
              </a:rPr>
              <a:t>:  </a:t>
            </a:r>
            <a:br>
              <a:rPr lang="en-US" sz="2800" b="1" dirty="0" smtClean="0">
                <a:ln w="1905"/>
                <a:solidFill>
                  <a:schemeClr val="accent2">
                    <a:lumMod val="75000"/>
                  </a:schemeClr>
                </a:solidFill>
                <a:effectLst>
                  <a:innerShdw blurRad="69850" dist="43180" dir="5400000">
                    <a:srgbClr val="000000">
                      <a:alpha val="65000"/>
                    </a:srgbClr>
                  </a:innerShdw>
                </a:effectLst>
              </a:rPr>
            </a:br>
            <a:r>
              <a:rPr lang="en-US" sz="2800" b="1" dirty="0" smtClean="0">
                <a:ln w="1905"/>
                <a:solidFill>
                  <a:schemeClr val="accent2">
                    <a:lumMod val="75000"/>
                  </a:schemeClr>
                </a:solidFill>
                <a:effectLst>
                  <a:innerShdw blurRad="69850" dist="43180" dir="5400000">
                    <a:srgbClr val="000000">
                      <a:alpha val="65000"/>
                    </a:srgbClr>
                  </a:innerShdw>
                </a:effectLst>
              </a:rPr>
              <a:t>KJV </a:t>
            </a:r>
            <a:r>
              <a:rPr lang="en-US" sz="2800" b="1" dirty="0">
                <a:ln w="1905"/>
                <a:solidFill>
                  <a:schemeClr val="accent2">
                    <a:lumMod val="75000"/>
                  </a:schemeClr>
                </a:solidFill>
                <a:effectLst>
                  <a:innerShdw blurRad="69850" dist="43180" dir="5400000">
                    <a:srgbClr val="000000">
                      <a:alpha val="65000"/>
                    </a:srgbClr>
                  </a:innerShdw>
                </a:effectLst>
              </a:rPr>
              <a:t>- season, time</a:t>
            </a:r>
            <a:r>
              <a:rPr lang="en-US" sz="2800" b="1" dirty="0" smtClean="0">
                <a:ln w="1905"/>
                <a:solidFill>
                  <a:schemeClr val="accent2">
                    <a:lumMod val="75000"/>
                  </a:schemeClr>
                </a:solidFill>
                <a:effectLst>
                  <a:innerShdw blurRad="69850" dist="43180" dir="5400000">
                    <a:srgbClr val="000000">
                      <a:alpha val="65000"/>
                    </a:srgbClr>
                  </a:innerShdw>
                </a:effectLst>
              </a:rPr>
              <a:t>.</a:t>
            </a:r>
          </a:p>
          <a:p>
            <a:pPr lvl="2">
              <a:buClr>
                <a:schemeClr val="bg1"/>
              </a:buClr>
              <a:buFont typeface="Wingdings" pitchFamily="2" charset="2"/>
              <a:buChar char="v"/>
            </a:pPr>
            <a:r>
              <a:rPr lang="en-US" sz="2800" b="1" dirty="0">
                <a:ln w="1905"/>
                <a:solidFill>
                  <a:srgbClr val="006600"/>
                </a:solidFill>
                <a:effectLst>
                  <a:glow rad="228600">
                    <a:schemeClr val="accent4">
                      <a:satMod val="175000"/>
                      <a:alpha val="40000"/>
                    </a:schemeClr>
                  </a:glow>
                  <a:innerShdw blurRad="69850" dist="43180" dir="5400000">
                    <a:srgbClr val="000000">
                      <a:alpha val="65000"/>
                    </a:srgbClr>
                  </a:innerShdw>
                </a:effectLst>
              </a:rPr>
              <a:t>H2163  </a:t>
            </a:r>
            <a:r>
              <a:rPr lang="en-US" sz="2800" b="1" dirty="0" err="1">
                <a:ln w="1905"/>
                <a:solidFill>
                  <a:srgbClr val="006600"/>
                </a:solidFill>
                <a:effectLst>
                  <a:glow rad="228600">
                    <a:schemeClr val="accent4">
                      <a:satMod val="175000"/>
                      <a:alpha val="40000"/>
                    </a:schemeClr>
                  </a:glow>
                  <a:innerShdw blurRad="69850" dist="43180" dir="5400000">
                    <a:srgbClr val="000000">
                      <a:alpha val="65000"/>
                    </a:srgbClr>
                  </a:innerShdw>
                </a:effectLst>
              </a:rPr>
              <a:t>zaman</a:t>
            </a:r>
            <a:r>
              <a:rPr lang="en-US" sz="2800" b="1" dirty="0">
                <a:ln w="1905"/>
                <a:solidFill>
                  <a:srgbClr val="006600"/>
                </a:solidFill>
                <a:effectLst>
                  <a:glow rad="228600">
                    <a:schemeClr val="accent4">
                      <a:satMod val="175000"/>
                      <a:alpha val="40000"/>
                    </a:schemeClr>
                  </a:glow>
                  <a:innerShdw blurRad="69850" dist="43180" dir="5400000">
                    <a:srgbClr val="000000">
                      <a:alpha val="65000"/>
                    </a:srgbClr>
                  </a:innerShdw>
                </a:effectLst>
              </a:rPr>
              <a:t> (</a:t>
            </a:r>
            <a:r>
              <a:rPr lang="en-US" sz="2800" b="1" dirty="0" err="1">
                <a:ln w="1905"/>
                <a:solidFill>
                  <a:srgbClr val="006600"/>
                </a:solidFill>
                <a:effectLst>
                  <a:glow rad="228600">
                    <a:schemeClr val="accent4">
                      <a:satMod val="175000"/>
                      <a:alpha val="40000"/>
                    </a:schemeClr>
                  </a:glow>
                  <a:innerShdw blurRad="69850" dist="43180" dir="5400000">
                    <a:srgbClr val="000000">
                      <a:alpha val="65000"/>
                    </a:srgbClr>
                  </a:innerShdw>
                </a:effectLst>
              </a:rPr>
              <a:t>zaw</a:t>
            </a:r>
            <a:r>
              <a:rPr lang="en-US" sz="2800" b="1" dirty="0">
                <a:ln w="1905"/>
                <a:solidFill>
                  <a:srgbClr val="006600"/>
                </a:solidFill>
                <a:effectLst>
                  <a:glow rad="228600">
                    <a:schemeClr val="accent4">
                      <a:satMod val="175000"/>
                      <a:alpha val="40000"/>
                    </a:schemeClr>
                  </a:glow>
                  <a:innerShdw blurRad="69850" dist="43180" dir="5400000">
                    <a:srgbClr val="000000">
                      <a:alpha val="65000"/>
                    </a:srgbClr>
                  </a:innerShdw>
                </a:effectLst>
              </a:rPr>
              <a:t>-man'); </a:t>
            </a:r>
            <a:r>
              <a:rPr lang="en-US" sz="2800" b="1" dirty="0" smtClean="0">
                <a:ln w="1905"/>
                <a:solidFill>
                  <a:srgbClr val="006600"/>
                </a:solidFill>
                <a:effectLst>
                  <a:glow rad="228600">
                    <a:schemeClr val="accent4">
                      <a:satMod val="175000"/>
                      <a:alpha val="40000"/>
                    </a:schemeClr>
                  </a:glow>
                  <a:innerShdw blurRad="69850" dist="43180" dir="5400000">
                    <a:srgbClr val="000000">
                      <a:alpha val="65000"/>
                    </a:srgbClr>
                  </a:innerShdw>
                </a:effectLst>
              </a:rPr>
              <a:t/>
            </a:r>
            <a:br>
              <a:rPr lang="en-US" sz="2800" b="1" dirty="0" smtClean="0">
                <a:ln w="1905"/>
                <a:solidFill>
                  <a:srgbClr val="006600"/>
                </a:solidFill>
                <a:effectLst>
                  <a:glow rad="228600">
                    <a:schemeClr val="accent4">
                      <a:satMod val="175000"/>
                      <a:alpha val="40000"/>
                    </a:schemeClr>
                  </a:glow>
                  <a:innerShdw blurRad="69850" dist="43180" dir="5400000">
                    <a:srgbClr val="000000">
                      <a:alpha val="65000"/>
                    </a:srgbClr>
                  </a:innerShdw>
                </a:effectLst>
              </a:rPr>
            </a:br>
            <a:r>
              <a:rPr lang="en-US" sz="2800" b="1" dirty="0" smtClean="0">
                <a:ln w="1905"/>
                <a:solidFill>
                  <a:srgbClr val="006600"/>
                </a:solidFill>
                <a:effectLst>
                  <a:glow rad="228600">
                    <a:schemeClr val="accent4">
                      <a:satMod val="175000"/>
                      <a:alpha val="40000"/>
                    </a:schemeClr>
                  </a:glow>
                  <a:innerShdw blurRad="69850" dist="43180" dir="5400000">
                    <a:srgbClr val="000000">
                      <a:alpha val="65000"/>
                    </a:srgbClr>
                  </a:innerShdw>
                </a:effectLst>
              </a:rPr>
              <a:t>a </a:t>
            </a:r>
            <a:r>
              <a:rPr lang="en-US" sz="2800" b="1" dirty="0">
                <a:ln w="1905"/>
                <a:solidFill>
                  <a:srgbClr val="006600"/>
                </a:solidFill>
                <a:effectLst>
                  <a:glow rad="228600">
                    <a:schemeClr val="accent4">
                      <a:satMod val="175000"/>
                      <a:alpha val="40000"/>
                    </a:schemeClr>
                  </a:glow>
                  <a:innerShdw blurRad="69850" dist="43180" dir="5400000">
                    <a:srgbClr val="000000">
                      <a:alpha val="65000"/>
                    </a:srgbClr>
                  </a:innerShdw>
                </a:effectLst>
              </a:rPr>
              <a:t>primitive root; to fix (a time):  </a:t>
            </a:r>
            <a:r>
              <a:rPr lang="en-US" sz="2800" b="1" dirty="0" smtClean="0">
                <a:ln w="1905"/>
                <a:solidFill>
                  <a:srgbClr val="006600"/>
                </a:solidFill>
                <a:effectLst>
                  <a:glow rad="228600">
                    <a:schemeClr val="accent4">
                      <a:satMod val="175000"/>
                      <a:alpha val="40000"/>
                    </a:schemeClr>
                  </a:glow>
                  <a:innerShdw blurRad="69850" dist="43180" dir="5400000">
                    <a:srgbClr val="000000">
                      <a:alpha val="65000"/>
                    </a:srgbClr>
                  </a:innerShdw>
                </a:effectLst>
              </a:rPr>
              <a:t/>
            </a:r>
            <a:br>
              <a:rPr lang="en-US" sz="2800" b="1" dirty="0" smtClean="0">
                <a:ln w="1905"/>
                <a:solidFill>
                  <a:srgbClr val="006600"/>
                </a:solidFill>
                <a:effectLst>
                  <a:glow rad="228600">
                    <a:schemeClr val="accent4">
                      <a:satMod val="175000"/>
                      <a:alpha val="40000"/>
                    </a:schemeClr>
                  </a:glow>
                  <a:innerShdw blurRad="69850" dist="43180" dir="5400000">
                    <a:srgbClr val="000000">
                      <a:alpha val="65000"/>
                    </a:srgbClr>
                  </a:innerShdw>
                </a:effectLst>
              </a:rPr>
            </a:br>
            <a:r>
              <a:rPr lang="en-US" sz="2800" b="1" dirty="0" smtClean="0">
                <a:ln w="1905"/>
                <a:solidFill>
                  <a:srgbClr val="006600"/>
                </a:solidFill>
                <a:effectLst>
                  <a:glow rad="228600">
                    <a:schemeClr val="accent4">
                      <a:satMod val="175000"/>
                      <a:alpha val="40000"/>
                    </a:schemeClr>
                  </a:glow>
                  <a:innerShdw blurRad="69850" dist="43180" dir="5400000">
                    <a:srgbClr val="000000">
                      <a:alpha val="65000"/>
                    </a:srgbClr>
                  </a:innerShdw>
                </a:effectLst>
              </a:rPr>
              <a:t>KJV </a:t>
            </a:r>
            <a:r>
              <a:rPr lang="en-US" sz="2800" b="1" dirty="0">
                <a:ln w="1905"/>
                <a:solidFill>
                  <a:srgbClr val="006600"/>
                </a:solidFill>
                <a:effectLst>
                  <a:glow rad="228600">
                    <a:schemeClr val="accent4">
                      <a:satMod val="175000"/>
                      <a:alpha val="40000"/>
                    </a:schemeClr>
                  </a:glow>
                  <a:innerShdw blurRad="69850" dist="43180" dir="5400000">
                    <a:srgbClr val="000000">
                      <a:alpha val="65000"/>
                    </a:srgbClr>
                  </a:innerShdw>
                </a:effectLst>
              </a:rPr>
              <a:t>- appoint.</a:t>
            </a:r>
          </a:p>
          <a:p>
            <a:pPr>
              <a:buClr>
                <a:schemeClr val="bg1"/>
              </a:buClr>
              <a:buFont typeface="Wingdings" pitchFamily="2" charset="2"/>
              <a:buChar char="v"/>
            </a:pPr>
            <a:endParaRPr lang="en-US" dirty="0"/>
          </a:p>
        </p:txBody>
      </p:sp>
      <p:sp>
        <p:nvSpPr>
          <p:cNvPr id="8" name="Rectangle 7"/>
          <p:cNvSpPr/>
          <p:nvPr/>
        </p:nvSpPr>
        <p:spPr>
          <a:xfrm>
            <a:off x="9517588" y="295870"/>
            <a:ext cx="2307334"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5">
                    <a:lumMod val="60000"/>
                    <a:lumOff val="40000"/>
                  </a:schemeClr>
                </a:solidFill>
                <a:effectLst>
                  <a:outerShdw blurRad="50800" dist="39000" dir="5460000" algn="tl">
                    <a:srgbClr val="000000">
                      <a:alpha val="38000"/>
                    </a:srgbClr>
                  </a:outerShdw>
                </a:effectLst>
                <a:latin typeface="Pristina" pitchFamily="66" charset="0"/>
              </a:rPr>
              <a:t>Dan 2:21</a:t>
            </a:r>
            <a:endParaRPr lang="en-US" sz="72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sp>
        <p:nvSpPr>
          <p:cNvPr id="9" name="Rectangle 8"/>
          <p:cNvSpPr/>
          <p:nvPr/>
        </p:nvSpPr>
        <p:spPr>
          <a:xfrm>
            <a:off x="9517588" y="1504750"/>
            <a:ext cx="2307334" cy="542456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And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he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changeth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the </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times </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Arial Narrow" pitchFamily="34" charset="0"/>
              </a:rPr>
              <a:t>[5732] </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and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the </a:t>
            </a:r>
            <a:r>
              <a:rPr lang="en-US" sz="2475" b="1" dirty="0">
                <a:ln w="11430"/>
                <a:solidFill>
                  <a:schemeClr val="accent4">
                    <a:lumMod val="75000"/>
                  </a:schemeClr>
                </a:solidFill>
                <a:effectLst>
                  <a:outerShdw blurRad="50800" dist="39000" dir="5460000" algn="tl">
                    <a:srgbClr val="000000">
                      <a:alpha val="38000"/>
                    </a:srgbClr>
                  </a:outerShdw>
                </a:effectLst>
                <a:latin typeface="Bradley Hand ITC" pitchFamily="66" charset="0"/>
              </a:rPr>
              <a:t>seasons</a:t>
            </a:r>
            <a:r>
              <a:rPr lang="en-US" sz="2475" b="1" dirty="0" smtClean="0">
                <a:ln w="11430"/>
                <a:solidFill>
                  <a:schemeClr val="accent4">
                    <a:lumMod val="75000"/>
                  </a:schemeClr>
                </a:solidFill>
                <a:effectLst>
                  <a:outerShdw blurRad="50800" dist="39000" dir="5460000" algn="tl">
                    <a:srgbClr val="000000">
                      <a:alpha val="38000"/>
                    </a:srgbClr>
                  </a:outerShdw>
                </a:effectLst>
                <a:latin typeface="Bradley Hand ITC" pitchFamily="66" charset="0"/>
              </a:rPr>
              <a:t>:</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Arial Narrow" pitchFamily="34" charset="0"/>
              </a:rPr>
              <a:t>[</a:t>
            </a:r>
            <a:r>
              <a:rPr lang="en-US" b="1" dirty="0" smtClean="0">
                <a:ln w="11430"/>
                <a:solidFill>
                  <a:schemeClr val="accent4">
                    <a:lumMod val="75000"/>
                  </a:schemeClr>
                </a:solidFill>
                <a:effectLst>
                  <a:outerShdw blurRad="50800" dist="39000" dir="5460000" algn="tl">
                    <a:srgbClr val="000000">
                      <a:alpha val="38000"/>
                    </a:srgbClr>
                  </a:outerShdw>
                </a:effectLst>
                <a:latin typeface="Arial Narrow" pitchFamily="34" charset="0"/>
              </a:rPr>
              <a:t>2166</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Arial Narrow" pitchFamily="34" charset="0"/>
              </a:rPr>
              <a:t>]</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he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removeth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kings, and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setteth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up kings: he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giveth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wisdom unto the wise, and knowledge to them </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a:r>
            <a:b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b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that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know </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understanding.</a:t>
            </a:r>
            <a:endPar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endParaRPr>
          </a:p>
        </p:txBody>
      </p:sp>
      <p:sp>
        <p:nvSpPr>
          <p:cNvPr id="10" name="Rectangle 9"/>
          <p:cNvSpPr/>
          <p:nvPr/>
        </p:nvSpPr>
        <p:spPr>
          <a:xfrm>
            <a:off x="1371600" y="76200"/>
            <a:ext cx="7641932"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Definition:</a:t>
            </a:r>
            <a:r>
              <a:rPr lang="en-US" sz="6000" b="1" cap="none" spc="0" dirty="0" smtClean="0">
                <a:ln w="11430"/>
                <a:solidFill>
                  <a:srgbClr val="002060"/>
                </a:solidFill>
                <a:effectLst>
                  <a:outerShdw blurRad="50800" dist="39000" dir="5460000" algn="tl">
                    <a:srgbClr val="000000">
                      <a:alpha val="38000"/>
                    </a:srgbClr>
                  </a:outerShdw>
                </a:effectLst>
                <a:latin typeface="Pristina" pitchFamily="66" charset="0"/>
              </a:rPr>
              <a:t> </a:t>
            </a:r>
            <a:r>
              <a:rPr lang="en-US" sz="6000" b="1" dirty="0" smtClean="0">
                <a:ln w="11430"/>
                <a:solidFill>
                  <a:schemeClr val="accent4">
                    <a:lumMod val="75000"/>
                  </a:schemeClr>
                </a:solidFill>
                <a:effectLst>
                  <a:outerShdw blurRad="50800" dist="39000" dir="5460000" algn="tl">
                    <a:srgbClr val="000000">
                      <a:alpha val="38000"/>
                    </a:srgbClr>
                  </a:outerShdw>
                </a:effectLst>
                <a:latin typeface="Pristina" pitchFamily="66" charset="0"/>
              </a:rPr>
              <a:t>“seasons” </a:t>
            </a:r>
            <a:r>
              <a:rPr lang="en-US" sz="4800" b="1" cap="none" spc="0" dirty="0" smtClean="0">
                <a:ln w="11430"/>
                <a:solidFill>
                  <a:schemeClr val="accent5">
                    <a:lumMod val="60000"/>
                    <a:lumOff val="40000"/>
                  </a:schemeClr>
                </a:solidFill>
                <a:effectLst>
                  <a:outerShdw blurRad="50800" dist="39000" dir="5460000" algn="tl">
                    <a:srgbClr val="000000">
                      <a:alpha val="38000"/>
                    </a:srgbClr>
                  </a:outerShdw>
                </a:effectLst>
                <a:latin typeface="Pristina" pitchFamily="66" charset="0"/>
              </a:rPr>
              <a:t>[H2166]</a:t>
            </a:r>
            <a:endParaRPr lang="en-US" sz="48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sp>
        <p:nvSpPr>
          <p:cNvPr id="11" name="Rectangle 10"/>
          <p:cNvSpPr/>
          <p:nvPr/>
        </p:nvSpPr>
        <p:spPr>
          <a:xfrm>
            <a:off x="1623628" y="5288340"/>
            <a:ext cx="7389904"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When d</a:t>
            </a:r>
            <a:r>
              <a:rPr lang="en-US" sz="4800" b="1" cap="none" spc="0"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id Yahuah change  any</a:t>
            </a:r>
            <a:r>
              <a:rPr lang="en-US" sz="4800" b="1" cap="none" spc="0" dirty="0" smtClean="0">
                <a:ln w="11430"/>
                <a:solidFill>
                  <a:srgbClr val="002060"/>
                </a:solidFill>
                <a:effectLst>
                  <a:outerShdw blurRad="50800" dist="39000" dir="5460000" algn="tl">
                    <a:srgbClr val="000000">
                      <a:alpha val="38000"/>
                    </a:srgbClr>
                  </a:outerShdw>
                </a:effectLst>
                <a:latin typeface="Pristina" pitchFamily="66" charset="0"/>
              </a:rPr>
              <a:t> </a:t>
            </a:r>
            <a:br>
              <a:rPr lang="en-US" sz="4800" b="1" cap="none" spc="0" dirty="0" smtClean="0">
                <a:ln w="11430"/>
                <a:solidFill>
                  <a:srgbClr val="002060"/>
                </a:solidFill>
                <a:effectLst>
                  <a:outerShdw blurRad="50800" dist="39000" dir="5460000" algn="tl">
                    <a:srgbClr val="000000">
                      <a:alpha val="38000"/>
                    </a:srgbClr>
                  </a:outerShdw>
                </a:effectLst>
                <a:latin typeface="Pristina" pitchFamily="66" charset="0"/>
              </a:rPr>
            </a:br>
            <a:r>
              <a:rPr lang="en-US" sz="4800" b="1" dirty="0" smtClean="0">
                <a:ln w="11430"/>
                <a:solidFill>
                  <a:schemeClr val="accent4">
                    <a:lumMod val="75000"/>
                  </a:schemeClr>
                </a:solidFill>
                <a:effectLst>
                  <a:outerShdw blurRad="50800" dist="39000" dir="5460000" algn="tl">
                    <a:srgbClr val="000000">
                      <a:alpha val="38000"/>
                    </a:srgbClr>
                  </a:outerShdw>
                </a:effectLst>
                <a:latin typeface="Pristina" pitchFamily="66" charset="0"/>
              </a:rPr>
              <a:t>“seasons” or  appointed times?</a:t>
            </a:r>
            <a:endParaRPr lang="en-US" sz="40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spTree>
    <p:extLst>
      <p:ext uri="{BB962C8B-B14F-4D97-AF65-F5344CB8AC3E}">
        <p14:creationId xmlns:p14="http://schemas.microsoft.com/office/powerpoint/2010/main" val="201669273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left)">
                                      <p:cBhvr>
                                        <p:cTn id="14" dur="20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up)">
                                      <p:cBhvr>
                                        <p:cTn id="19" dur="20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up)">
                                      <p:cBhvr>
                                        <p:cTn id="24" dur="2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up)">
                                      <p:cBhvr>
                                        <p:cTn id="29" dur="20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3000">
              <a:srgbClr val="0A128C"/>
            </a:gs>
            <a:gs pos="70000">
              <a:srgbClr val="181CC7"/>
            </a:gs>
            <a:gs pos="88000">
              <a:srgbClr val="7005D4"/>
            </a:gs>
            <a:gs pos="100000">
              <a:srgbClr val="8C3D91"/>
            </a:gs>
          </a:gsLst>
          <a:lin ang="108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normAutofit fontScale="85000" lnSpcReduction="20000"/>
          </a:bodyPr>
          <a:lstStyle/>
          <a:p>
            <a:fld id="{AA4C6552-42F6-43F2-A3FB-E92E8C09004E}" type="slidenum">
              <a:rPr lang="en-US" smtClean="0">
                <a:solidFill>
                  <a:srgbClr val="464653"/>
                </a:solidFill>
              </a:rPr>
              <a:pPr/>
              <a:t>83</a:t>
            </a:fld>
            <a:endParaRPr lang="en-US">
              <a:solidFill>
                <a:srgbClr val="464653"/>
              </a:solidFill>
            </a:endParaRPr>
          </a:p>
        </p:txBody>
      </p:sp>
      <p:pic>
        <p:nvPicPr>
          <p:cNvPr id="3" name="Picture 2" descr="C:\Users\Rae\Desktop\Dan 2 image bkg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04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p:cNvSpPr txBox="1">
            <a:spLocks/>
          </p:cNvSpPr>
          <p:nvPr/>
        </p:nvSpPr>
        <p:spPr>
          <a:xfrm>
            <a:off x="8681" y="6553200"/>
            <a:ext cx="711200" cy="244476"/>
          </a:xfrm>
          <a:prstGeom prst="rect">
            <a:avLst/>
          </a:prstGeom>
        </p:spPr>
        <p:txBody>
          <a:bodyPr vert="horz" anchor="ctr" anchorCtr="0">
            <a:normAutofit fontScale="85000" lnSpcReduction="20000"/>
          </a:bodyPr>
          <a:lstStyle>
            <a:defPPr>
              <a:defRPr lang="en-US"/>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solidFill>
                  <a:schemeClr val="bg1"/>
                </a:solidFill>
              </a:rPr>
              <a:pPr/>
              <a:t>83</a:t>
            </a:fld>
            <a:endParaRPr lang="en-US" dirty="0">
              <a:solidFill>
                <a:schemeClr val="bg1"/>
              </a:solidFill>
            </a:endParaRPr>
          </a:p>
        </p:txBody>
      </p:sp>
      <p:sp>
        <p:nvSpPr>
          <p:cNvPr id="6" name="Double Wave 5"/>
          <p:cNvSpPr/>
          <p:nvPr/>
        </p:nvSpPr>
        <p:spPr>
          <a:xfrm rot="16200000">
            <a:off x="5529257" y="3174469"/>
            <a:ext cx="7472606" cy="504056"/>
          </a:xfrm>
          <a:prstGeom prst="doubleWave">
            <a:avLst>
              <a:gd name="adj1" fmla="val 12500"/>
              <a:gd name="adj2" fmla="val 1880"/>
            </a:avLst>
          </a:prstGeom>
          <a:solidFill>
            <a:srgbClr val="00B0F0"/>
          </a:soli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Double Wave 6"/>
          <p:cNvSpPr/>
          <p:nvPr/>
        </p:nvSpPr>
        <p:spPr>
          <a:xfrm rot="16200000" flipH="1" flipV="1">
            <a:off x="8388961" y="3131163"/>
            <a:ext cx="7391400" cy="519478"/>
          </a:xfrm>
          <a:prstGeom prst="doubleWave">
            <a:avLst>
              <a:gd name="adj1" fmla="val 12500"/>
              <a:gd name="adj2" fmla="val 1880"/>
            </a:avLst>
          </a:prstGeom>
          <a:solidFill>
            <a:srgbClr val="00B0F0"/>
          </a:solidFill>
          <a:ln>
            <a:solidFill>
              <a:schemeClr val="tx2">
                <a:lumMod val="60000"/>
                <a:lumOff val="40000"/>
              </a:schemeClr>
            </a:solidFill>
          </a:ln>
          <a:scene3d>
            <a:camera prst="orthographicFront"/>
            <a:lightRig rig="threePt" dir="t"/>
          </a:scene3d>
          <a:sp3d>
            <a:bevelT w="152400" h="50800" prst="softRound"/>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Rectangle 7"/>
          <p:cNvSpPr/>
          <p:nvPr/>
        </p:nvSpPr>
        <p:spPr>
          <a:xfrm>
            <a:off x="9517588" y="295870"/>
            <a:ext cx="2307334"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5">
                    <a:lumMod val="75000"/>
                  </a:schemeClr>
                </a:solidFill>
                <a:effectLst>
                  <a:outerShdw blurRad="50800" dist="39000" dir="5460000" algn="tl">
                    <a:srgbClr val="000000">
                      <a:alpha val="38000"/>
                    </a:srgbClr>
                  </a:outerShdw>
                </a:effectLst>
                <a:latin typeface="Pristina" pitchFamily="66" charset="0"/>
              </a:rPr>
              <a:t>Dan 2:21</a:t>
            </a:r>
            <a:endParaRPr lang="en-US" sz="7200" b="1" cap="none" spc="0" dirty="0">
              <a:ln w="11430"/>
              <a:solidFill>
                <a:schemeClr val="accent5">
                  <a:lumMod val="75000"/>
                </a:schemeClr>
              </a:solidFill>
              <a:effectLst>
                <a:outerShdw blurRad="50800" dist="39000" dir="5460000" algn="tl">
                  <a:srgbClr val="000000">
                    <a:alpha val="38000"/>
                  </a:srgbClr>
                </a:outerShdw>
              </a:effectLst>
              <a:latin typeface="Pristina" pitchFamily="66" charset="0"/>
            </a:endParaRPr>
          </a:p>
        </p:txBody>
      </p:sp>
      <p:sp>
        <p:nvSpPr>
          <p:cNvPr id="9" name="Rectangle 8"/>
          <p:cNvSpPr/>
          <p:nvPr/>
        </p:nvSpPr>
        <p:spPr>
          <a:xfrm>
            <a:off x="9517588" y="1504750"/>
            <a:ext cx="2307334" cy="313932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And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he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changeth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the </a:t>
            </a:r>
            <a:r>
              <a:rPr lang="en-US" sz="2475" b="1" dirty="0" smtClean="0">
                <a:ln w="11430"/>
                <a:solidFill>
                  <a:schemeClr val="accent4">
                    <a:lumMod val="75000"/>
                  </a:schemeClr>
                </a:solidFill>
                <a:effectLst>
                  <a:outerShdw blurRad="50800" dist="39000" dir="5460000" algn="tl">
                    <a:srgbClr val="000000">
                      <a:alpha val="38000"/>
                    </a:srgbClr>
                  </a:outerShdw>
                </a:effectLst>
                <a:latin typeface="Bradley Hand ITC" pitchFamily="66" charset="0"/>
              </a:rPr>
              <a:t>times</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Arial Narrow" pitchFamily="34" charset="0"/>
              </a:rPr>
              <a:t>[</a:t>
            </a:r>
            <a:r>
              <a:rPr lang="en-US" b="1" dirty="0" smtClean="0">
                <a:ln w="11430"/>
                <a:solidFill>
                  <a:schemeClr val="accent4">
                    <a:lumMod val="75000"/>
                  </a:schemeClr>
                </a:solidFill>
                <a:effectLst>
                  <a:outerShdw blurRad="50800" dist="39000" dir="5460000" algn="tl">
                    <a:srgbClr val="000000">
                      <a:alpha val="38000"/>
                    </a:srgbClr>
                  </a:outerShdw>
                </a:effectLst>
                <a:latin typeface="Arial Narrow" pitchFamily="34" charset="0"/>
              </a:rPr>
              <a:t>5732</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Arial Narrow" pitchFamily="34" charset="0"/>
              </a:rPr>
              <a:t>] </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and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the seasons</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Arial Narrow" pitchFamily="34" charset="0"/>
              </a:rPr>
              <a:t>[2166]</a:t>
            </a:r>
            <a:r>
              <a:rPr lang="en-US"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he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removeth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kings, and </a:t>
            </a:r>
            <a:r>
              <a:rPr lang="en-US" sz="2475" b="1" dirty="0" err="1">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setteth</a:t>
            </a:r>
            <a:r>
              <a:rPr lang="en-US" sz="2475" b="1" dirty="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 up </a:t>
            </a:r>
            <a:r>
              <a:rPr lang="en-US" sz="2475" b="1" dirty="0" smtClean="0">
                <a:ln w="11430"/>
                <a:solidFill>
                  <a:schemeClr val="accent5">
                    <a:lumMod val="60000"/>
                    <a:lumOff val="40000"/>
                  </a:schemeClr>
                </a:solidFill>
                <a:effectLst>
                  <a:outerShdw blurRad="50800" dist="39000" dir="5460000" algn="tl">
                    <a:srgbClr val="000000">
                      <a:alpha val="38000"/>
                    </a:srgbClr>
                  </a:outerShdw>
                </a:effectLst>
                <a:latin typeface="Bradley Hand ITC" pitchFamily="66" charset="0"/>
              </a:rPr>
              <a:t>kings.</a:t>
            </a:r>
          </a:p>
        </p:txBody>
      </p:sp>
      <p:sp>
        <p:nvSpPr>
          <p:cNvPr id="11" name="Rectangle 10"/>
          <p:cNvSpPr/>
          <p:nvPr/>
        </p:nvSpPr>
        <p:spPr>
          <a:xfrm>
            <a:off x="1524000" y="152400"/>
            <a:ext cx="7489532" cy="101566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Definition:</a:t>
            </a:r>
            <a:r>
              <a:rPr lang="en-US" sz="6000" b="1" cap="none" spc="0" dirty="0" smtClean="0">
                <a:ln w="11430"/>
                <a:solidFill>
                  <a:srgbClr val="002060"/>
                </a:solidFill>
                <a:effectLst>
                  <a:outerShdw blurRad="50800" dist="39000" dir="5460000" algn="tl">
                    <a:srgbClr val="000000">
                      <a:alpha val="38000"/>
                    </a:srgbClr>
                  </a:outerShdw>
                </a:effectLst>
                <a:latin typeface="Pristina" pitchFamily="66" charset="0"/>
              </a:rPr>
              <a:t> </a:t>
            </a:r>
            <a:r>
              <a:rPr lang="en-US" sz="6000" b="1" dirty="0" smtClean="0">
                <a:ln w="11430"/>
                <a:solidFill>
                  <a:schemeClr val="accent4">
                    <a:lumMod val="75000"/>
                  </a:schemeClr>
                </a:solidFill>
                <a:effectLst>
                  <a:outerShdw blurRad="50800" dist="39000" dir="5460000" algn="tl">
                    <a:srgbClr val="000000">
                      <a:alpha val="38000"/>
                    </a:srgbClr>
                  </a:outerShdw>
                </a:effectLst>
                <a:latin typeface="Pristina" pitchFamily="66" charset="0"/>
              </a:rPr>
              <a:t>“times” </a:t>
            </a:r>
            <a:r>
              <a:rPr lang="en-US" sz="4800" b="1" cap="none" spc="0" dirty="0" smtClean="0">
                <a:ln w="11430"/>
                <a:solidFill>
                  <a:schemeClr val="accent5">
                    <a:lumMod val="60000"/>
                    <a:lumOff val="40000"/>
                  </a:schemeClr>
                </a:solidFill>
                <a:effectLst>
                  <a:outerShdw blurRad="50800" dist="39000" dir="5460000" algn="tl">
                    <a:srgbClr val="000000">
                      <a:alpha val="38000"/>
                    </a:srgbClr>
                  </a:outerShdw>
                </a:effectLst>
                <a:latin typeface="Pristina" pitchFamily="66" charset="0"/>
              </a:rPr>
              <a:t>[H5732]</a:t>
            </a:r>
            <a:endParaRPr lang="en-US" sz="48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sp>
        <p:nvSpPr>
          <p:cNvPr id="12" name="Content Placeholder 8"/>
          <p:cNvSpPr txBox="1">
            <a:spLocks/>
          </p:cNvSpPr>
          <p:nvPr/>
        </p:nvSpPr>
        <p:spPr>
          <a:xfrm>
            <a:off x="2209800" y="1147686"/>
            <a:ext cx="6400800" cy="4267200"/>
          </a:xfrm>
          <a:prstGeom prst="rect">
            <a:avLst/>
          </a:prstGeom>
          <a:noFill/>
          <a:scene3d>
            <a:camera prst="orthographicFront"/>
            <a:lightRig rig="threePt" dir="t"/>
          </a:scene3d>
          <a:sp3d>
            <a:bevelT/>
          </a:sp3d>
        </p:spPr>
        <p:txBody>
          <a:bodyPr>
            <a:normAutofit/>
            <a:sp3d extrusionH="57150">
              <a:bevelT w="38100" h="38100"/>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chemeClr val="bg1"/>
              </a:buClr>
              <a:buFont typeface="Wingdings" pitchFamily="2" charset="2"/>
              <a:buChar char="v"/>
            </a:pPr>
            <a:r>
              <a:rPr lang="en-US" b="1" i="1" u="sng" dirty="0" smtClean="0">
                <a:ln w="1905"/>
                <a:solidFill>
                  <a:srgbClr val="0000FF"/>
                </a:solidFill>
                <a:effectLst>
                  <a:glow rad="228600">
                    <a:schemeClr val="accent1">
                      <a:satMod val="175000"/>
                      <a:alpha val="40000"/>
                    </a:schemeClr>
                  </a:glow>
                  <a:innerShdw blurRad="69850" dist="43180" dir="5400000">
                    <a:srgbClr val="000000">
                      <a:alpha val="65000"/>
                    </a:srgbClr>
                  </a:innerShdw>
                </a:effectLst>
              </a:rPr>
              <a:t>times</a:t>
            </a:r>
            <a:r>
              <a:rPr lang="en-US" b="1" dirty="0" smtClean="0">
                <a:ln w="1905"/>
                <a:solidFill>
                  <a:srgbClr val="0000FF"/>
                </a:solidFill>
                <a:effectLst>
                  <a:glow rad="228600">
                    <a:schemeClr val="accent1">
                      <a:satMod val="175000"/>
                      <a:alpha val="40000"/>
                    </a:schemeClr>
                  </a:glow>
                  <a:innerShdw blurRad="69850" dist="43180" dir="5400000">
                    <a:srgbClr val="000000">
                      <a:alpha val="65000"/>
                    </a:srgbClr>
                  </a:innerShdw>
                </a:effectLst>
              </a:rPr>
              <a:t>  </a:t>
            </a:r>
            <a:r>
              <a:rPr lang="en-US" b="1" dirty="0">
                <a:ln w="1905"/>
                <a:solidFill>
                  <a:srgbClr val="0000FF"/>
                </a:solidFill>
                <a:effectLst>
                  <a:glow rad="228600">
                    <a:schemeClr val="accent1">
                      <a:satMod val="175000"/>
                      <a:alpha val="40000"/>
                    </a:schemeClr>
                  </a:glow>
                  <a:innerShdw blurRad="69850" dist="43180" dir="5400000">
                    <a:srgbClr val="000000">
                      <a:alpha val="65000"/>
                    </a:srgbClr>
                  </a:innerShdw>
                </a:effectLst>
              </a:rPr>
              <a:t>H5732;  `</a:t>
            </a:r>
            <a:r>
              <a:rPr lang="en-US" b="1" dirty="0" err="1">
                <a:ln w="1905"/>
                <a:solidFill>
                  <a:srgbClr val="0000FF"/>
                </a:solidFill>
                <a:effectLst>
                  <a:glow rad="228600">
                    <a:schemeClr val="accent1">
                      <a:satMod val="175000"/>
                      <a:alpha val="40000"/>
                    </a:schemeClr>
                  </a:glow>
                  <a:innerShdw blurRad="69850" dist="43180" dir="5400000">
                    <a:srgbClr val="000000">
                      <a:alpha val="65000"/>
                    </a:srgbClr>
                  </a:innerShdw>
                </a:effectLst>
              </a:rPr>
              <a:t>iddan</a:t>
            </a:r>
            <a:r>
              <a:rPr lang="en-US" b="1" dirty="0">
                <a:ln w="1905"/>
                <a:solidFill>
                  <a:srgbClr val="0000FF"/>
                </a:solidFill>
                <a:effectLst>
                  <a:glow rad="228600">
                    <a:schemeClr val="accent1">
                      <a:satMod val="175000"/>
                      <a:alpha val="40000"/>
                    </a:schemeClr>
                  </a:glow>
                  <a:innerShdw blurRad="69850" dist="43180" dir="5400000">
                    <a:srgbClr val="000000">
                      <a:alpha val="65000"/>
                    </a:srgbClr>
                  </a:innerShdw>
                </a:effectLst>
              </a:rPr>
              <a:t> (</a:t>
            </a:r>
            <a:r>
              <a:rPr lang="en-US" b="1" u="sng" dirty="0">
                <a:ln w="1905"/>
                <a:solidFill>
                  <a:srgbClr val="0000FF"/>
                </a:solidFill>
                <a:effectLst>
                  <a:glow rad="228600">
                    <a:schemeClr val="accent1">
                      <a:satMod val="175000"/>
                      <a:alpha val="40000"/>
                    </a:schemeClr>
                  </a:glow>
                  <a:innerShdw blurRad="69850" dist="43180" dir="5400000">
                    <a:srgbClr val="000000">
                      <a:alpha val="65000"/>
                    </a:srgbClr>
                  </a:innerShdw>
                </a:effectLst>
              </a:rPr>
              <a:t>Aramaic</a:t>
            </a:r>
            <a:r>
              <a:rPr lang="en-US" b="1" dirty="0">
                <a:ln w="1905"/>
                <a:solidFill>
                  <a:srgbClr val="0000FF"/>
                </a:solidFill>
                <a:effectLst>
                  <a:glow rad="228600">
                    <a:schemeClr val="accent1">
                      <a:satMod val="175000"/>
                      <a:alpha val="40000"/>
                    </a:schemeClr>
                  </a:glow>
                  <a:innerShdw blurRad="69850" dist="43180" dir="5400000">
                    <a:srgbClr val="000000">
                      <a:alpha val="65000"/>
                    </a:srgbClr>
                  </a:innerShdw>
                </a:effectLst>
              </a:rPr>
              <a:t>); from a root corresponding to that of H5708; </a:t>
            </a:r>
            <a:r>
              <a:rPr lang="en-US" b="1" u="sng" dirty="0">
                <a:ln w="1905"/>
                <a:solidFill>
                  <a:srgbClr val="0000FF"/>
                </a:solidFill>
                <a:effectLst>
                  <a:glow rad="228600">
                    <a:schemeClr val="accent1">
                      <a:satMod val="175000"/>
                      <a:alpha val="40000"/>
                    </a:schemeClr>
                  </a:glow>
                  <a:innerShdw blurRad="69850" dist="43180" dir="5400000">
                    <a:srgbClr val="000000">
                      <a:alpha val="65000"/>
                    </a:srgbClr>
                  </a:innerShdw>
                </a:effectLst>
              </a:rPr>
              <a:t>a set time</a:t>
            </a:r>
            <a:r>
              <a:rPr lang="en-US" b="1" dirty="0">
                <a:ln w="1905"/>
                <a:solidFill>
                  <a:srgbClr val="0000FF"/>
                </a:solidFill>
                <a:effectLst>
                  <a:glow rad="228600">
                    <a:schemeClr val="accent1">
                      <a:satMod val="175000"/>
                      <a:alpha val="40000"/>
                    </a:schemeClr>
                  </a:glow>
                  <a:innerShdw blurRad="69850" dist="43180" dir="5400000">
                    <a:srgbClr val="000000">
                      <a:alpha val="65000"/>
                    </a:srgbClr>
                  </a:innerShdw>
                </a:effectLst>
              </a:rPr>
              <a:t>; technically, </a:t>
            </a:r>
            <a:r>
              <a:rPr lang="en-US" b="1" u="sng" dirty="0">
                <a:ln w="1905"/>
                <a:solidFill>
                  <a:srgbClr val="0000FF"/>
                </a:solidFill>
                <a:effectLst>
                  <a:glow rad="228600">
                    <a:schemeClr val="accent1">
                      <a:satMod val="175000"/>
                      <a:alpha val="40000"/>
                    </a:schemeClr>
                  </a:glow>
                  <a:innerShdw blurRad="69850" dist="43180" dir="5400000">
                    <a:srgbClr val="000000">
                      <a:alpha val="65000"/>
                    </a:srgbClr>
                  </a:innerShdw>
                </a:effectLst>
              </a:rPr>
              <a:t>a year</a:t>
            </a:r>
            <a:r>
              <a:rPr lang="en-US" b="1" dirty="0">
                <a:ln w="1905"/>
                <a:solidFill>
                  <a:srgbClr val="0000FF"/>
                </a:solidFill>
                <a:effectLst>
                  <a:glow rad="228600">
                    <a:schemeClr val="accent1">
                      <a:satMod val="175000"/>
                      <a:alpha val="40000"/>
                    </a:schemeClr>
                  </a:glow>
                  <a:innerShdw blurRad="69850" dist="43180" dir="5400000">
                    <a:srgbClr val="000000">
                      <a:alpha val="65000"/>
                    </a:srgbClr>
                  </a:innerShdw>
                </a:effectLst>
              </a:rPr>
              <a:t>:  KJV - time</a:t>
            </a:r>
            <a:r>
              <a:rPr lang="en-US" b="1" dirty="0" smtClean="0">
                <a:ln w="1905"/>
                <a:solidFill>
                  <a:srgbClr val="0000FF"/>
                </a:solidFill>
                <a:effectLst>
                  <a:glow rad="228600">
                    <a:schemeClr val="accent1">
                      <a:satMod val="175000"/>
                      <a:alpha val="40000"/>
                    </a:schemeClr>
                  </a:glow>
                  <a:innerShdw blurRad="69850" dist="43180" dir="5400000">
                    <a:srgbClr val="000000">
                      <a:alpha val="65000"/>
                    </a:srgbClr>
                  </a:innerShdw>
                </a:effectLst>
              </a:rPr>
              <a:t>.</a:t>
            </a:r>
            <a:endParaRPr lang="en-US" b="1" dirty="0">
              <a:ln w="1905"/>
              <a:solidFill>
                <a:srgbClr val="0000FF"/>
              </a:solidFill>
              <a:effectLst>
                <a:glow rad="228600">
                  <a:schemeClr val="accent1">
                    <a:satMod val="175000"/>
                    <a:alpha val="40000"/>
                  </a:schemeClr>
                </a:glow>
                <a:innerShdw blurRad="69850" dist="43180" dir="5400000">
                  <a:srgbClr val="000000">
                    <a:alpha val="65000"/>
                  </a:srgbClr>
                </a:innerShdw>
              </a:effectLst>
            </a:endParaRPr>
          </a:p>
          <a:p>
            <a:pPr lvl="1">
              <a:buClr>
                <a:schemeClr val="bg1"/>
              </a:buClr>
              <a:buFont typeface="Wingdings" pitchFamily="2" charset="2"/>
              <a:buChar char="v"/>
            </a:pPr>
            <a:r>
              <a:rPr lang="en-US" sz="3000"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t>H5708  </a:t>
            </a:r>
            <a:r>
              <a:rPr lang="en-US" b="1" dirty="0">
                <a:ln w="1905"/>
                <a:solidFill>
                  <a:srgbClr val="8E002F"/>
                </a:solidFill>
                <a:effectLst>
                  <a:glow rad="228600">
                    <a:schemeClr val="accent5">
                      <a:satMod val="175000"/>
                      <a:alpha val="40000"/>
                    </a:schemeClr>
                  </a:glow>
                  <a:innerShdw blurRad="69850" dist="43180" dir="5400000">
                    <a:srgbClr val="000000">
                      <a:alpha val="65000"/>
                    </a:srgbClr>
                  </a:innerShdw>
                </a:effectLst>
              </a:rPr>
              <a:t>`</a:t>
            </a:r>
            <a:r>
              <a:rPr lang="en-US" b="1" dirty="0" err="1">
                <a:ln w="1905"/>
                <a:solidFill>
                  <a:srgbClr val="8E002F"/>
                </a:solidFill>
                <a:effectLst>
                  <a:glow rad="228600">
                    <a:schemeClr val="accent5">
                      <a:satMod val="175000"/>
                      <a:alpha val="40000"/>
                    </a:schemeClr>
                  </a:glow>
                  <a:innerShdw blurRad="69850" dist="43180" dir="5400000">
                    <a:srgbClr val="000000">
                      <a:alpha val="65000"/>
                    </a:srgbClr>
                  </a:innerShdw>
                </a:effectLst>
              </a:rPr>
              <a:t>ed</a:t>
            </a:r>
            <a:r>
              <a:rPr lang="en-US" b="1" dirty="0">
                <a:ln w="1905"/>
                <a:solidFill>
                  <a:srgbClr val="8E002F"/>
                </a:solidFill>
                <a:effectLst>
                  <a:glow rad="228600">
                    <a:schemeClr val="accent5">
                      <a:satMod val="175000"/>
                      <a:alpha val="40000"/>
                    </a:schemeClr>
                  </a:glow>
                  <a:innerShdw blurRad="69850" dist="43180" dir="5400000">
                    <a:srgbClr val="000000">
                      <a:alpha val="65000"/>
                    </a:srgbClr>
                  </a:innerShdw>
                </a:effectLst>
              </a:rPr>
              <a:t> </a:t>
            </a:r>
            <a: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t>; </a:t>
            </a:r>
            <a:r>
              <a:rPr lang="en-US" b="1" dirty="0">
                <a:ln w="1905"/>
                <a:solidFill>
                  <a:srgbClr val="8E002F"/>
                </a:solidFill>
                <a:effectLst>
                  <a:glow rad="228600">
                    <a:schemeClr val="accent5">
                      <a:satMod val="175000"/>
                      <a:alpha val="40000"/>
                    </a:schemeClr>
                  </a:glow>
                  <a:innerShdw blurRad="69850" dist="43180" dir="5400000">
                    <a:srgbClr val="000000">
                      <a:alpha val="65000"/>
                    </a:srgbClr>
                  </a:innerShdw>
                </a:effectLst>
              </a:rPr>
              <a:t>from an unused root meaning to set a period [compare H5710, H5749]; the menstrual flux </a:t>
            </a:r>
            <a: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t/>
            </a:r>
            <a:b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br>
            <a: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t>(</a:t>
            </a:r>
            <a:r>
              <a:rPr lang="en-US" b="1" dirty="0">
                <a:ln w="1905"/>
                <a:solidFill>
                  <a:srgbClr val="8E002F"/>
                </a:solidFill>
                <a:effectLst>
                  <a:glow rad="228600">
                    <a:schemeClr val="accent5">
                      <a:satMod val="175000"/>
                      <a:alpha val="40000"/>
                    </a:schemeClr>
                  </a:glow>
                  <a:innerShdw blurRad="69850" dist="43180" dir="5400000">
                    <a:srgbClr val="000000">
                      <a:alpha val="65000"/>
                    </a:srgbClr>
                  </a:innerShdw>
                </a:effectLst>
              </a:rPr>
              <a:t>as periodical); by implication </a:t>
            </a:r>
            <a: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t/>
            </a:r>
            <a:b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br>
            <a:r>
              <a:rPr lang="en-US" b="1" dirty="0" smtClean="0">
                <a:ln w="1905"/>
                <a:solidFill>
                  <a:srgbClr val="8E002F"/>
                </a:solidFill>
                <a:effectLst>
                  <a:glow rad="228600">
                    <a:schemeClr val="accent5">
                      <a:satMod val="175000"/>
                      <a:alpha val="40000"/>
                    </a:schemeClr>
                  </a:glow>
                  <a:innerShdw blurRad="69850" dist="43180" dir="5400000">
                    <a:srgbClr val="000000">
                      <a:alpha val="65000"/>
                    </a:srgbClr>
                  </a:innerShdw>
                </a:effectLst>
              </a:rPr>
              <a:t>(</a:t>
            </a:r>
            <a:r>
              <a:rPr lang="en-US" b="1" dirty="0">
                <a:ln w="1905"/>
                <a:solidFill>
                  <a:srgbClr val="8E002F"/>
                </a:solidFill>
                <a:effectLst>
                  <a:glow rad="228600">
                    <a:schemeClr val="accent5">
                      <a:satMod val="175000"/>
                      <a:alpha val="40000"/>
                    </a:schemeClr>
                  </a:glow>
                  <a:innerShdw blurRad="69850" dist="43180" dir="5400000">
                    <a:srgbClr val="000000">
                      <a:alpha val="65000"/>
                    </a:srgbClr>
                  </a:innerShdw>
                </a:effectLst>
              </a:rPr>
              <a:t>in plural) </a:t>
            </a:r>
            <a:r>
              <a:rPr lang="en-US" sz="3200" b="1" u="sng" dirty="0">
                <a:ln w="1905">
                  <a:solidFill>
                    <a:schemeClr val="bg1"/>
                  </a:solidFill>
                </a:ln>
                <a:solidFill>
                  <a:srgbClr val="8E002F"/>
                </a:solidFill>
                <a:effectLst>
                  <a:glow rad="228600">
                    <a:schemeClr val="accent5">
                      <a:satMod val="175000"/>
                      <a:alpha val="40000"/>
                    </a:schemeClr>
                  </a:glow>
                  <a:innerShdw blurRad="69850" dist="43180" dir="5400000">
                    <a:srgbClr val="000000">
                      <a:alpha val="65000"/>
                    </a:srgbClr>
                  </a:innerShdw>
                </a:effectLst>
              </a:rPr>
              <a:t>soiling</a:t>
            </a:r>
            <a:r>
              <a:rPr lang="en-US" b="1" dirty="0">
                <a:ln w="1905">
                  <a:solidFill>
                    <a:schemeClr val="bg1"/>
                  </a:solidFill>
                </a:ln>
                <a:solidFill>
                  <a:srgbClr val="8E002F"/>
                </a:solidFill>
                <a:effectLst>
                  <a:glow rad="228600">
                    <a:schemeClr val="accent5">
                      <a:satMod val="175000"/>
                      <a:alpha val="40000"/>
                    </a:schemeClr>
                  </a:glow>
                  <a:innerShdw blurRad="69850" dist="43180" dir="5400000">
                    <a:srgbClr val="000000">
                      <a:alpha val="65000"/>
                    </a:srgbClr>
                  </a:innerShdw>
                </a:effectLst>
              </a:rPr>
              <a:t>:</a:t>
            </a:r>
            <a:r>
              <a:rPr lang="en-US" b="1" dirty="0">
                <a:ln w="1905"/>
                <a:solidFill>
                  <a:srgbClr val="8E002F"/>
                </a:solidFill>
                <a:effectLst>
                  <a:glow rad="228600">
                    <a:schemeClr val="accent5">
                      <a:satMod val="175000"/>
                      <a:alpha val="40000"/>
                    </a:schemeClr>
                  </a:glow>
                  <a:innerShdw blurRad="69850" dist="43180" dir="5400000">
                    <a:srgbClr val="000000">
                      <a:alpha val="65000"/>
                    </a:srgbClr>
                  </a:innerShdw>
                </a:effectLst>
              </a:rPr>
              <a:t>  KJV - </a:t>
            </a:r>
            <a:r>
              <a:rPr lang="en-US" sz="3200" b="1" u="sng" dirty="0">
                <a:ln w="1905">
                  <a:solidFill>
                    <a:schemeClr val="bg1"/>
                  </a:solidFill>
                </a:ln>
                <a:solidFill>
                  <a:srgbClr val="8E002F"/>
                </a:solidFill>
                <a:effectLst>
                  <a:glow rad="228600">
                    <a:schemeClr val="accent5">
                      <a:satMod val="175000"/>
                      <a:alpha val="40000"/>
                    </a:schemeClr>
                  </a:glow>
                  <a:innerShdw blurRad="69850" dist="43180" dir="5400000">
                    <a:srgbClr val="000000">
                      <a:alpha val="65000"/>
                    </a:srgbClr>
                  </a:innerShdw>
                </a:effectLst>
              </a:rPr>
              <a:t>filthy</a:t>
            </a:r>
            <a:r>
              <a:rPr lang="en-US" b="1" dirty="0">
                <a:ln w="1905">
                  <a:solidFill>
                    <a:schemeClr val="bg1"/>
                  </a:solidFill>
                </a:ln>
                <a:solidFill>
                  <a:srgbClr val="8E002F"/>
                </a:solidFill>
                <a:effectLst>
                  <a:glow rad="228600">
                    <a:schemeClr val="accent5">
                      <a:satMod val="175000"/>
                      <a:alpha val="40000"/>
                    </a:schemeClr>
                  </a:glow>
                  <a:innerShdw blurRad="69850" dist="43180" dir="5400000">
                    <a:srgbClr val="000000">
                      <a:alpha val="65000"/>
                    </a:srgbClr>
                  </a:innerShdw>
                </a:effectLst>
              </a:rPr>
              <a:t>.</a:t>
            </a:r>
            <a:r>
              <a:rPr lang="en-US" sz="3000" b="1" dirty="0">
                <a:ln w="1905">
                  <a:solidFill>
                    <a:schemeClr val="bg1"/>
                  </a:solidFill>
                </a:ln>
                <a:solidFill>
                  <a:srgbClr val="8E002F"/>
                </a:solidFill>
                <a:effectLst>
                  <a:glow rad="228600">
                    <a:schemeClr val="accent5">
                      <a:satMod val="175000"/>
                      <a:alpha val="40000"/>
                    </a:schemeClr>
                  </a:glow>
                  <a:innerShdw blurRad="69850" dist="43180" dir="5400000">
                    <a:srgbClr val="000000">
                      <a:alpha val="65000"/>
                    </a:srgbClr>
                  </a:innerShdw>
                </a:effectLst>
              </a:rPr>
              <a:t> </a:t>
            </a:r>
            <a:endParaRPr lang="en-US" sz="3000" b="1" dirty="0" smtClean="0">
              <a:ln w="1905">
                <a:solidFill>
                  <a:schemeClr val="bg1"/>
                </a:solidFill>
              </a:ln>
              <a:solidFill>
                <a:srgbClr val="8E002F"/>
              </a:solidFill>
              <a:effectLst>
                <a:glow rad="228600">
                  <a:schemeClr val="accent5">
                    <a:satMod val="175000"/>
                    <a:alpha val="40000"/>
                  </a:schemeClr>
                </a:glow>
                <a:innerShdw blurRad="69850" dist="43180" dir="5400000">
                  <a:srgbClr val="000000">
                    <a:alpha val="65000"/>
                  </a:srgbClr>
                </a:innerShdw>
              </a:effectLst>
            </a:endParaRPr>
          </a:p>
        </p:txBody>
      </p:sp>
      <p:sp>
        <p:nvSpPr>
          <p:cNvPr id="13" name="Rectangle 12"/>
          <p:cNvSpPr/>
          <p:nvPr/>
        </p:nvSpPr>
        <p:spPr>
          <a:xfrm>
            <a:off x="1623628" y="5288340"/>
            <a:ext cx="7641932"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How d</a:t>
            </a:r>
            <a:r>
              <a:rPr lang="en-US" sz="4800" b="1" cap="none" spc="0" dirty="0" smtClean="0">
                <a:ln w="11430"/>
                <a:solidFill>
                  <a:schemeClr val="bg2">
                    <a:lumMod val="75000"/>
                  </a:schemeClr>
                </a:solidFill>
                <a:effectLst>
                  <a:outerShdw blurRad="50800" dist="39000" dir="5460000" algn="tl">
                    <a:srgbClr val="000000">
                      <a:alpha val="38000"/>
                    </a:srgbClr>
                  </a:outerShdw>
                </a:effectLst>
                <a:latin typeface="Pristina" pitchFamily="66" charset="0"/>
              </a:rPr>
              <a:t>id Yahuah change  any</a:t>
            </a:r>
            <a:r>
              <a:rPr lang="en-US" sz="4800" b="1" cap="none" spc="0" dirty="0" smtClean="0">
                <a:ln w="11430"/>
                <a:solidFill>
                  <a:srgbClr val="002060"/>
                </a:solidFill>
                <a:effectLst>
                  <a:outerShdw blurRad="50800" dist="39000" dir="5460000" algn="tl">
                    <a:srgbClr val="000000">
                      <a:alpha val="38000"/>
                    </a:srgbClr>
                  </a:outerShdw>
                </a:effectLst>
                <a:latin typeface="Pristina" pitchFamily="66" charset="0"/>
              </a:rPr>
              <a:t> </a:t>
            </a:r>
            <a:br>
              <a:rPr lang="en-US" sz="4800" b="1" cap="none" spc="0" dirty="0" smtClean="0">
                <a:ln w="11430"/>
                <a:solidFill>
                  <a:srgbClr val="002060"/>
                </a:solidFill>
                <a:effectLst>
                  <a:outerShdw blurRad="50800" dist="39000" dir="5460000" algn="tl">
                    <a:srgbClr val="000000">
                      <a:alpha val="38000"/>
                    </a:srgbClr>
                  </a:outerShdw>
                </a:effectLst>
                <a:latin typeface="Pristina" pitchFamily="66" charset="0"/>
              </a:rPr>
            </a:br>
            <a:r>
              <a:rPr lang="en-US" sz="4800" b="1" dirty="0" smtClean="0">
                <a:ln w="11430"/>
                <a:solidFill>
                  <a:schemeClr val="accent4">
                    <a:lumMod val="75000"/>
                  </a:schemeClr>
                </a:solidFill>
                <a:effectLst>
                  <a:outerShdw blurRad="50800" dist="39000" dir="5460000" algn="tl">
                    <a:srgbClr val="000000">
                      <a:alpha val="38000"/>
                    </a:srgbClr>
                  </a:outerShdw>
                </a:effectLst>
                <a:latin typeface="Pristina" pitchFamily="66" charset="0"/>
              </a:rPr>
              <a:t>“times” to became soiled/filthy?</a:t>
            </a:r>
            <a:endParaRPr lang="en-US" sz="4000" b="1" cap="none" spc="0" dirty="0">
              <a:ln w="11430"/>
              <a:solidFill>
                <a:schemeClr val="accent5">
                  <a:lumMod val="60000"/>
                  <a:lumOff val="40000"/>
                </a:schemeClr>
              </a:solidFill>
              <a:effectLst>
                <a:outerShdw blurRad="50800" dist="39000" dir="5460000" algn="tl">
                  <a:srgbClr val="000000">
                    <a:alpha val="38000"/>
                  </a:srgbClr>
                </a:outerShdw>
              </a:effectLst>
              <a:latin typeface="Pristina" pitchFamily="66" charset="0"/>
            </a:endParaRPr>
          </a:p>
        </p:txBody>
      </p:sp>
      <p:sp>
        <p:nvSpPr>
          <p:cNvPr id="14" name="Rectangle 13"/>
          <p:cNvSpPr/>
          <p:nvPr/>
        </p:nvSpPr>
        <p:spPr>
          <a:xfrm>
            <a:off x="9453614" y="5154304"/>
            <a:ext cx="243528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cap="none" spc="0" dirty="0" smtClean="0">
                <a:ln w="38100">
                  <a:solidFill>
                    <a:srgbClr val="FFC000"/>
                  </a:solidFill>
                </a:ln>
                <a:solidFill>
                  <a:srgbClr val="7030A0"/>
                </a:solidFill>
                <a:effectLst>
                  <a:outerShdw blurRad="50800" dist="39000" dir="5460000" algn="tl">
                    <a:srgbClr val="000000">
                      <a:alpha val="38000"/>
                    </a:srgbClr>
                  </a:outerShdw>
                </a:effectLst>
                <a:latin typeface="Ravie" pitchFamily="82" charset="0"/>
              </a:rPr>
              <a:t>Why?</a:t>
            </a:r>
            <a:endParaRPr lang="en-US" sz="4800" b="1" cap="none" spc="0" dirty="0">
              <a:ln w="38100">
                <a:solidFill>
                  <a:srgbClr val="FFC000"/>
                </a:solidFill>
              </a:ln>
              <a:solidFill>
                <a:srgbClr val="7030A0"/>
              </a:solidFill>
              <a:effectLst>
                <a:outerShdw blurRad="50800" dist="39000" dir="5460000" algn="tl">
                  <a:srgbClr val="000000">
                    <a:alpha val="38000"/>
                  </a:srgbClr>
                </a:outerShdw>
              </a:effectLst>
              <a:latin typeface="Ravie" pitchFamily="82" charset="0"/>
            </a:endParaRPr>
          </a:p>
        </p:txBody>
      </p:sp>
      <p:pic>
        <p:nvPicPr>
          <p:cNvPr id="15" name="Picture 2" descr="C:\Users\Rae\Desktop\flowers snow pink.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829800" y="5569802"/>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588106"/>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up)">
                                      <p:cBhvr>
                                        <p:cTn id="12" dur="2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up)">
                                      <p:cBhvr>
                                        <p:cTn id="17" dur="20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6" presetClass="entr" presetSubtype="0" fill="hold" grpId="0" nodeType="afterEffect">
                                  <p:stCondLst>
                                    <p:cond delay="275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srgbClr val="464653"/>
                </a:solidFill>
              </a:rPr>
              <a:pPr/>
              <a:t>84</a:t>
            </a:fld>
            <a:endParaRPr lang="en-US">
              <a:solidFill>
                <a:srgbClr val="464653"/>
              </a:solidFill>
            </a:endParaRPr>
          </a:p>
        </p:txBody>
      </p:sp>
      <p:sp>
        <p:nvSpPr>
          <p:cNvPr id="3" name="Content Placeholder 3"/>
          <p:cNvSpPr txBox="1">
            <a:spLocks/>
          </p:cNvSpPr>
          <p:nvPr/>
        </p:nvSpPr>
        <p:spPr>
          <a:xfrm>
            <a:off x="0" y="-152400"/>
            <a:ext cx="12145264" cy="1447800"/>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Font typeface="Wingdings"/>
              <a:buNone/>
            </a:pPr>
            <a:r>
              <a:rPr lang="en-US" sz="4700" b="1" dirty="0" smtClean="0">
                <a:ln w="50800"/>
                <a:solidFill>
                  <a:schemeClr val="accent4">
                    <a:lumMod val="75000"/>
                  </a:schemeClr>
                </a:solidFill>
                <a:latin typeface="Ravie" pitchFamily="82" charset="0"/>
              </a:rPr>
              <a:t>Answers to Our Questions</a:t>
            </a:r>
            <a:endParaRPr lang="en-US" b="1" dirty="0">
              <a:ln w="50800"/>
              <a:solidFill>
                <a:schemeClr val="bg1">
                  <a:shade val="50000"/>
                </a:schemeClr>
              </a:solidFill>
            </a:endParaRPr>
          </a:p>
        </p:txBody>
      </p:sp>
      <p:pic>
        <p:nvPicPr>
          <p:cNvPr id="1026" name="Picture 2" descr="C:\Users\Rae\Desktop\Art on Desktop - 1\All white man clip art\3d white people\white man teac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95600"/>
            <a:ext cx="3255199" cy="24431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2789936" y="838200"/>
            <a:ext cx="9630664" cy="5943600"/>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20000"/>
              </a:lnSpc>
              <a:buFont typeface="Wingdings"/>
              <a:buNone/>
            </a:pPr>
            <a:r>
              <a:rPr lang="en-US" sz="11400" b="1" dirty="0" smtClean="0">
                <a:ln w="50800"/>
                <a:solidFill>
                  <a:schemeClr val="bg1"/>
                </a:solidFill>
                <a:latin typeface="Blackadder ITC" pitchFamily="82" charset="0"/>
              </a:rPr>
              <a:t>Oh Moon!  </a:t>
            </a:r>
            <a:r>
              <a:rPr lang="en-US" sz="7800" b="1" dirty="0" smtClean="0">
                <a:ln w="50800"/>
                <a:solidFill>
                  <a:schemeClr val="bg1"/>
                </a:solidFill>
                <a:latin typeface="Blackadder ITC" pitchFamily="82" charset="0"/>
              </a:rPr>
              <a:t/>
            </a:r>
            <a:br>
              <a:rPr lang="en-US" sz="7800" b="1" dirty="0" smtClean="0">
                <a:ln w="50800"/>
                <a:solidFill>
                  <a:schemeClr val="bg1"/>
                </a:solidFill>
                <a:latin typeface="Blackadder ITC" pitchFamily="82" charset="0"/>
              </a:rPr>
            </a:br>
            <a:r>
              <a:rPr lang="en-US" sz="4600" b="1" dirty="0" smtClean="0">
                <a:ln w="50800"/>
                <a:solidFill>
                  <a:srgbClr val="7CBFC6"/>
                </a:solidFill>
                <a:latin typeface="Arial Rounded MT Bold" pitchFamily="34" charset="0"/>
              </a:rPr>
              <a:t>1</a:t>
            </a:r>
            <a:r>
              <a:rPr lang="en-US" sz="4600" b="1" dirty="0" smtClean="0">
                <a:ln w="50800"/>
                <a:solidFill>
                  <a:srgbClr val="7CBFC6"/>
                </a:solidFill>
                <a:effectLst>
                  <a:glow rad="228600">
                    <a:schemeClr val="accent6">
                      <a:satMod val="175000"/>
                      <a:alpha val="40000"/>
                    </a:schemeClr>
                  </a:glow>
                </a:effectLst>
                <a:latin typeface="Arial Rounded MT Bold" pitchFamily="34" charset="0"/>
              </a:rPr>
              <a:t>)  Are you the master of </a:t>
            </a:r>
            <a:br>
              <a:rPr lang="en-US" sz="4600" b="1" dirty="0" smtClean="0">
                <a:ln w="50800"/>
                <a:solidFill>
                  <a:srgbClr val="7CBFC6"/>
                </a:solidFill>
                <a:effectLst>
                  <a:glow rad="228600">
                    <a:schemeClr val="accent6">
                      <a:satMod val="175000"/>
                      <a:alpha val="40000"/>
                    </a:schemeClr>
                  </a:glow>
                </a:effectLst>
                <a:latin typeface="Arial Rounded MT Bold" pitchFamily="34" charset="0"/>
              </a:rPr>
            </a:br>
            <a:r>
              <a:rPr lang="en-US" sz="4600" b="1" dirty="0" smtClean="0">
                <a:ln w="50800"/>
                <a:solidFill>
                  <a:srgbClr val="7CBFC6"/>
                </a:solidFill>
                <a:effectLst>
                  <a:glow rad="228600">
                    <a:schemeClr val="accent6">
                      <a:satMod val="175000"/>
                      <a:alpha val="40000"/>
                    </a:schemeClr>
                  </a:glow>
                </a:effectLst>
                <a:latin typeface="Arial Rounded MT Bold" pitchFamily="34" charset="0"/>
              </a:rPr>
              <a:t>counterfeit calendars?</a:t>
            </a:r>
          </a:p>
          <a:p>
            <a:pPr marL="0" indent="0" algn="ctr">
              <a:lnSpc>
                <a:spcPct val="120000"/>
              </a:lnSpc>
              <a:buFont typeface="Wingdings"/>
              <a:buNone/>
            </a:pPr>
            <a:r>
              <a:rPr lang="en-US" sz="4600" b="1" dirty="0" smtClean="0">
                <a:ln w="50800"/>
                <a:solidFill>
                  <a:srgbClr val="7CBFC6"/>
                </a:solidFill>
                <a:effectLst>
                  <a:glow rad="228600">
                    <a:schemeClr val="accent6">
                      <a:satMod val="175000"/>
                      <a:alpha val="40000"/>
                    </a:schemeClr>
                  </a:glow>
                </a:effectLst>
                <a:latin typeface="Arial Rounded MT Bold" pitchFamily="34" charset="0"/>
              </a:rPr>
              <a:t>2)  Does creation serve you?</a:t>
            </a:r>
          </a:p>
          <a:p>
            <a:pPr marL="0" indent="0" algn="ctr">
              <a:lnSpc>
                <a:spcPct val="120000"/>
              </a:lnSpc>
              <a:buFont typeface="Wingdings"/>
              <a:buNone/>
            </a:pPr>
            <a:r>
              <a:rPr lang="en-US" sz="4600" b="1" dirty="0" smtClean="0">
                <a:ln w="50800"/>
                <a:solidFill>
                  <a:srgbClr val="7CBFC6"/>
                </a:solidFill>
                <a:effectLst>
                  <a:glow rad="228600">
                    <a:schemeClr val="accent6">
                      <a:satMod val="175000"/>
                      <a:alpha val="40000"/>
                    </a:schemeClr>
                  </a:glow>
                </a:effectLst>
                <a:latin typeface="Arial Rounded MT Bold" pitchFamily="34" charset="0"/>
              </a:rPr>
              <a:t>3)  Or do you serve creation?</a:t>
            </a:r>
            <a:endParaRPr lang="en-US" b="1" dirty="0">
              <a:ln w="50800"/>
              <a:solidFill>
                <a:schemeClr val="bg1">
                  <a:shade val="50000"/>
                </a:schemeClr>
              </a:solidFill>
            </a:endParaRPr>
          </a:p>
        </p:txBody>
      </p:sp>
    </p:spTree>
    <p:extLst>
      <p:ext uri="{BB962C8B-B14F-4D97-AF65-F5344CB8AC3E}">
        <p14:creationId xmlns:p14="http://schemas.microsoft.com/office/powerpoint/2010/main" val="185268399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500"/>
                                        <p:tgtEl>
                                          <p:spTgt spid="3">
                                            <p:txEl>
                                              <p:pRg st="0" end="0"/>
                                            </p:txEl>
                                          </p:spTgt>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500"/>
                                        <p:tgtEl>
                                          <p:spTgt spid="8">
                                            <p:txEl>
                                              <p:pRg st="0" end="0"/>
                                            </p:txEl>
                                          </p:spTgt>
                                        </p:tgtEl>
                                      </p:cBhvr>
                                    </p:animEffect>
                                    <p:anim calcmode="lin" valueType="num">
                                      <p:cBhvr>
                                        <p:cTn id="12" dur="1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50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50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anim calcmode="lin" valueType="num">
                                      <p:cBhvr>
                                        <p:cTn id="2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solidFill>
                  <a:schemeClr val="bg1"/>
                </a:solidFill>
              </a:rPr>
              <a:pPr/>
              <a:t>85</a:t>
            </a:fld>
            <a:endParaRPr lang="en-US" dirty="0">
              <a:solidFill>
                <a:schemeClr val="bg1"/>
              </a:solidFill>
            </a:endParaRPr>
          </a:p>
        </p:txBody>
      </p:sp>
      <p:sp>
        <p:nvSpPr>
          <p:cNvPr id="3" name="Content Placeholder 3"/>
          <p:cNvSpPr txBox="1">
            <a:spLocks/>
          </p:cNvSpPr>
          <p:nvPr/>
        </p:nvSpPr>
        <p:spPr>
          <a:xfrm>
            <a:off x="152400" y="-838200"/>
            <a:ext cx="6096000" cy="2697480"/>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None/>
            </a:pPr>
            <a:r>
              <a:rPr lang="en-US" sz="11500" b="1" dirty="0">
                <a:ln w="50800">
                  <a:solidFill>
                    <a:schemeClr val="accent2">
                      <a:lumMod val="60000"/>
                      <a:lumOff val="40000"/>
                    </a:schemeClr>
                  </a:solidFill>
                </a:ln>
                <a:solidFill>
                  <a:schemeClr val="bg2">
                    <a:lumMod val="25000"/>
                  </a:schemeClr>
                </a:solidFill>
                <a:latin typeface="Blackadder ITC" pitchFamily="82" charset="0"/>
              </a:rPr>
              <a:t>Oh </a:t>
            </a:r>
            <a:r>
              <a:rPr lang="en-US" sz="11500" b="1" dirty="0">
                <a:ln w="50800">
                  <a:solidFill>
                    <a:schemeClr val="accent2">
                      <a:lumMod val="60000"/>
                      <a:lumOff val="40000"/>
                    </a:schemeClr>
                  </a:solidFill>
                </a:ln>
                <a:solidFill>
                  <a:schemeClr val="bg2">
                    <a:lumMod val="25000"/>
                  </a:schemeClr>
                </a:solidFill>
                <a:effectLst>
                  <a:glow rad="228600">
                    <a:schemeClr val="accent4">
                      <a:satMod val="175000"/>
                      <a:alpha val="40000"/>
                    </a:schemeClr>
                  </a:glow>
                </a:effectLst>
                <a:latin typeface="Blackadder ITC" pitchFamily="82" charset="0"/>
              </a:rPr>
              <a:t>Moon</a:t>
            </a:r>
            <a:r>
              <a:rPr lang="en-US" sz="11500" b="1" dirty="0">
                <a:ln w="50800">
                  <a:solidFill>
                    <a:schemeClr val="accent2">
                      <a:lumMod val="60000"/>
                      <a:lumOff val="40000"/>
                    </a:schemeClr>
                  </a:solidFill>
                </a:ln>
                <a:solidFill>
                  <a:schemeClr val="bg2">
                    <a:lumMod val="25000"/>
                  </a:schemeClr>
                </a:solidFill>
                <a:latin typeface="Blackadder ITC" pitchFamily="82" charset="0"/>
              </a:rPr>
              <a:t>! </a:t>
            </a:r>
            <a:endParaRPr lang="en-US" sz="11500" b="1" dirty="0">
              <a:ln w="50800">
                <a:solidFill>
                  <a:schemeClr val="accent2">
                    <a:lumMod val="60000"/>
                    <a:lumOff val="40000"/>
                  </a:schemeClr>
                </a:solidFill>
              </a:ln>
              <a:solidFill>
                <a:schemeClr val="bg2">
                  <a:lumMod val="25000"/>
                </a:schemeClr>
              </a:solidFill>
            </a:endParaRPr>
          </a:p>
        </p:txBody>
      </p:sp>
      <p:sp>
        <p:nvSpPr>
          <p:cNvPr id="4" name="Content Placeholder 3"/>
          <p:cNvSpPr txBox="1">
            <a:spLocks/>
          </p:cNvSpPr>
          <p:nvPr/>
        </p:nvSpPr>
        <p:spPr>
          <a:xfrm>
            <a:off x="5715000" y="2286000"/>
            <a:ext cx="5791200" cy="2057400"/>
          </a:xfrm>
          <a:prstGeom prst="rect">
            <a:avLst/>
          </a:prstGeom>
          <a:gradFill flip="none" rotWithShape="1">
            <a:gsLst>
              <a:gs pos="0">
                <a:srgbClr val="000000"/>
              </a:gs>
              <a:gs pos="39999">
                <a:srgbClr val="0A128C"/>
              </a:gs>
              <a:gs pos="70000">
                <a:srgbClr val="181CC7"/>
              </a:gs>
              <a:gs pos="88000">
                <a:srgbClr val="7005D4"/>
              </a:gs>
              <a:gs pos="100000">
                <a:srgbClr val="8C3D91"/>
              </a:gs>
            </a:gsLst>
            <a:lin ang="13500000" scaled="1"/>
            <a:tileRect/>
          </a:gradFill>
          <a:scene3d>
            <a:camera prst="orthographicFront"/>
            <a:lightRig rig="balanced" dir="t">
              <a:rot lat="0" lon="0" rev="2100000"/>
            </a:lightRig>
          </a:scene3d>
          <a:sp3d>
            <a:bevelT/>
          </a:sp3d>
        </p:spPr>
        <p:txBody>
          <a:bodyPr>
            <a:normAutofit fontScale="85000" lnSpcReduction="10000"/>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None/>
            </a:pPr>
            <a:r>
              <a:rPr lang="en-US" sz="4600" b="1" dirty="0" smtClean="0">
                <a:ln w="50800"/>
                <a:solidFill>
                  <a:srgbClr val="7CBFC6"/>
                </a:solidFill>
                <a:effectLst>
                  <a:glow rad="228600">
                    <a:schemeClr val="accent6">
                      <a:satMod val="175000"/>
                      <a:alpha val="40000"/>
                    </a:schemeClr>
                  </a:glow>
                </a:effectLst>
                <a:latin typeface="Arial Rounded MT Bold" pitchFamily="34" charset="0"/>
              </a:rPr>
              <a:t>Are </a:t>
            </a:r>
            <a:r>
              <a:rPr lang="en-US" sz="4600" b="1" dirty="0">
                <a:ln w="50800"/>
                <a:solidFill>
                  <a:srgbClr val="7CBFC6"/>
                </a:solidFill>
                <a:effectLst>
                  <a:glow rad="228600">
                    <a:schemeClr val="accent6">
                      <a:satMod val="175000"/>
                      <a:alpha val="40000"/>
                    </a:schemeClr>
                  </a:glow>
                </a:effectLst>
                <a:latin typeface="Arial Rounded MT Bold" pitchFamily="34" charset="0"/>
              </a:rPr>
              <a:t>you </a:t>
            </a:r>
            <a:r>
              <a:rPr lang="en-US" sz="4600" b="1" dirty="0" smtClean="0">
                <a:ln w="50800"/>
                <a:solidFill>
                  <a:srgbClr val="7CBFC6"/>
                </a:solidFill>
                <a:effectLst>
                  <a:glow rad="228600">
                    <a:schemeClr val="accent6">
                      <a:satMod val="175000"/>
                      <a:alpha val="40000"/>
                    </a:schemeClr>
                  </a:glow>
                </a:effectLst>
                <a:latin typeface="Arial Rounded MT Bold" pitchFamily="34" charset="0"/>
              </a:rPr>
              <a:t>the master </a:t>
            </a:r>
            <a:r>
              <a:rPr lang="en-US" sz="4600" b="1" dirty="0">
                <a:ln w="50800"/>
                <a:solidFill>
                  <a:srgbClr val="7CBFC6"/>
                </a:solidFill>
                <a:effectLst>
                  <a:glow rad="228600">
                    <a:schemeClr val="accent6">
                      <a:satMod val="175000"/>
                      <a:alpha val="40000"/>
                    </a:schemeClr>
                  </a:glow>
                </a:effectLst>
                <a:latin typeface="Arial Rounded MT Bold" pitchFamily="34" charset="0"/>
              </a:rPr>
              <a:t>of </a:t>
            </a:r>
            <a:br>
              <a:rPr lang="en-US" sz="4600" b="1" dirty="0">
                <a:ln w="50800"/>
                <a:solidFill>
                  <a:srgbClr val="7CBFC6"/>
                </a:solidFill>
                <a:effectLst>
                  <a:glow rad="228600">
                    <a:schemeClr val="accent6">
                      <a:satMod val="175000"/>
                      <a:alpha val="40000"/>
                    </a:schemeClr>
                  </a:glow>
                </a:effectLst>
                <a:latin typeface="Arial Rounded MT Bold" pitchFamily="34" charset="0"/>
              </a:rPr>
            </a:br>
            <a:r>
              <a:rPr lang="en-US" sz="4600" b="1" dirty="0">
                <a:ln w="50800"/>
                <a:solidFill>
                  <a:srgbClr val="7CBFC6"/>
                </a:solidFill>
                <a:effectLst>
                  <a:glow rad="228600">
                    <a:schemeClr val="accent6">
                      <a:satMod val="175000"/>
                      <a:alpha val="40000"/>
                    </a:schemeClr>
                  </a:glow>
                </a:effectLst>
                <a:latin typeface="Arial Rounded MT Bold" pitchFamily="34" charset="0"/>
              </a:rPr>
              <a:t>counterfeit calendars</a:t>
            </a:r>
            <a:r>
              <a:rPr lang="en-US" sz="4600" b="1" dirty="0" smtClean="0">
                <a:ln w="50800"/>
                <a:solidFill>
                  <a:srgbClr val="7CBFC6"/>
                </a:solidFill>
                <a:effectLst>
                  <a:glow rad="228600">
                    <a:schemeClr val="accent6">
                      <a:satMod val="175000"/>
                      <a:alpha val="40000"/>
                    </a:schemeClr>
                  </a:glow>
                </a:effectLst>
                <a:latin typeface="Arial Rounded MT Bold" pitchFamily="34" charset="0"/>
              </a:rPr>
              <a:t>?  </a:t>
            </a:r>
            <a:endParaRPr lang="en-US" b="1" dirty="0">
              <a:ln w="50800"/>
              <a:solidFill>
                <a:schemeClr val="bg1">
                  <a:shade val="50000"/>
                </a:schemeClr>
              </a:solidFill>
            </a:endParaRPr>
          </a:p>
        </p:txBody>
      </p:sp>
      <p:sp>
        <p:nvSpPr>
          <p:cNvPr id="5" name="Content Placeholder 3"/>
          <p:cNvSpPr txBox="1">
            <a:spLocks/>
          </p:cNvSpPr>
          <p:nvPr/>
        </p:nvSpPr>
        <p:spPr>
          <a:xfrm>
            <a:off x="6096000" y="259080"/>
            <a:ext cx="6096000" cy="1600200"/>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None/>
            </a:pPr>
            <a:r>
              <a:rPr lang="en-US" sz="5400" b="1" dirty="0" smtClean="0">
                <a:ln w="50800"/>
                <a:solidFill>
                  <a:schemeClr val="accent4">
                    <a:lumMod val="75000"/>
                  </a:schemeClr>
                </a:solidFill>
                <a:latin typeface="Ravie" pitchFamily="82" charset="0"/>
              </a:rPr>
              <a:t>Question #1:</a:t>
            </a:r>
            <a:endParaRPr lang="en-US" sz="5400" b="1" dirty="0">
              <a:ln w="50800"/>
              <a:solidFill>
                <a:schemeClr val="bg1">
                  <a:shade val="50000"/>
                </a:schemeClr>
              </a:solidFill>
            </a:endParaRPr>
          </a:p>
        </p:txBody>
      </p:sp>
      <p:sp>
        <p:nvSpPr>
          <p:cNvPr id="8" name="Content Placeholder 3"/>
          <p:cNvSpPr txBox="1">
            <a:spLocks/>
          </p:cNvSpPr>
          <p:nvPr/>
        </p:nvSpPr>
        <p:spPr>
          <a:xfrm>
            <a:off x="5181600" y="4343400"/>
            <a:ext cx="6553200" cy="1981200"/>
          </a:xfrm>
          <a:prstGeom prst="rect">
            <a:avLst/>
          </a:prstGeom>
          <a:gradFill flip="none" rotWithShape="1">
            <a:gsLst>
              <a:gs pos="0">
                <a:srgbClr val="000000"/>
              </a:gs>
              <a:gs pos="39999">
                <a:srgbClr val="0A128C"/>
              </a:gs>
              <a:gs pos="70000">
                <a:srgbClr val="181CC7"/>
              </a:gs>
              <a:gs pos="88000">
                <a:srgbClr val="7005D4"/>
              </a:gs>
              <a:gs pos="100000">
                <a:srgbClr val="8C3D91"/>
              </a:gs>
            </a:gsLst>
            <a:lin ang="8100000" scaled="1"/>
            <a:tileRect/>
          </a:gradFill>
          <a:scene3d>
            <a:camera prst="orthographicFront"/>
            <a:lightRig rig="balanced" dir="t">
              <a:rot lat="0" lon="0" rev="2100000"/>
            </a:lightRig>
          </a:scene3d>
          <a:sp3d>
            <a:bevelT/>
          </a:sp3d>
        </p:spPr>
        <p:txBody>
          <a:bodyPr>
            <a:noAutofit/>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None/>
            </a:pPr>
            <a:r>
              <a:rPr lang="en-US" sz="4000" b="1" dirty="0">
                <a:ln w="50800"/>
                <a:solidFill>
                  <a:srgbClr val="7CBFC6"/>
                </a:solidFill>
                <a:effectLst>
                  <a:glow rad="228600">
                    <a:schemeClr val="accent6">
                      <a:satMod val="175000"/>
                      <a:alpha val="40000"/>
                    </a:schemeClr>
                  </a:glow>
                </a:effectLst>
                <a:latin typeface="Broadway" pitchFamily="82" charset="0"/>
              </a:rPr>
              <a:t>Yes, </a:t>
            </a:r>
            <a:r>
              <a:rPr lang="en-US" sz="4000" b="1" dirty="0">
                <a:ln w="50800"/>
                <a:solidFill>
                  <a:schemeClr val="accent5">
                    <a:lumMod val="20000"/>
                    <a:lumOff val="80000"/>
                  </a:schemeClr>
                </a:solidFill>
                <a:effectLst>
                  <a:glow rad="228600">
                    <a:schemeClr val="accent6">
                      <a:satMod val="175000"/>
                      <a:alpha val="40000"/>
                    </a:schemeClr>
                  </a:glow>
                </a:effectLst>
                <a:latin typeface="Broadway" pitchFamily="82" charset="0"/>
              </a:rPr>
              <a:t>every</a:t>
            </a:r>
            <a:r>
              <a:rPr lang="en-US" sz="4000" b="1" dirty="0">
                <a:ln w="50800"/>
                <a:solidFill>
                  <a:srgbClr val="7CBFC6"/>
                </a:solidFill>
                <a:effectLst>
                  <a:glow rad="228600">
                    <a:schemeClr val="accent6">
                      <a:satMod val="175000"/>
                      <a:alpha val="40000"/>
                    </a:schemeClr>
                  </a:glow>
                </a:effectLst>
                <a:latin typeface="Broadway" pitchFamily="82" charset="0"/>
              </a:rPr>
              <a:t> </a:t>
            </a:r>
            <a:r>
              <a:rPr lang="en-US" sz="4000" b="1" dirty="0">
                <a:ln w="50800"/>
                <a:solidFill>
                  <a:srgbClr val="FFC000"/>
                </a:solidFill>
                <a:effectLst>
                  <a:glow rad="228600">
                    <a:schemeClr val="accent6">
                      <a:satMod val="175000"/>
                      <a:alpha val="40000"/>
                    </a:schemeClr>
                  </a:glow>
                </a:effectLst>
                <a:latin typeface="Broadway" pitchFamily="82" charset="0"/>
              </a:rPr>
              <a:t>calendar</a:t>
            </a:r>
            <a:r>
              <a:rPr lang="en-US" sz="4000" b="1" dirty="0">
                <a:ln w="50800"/>
                <a:solidFill>
                  <a:srgbClr val="7CBFC6"/>
                </a:solidFill>
                <a:effectLst>
                  <a:glow rad="228600">
                    <a:schemeClr val="accent6">
                      <a:satMod val="175000"/>
                      <a:alpha val="40000"/>
                    </a:schemeClr>
                  </a:glow>
                </a:effectLst>
                <a:latin typeface="Broadway" pitchFamily="82" charset="0"/>
              </a:rPr>
              <a:t> </a:t>
            </a:r>
            <a:br>
              <a:rPr lang="en-US" sz="4000" b="1" dirty="0">
                <a:ln w="50800"/>
                <a:solidFill>
                  <a:srgbClr val="7CBFC6"/>
                </a:solidFill>
                <a:effectLst>
                  <a:glow rad="228600">
                    <a:schemeClr val="accent6">
                      <a:satMod val="175000"/>
                      <a:alpha val="40000"/>
                    </a:schemeClr>
                  </a:glow>
                </a:effectLst>
                <a:latin typeface="Broadway" pitchFamily="82" charset="0"/>
              </a:rPr>
            </a:br>
            <a:r>
              <a:rPr lang="en-US" sz="4000" b="1" dirty="0">
                <a:ln w="50800"/>
                <a:solidFill>
                  <a:srgbClr val="7CBFC6"/>
                </a:solidFill>
                <a:effectLst>
                  <a:glow rad="228600">
                    <a:schemeClr val="accent6">
                      <a:satMod val="175000"/>
                      <a:alpha val="40000"/>
                    </a:schemeClr>
                  </a:glow>
                </a:effectLst>
                <a:latin typeface="Broadway" pitchFamily="82" charset="0"/>
              </a:rPr>
              <a:t>that </a:t>
            </a:r>
            <a:r>
              <a:rPr lang="en-US" sz="4000" b="1" dirty="0" smtClean="0">
                <a:ln w="50800"/>
                <a:solidFill>
                  <a:srgbClr val="7CBFC6"/>
                </a:solidFill>
                <a:effectLst>
                  <a:glow rad="228600">
                    <a:schemeClr val="accent6">
                      <a:satMod val="175000"/>
                      <a:alpha val="40000"/>
                    </a:schemeClr>
                  </a:glow>
                </a:effectLst>
                <a:latin typeface="Broadway" pitchFamily="82" charset="0"/>
              </a:rPr>
              <a:t>uses </a:t>
            </a:r>
            <a:r>
              <a:rPr lang="en-US" sz="4000" b="1" dirty="0" smtClean="0">
                <a:ln w="50800"/>
                <a:solidFill>
                  <a:schemeClr val="accent4"/>
                </a:solidFill>
                <a:effectLst>
                  <a:glow rad="228600">
                    <a:schemeClr val="accent6">
                      <a:satMod val="175000"/>
                      <a:alpha val="40000"/>
                    </a:schemeClr>
                  </a:glow>
                </a:effectLst>
                <a:latin typeface="Broadway" pitchFamily="82" charset="0"/>
              </a:rPr>
              <a:t>any phase</a:t>
            </a:r>
            <a:br>
              <a:rPr lang="en-US" sz="4000" b="1" dirty="0" smtClean="0">
                <a:ln w="50800"/>
                <a:solidFill>
                  <a:schemeClr val="accent4"/>
                </a:solidFill>
                <a:effectLst>
                  <a:glow rad="228600">
                    <a:schemeClr val="accent6">
                      <a:satMod val="175000"/>
                      <a:alpha val="40000"/>
                    </a:schemeClr>
                  </a:glow>
                </a:effectLst>
                <a:latin typeface="Broadway" pitchFamily="82" charset="0"/>
              </a:rPr>
            </a:br>
            <a:r>
              <a:rPr lang="en-US" sz="4000" b="1" dirty="0" smtClean="0">
                <a:ln w="50800"/>
                <a:solidFill>
                  <a:schemeClr val="accent4"/>
                </a:solidFill>
                <a:effectLst>
                  <a:glow rad="228600">
                    <a:schemeClr val="accent6">
                      <a:satMod val="175000"/>
                      <a:alpha val="40000"/>
                    </a:schemeClr>
                  </a:glow>
                </a:effectLst>
                <a:latin typeface="Broadway" pitchFamily="82" charset="0"/>
              </a:rPr>
              <a:t>of the moon!</a:t>
            </a:r>
            <a:endParaRPr lang="en-US" sz="4000" b="1" dirty="0">
              <a:ln w="50800"/>
              <a:solidFill>
                <a:schemeClr val="accent4"/>
              </a:solidFill>
              <a:latin typeface="Broadway" pitchFamily="82" charset="0"/>
            </a:endParaRPr>
          </a:p>
        </p:txBody>
      </p:sp>
      <p:sp>
        <p:nvSpPr>
          <p:cNvPr id="9" name="Content Placeholder 3"/>
          <p:cNvSpPr txBox="1">
            <a:spLocks/>
          </p:cNvSpPr>
          <p:nvPr/>
        </p:nvSpPr>
        <p:spPr>
          <a:xfrm>
            <a:off x="4724400" y="-3200400"/>
            <a:ext cx="6096000" cy="2697480"/>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None/>
            </a:pPr>
            <a:r>
              <a:rPr lang="en-US" sz="11500" b="1" dirty="0" smtClean="0">
                <a:ln w="50800">
                  <a:solidFill>
                    <a:schemeClr val="accent2">
                      <a:lumMod val="60000"/>
                      <a:lumOff val="40000"/>
                    </a:schemeClr>
                  </a:solidFill>
                </a:ln>
                <a:solidFill>
                  <a:srgbClr val="D8EEC0"/>
                </a:solidFill>
                <a:latin typeface="Blackadder ITC" pitchFamily="82" charset="0"/>
              </a:rPr>
              <a:t>Oh Moon! </a:t>
            </a:r>
            <a:endParaRPr lang="en-US" sz="11500" b="1" dirty="0">
              <a:ln w="50800">
                <a:solidFill>
                  <a:schemeClr val="accent2">
                    <a:lumMod val="60000"/>
                    <a:lumOff val="40000"/>
                  </a:schemeClr>
                </a:solidFill>
              </a:ln>
              <a:solidFill>
                <a:srgbClr val="D8EEC0"/>
              </a:solidFill>
            </a:endParaRPr>
          </a:p>
        </p:txBody>
      </p:sp>
    </p:spTree>
    <p:extLst>
      <p:ext uri="{BB962C8B-B14F-4D97-AF65-F5344CB8AC3E}">
        <p14:creationId xmlns:p14="http://schemas.microsoft.com/office/powerpoint/2010/main" val="122074249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2000"/>
                                        <p:tgtEl>
                                          <p:spTgt spid="4">
                                            <p:txEl>
                                              <p:pRg st="0" end="0"/>
                                            </p:txEl>
                                          </p:spTgt>
                                        </p:tgtEl>
                                      </p:cBhvr>
                                    </p:animEffect>
                                  </p:childTnLst>
                                </p:cTn>
                              </p:par>
                            </p:childTnLst>
                          </p:cTn>
                        </p:par>
                        <p:par>
                          <p:cTn id="14" fill="hold">
                            <p:stCondLst>
                              <p:cond delay="4000"/>
                            </p:stCondLst>
                            <p:childTnLst>
                              <p:par>
                                <p:cTn id="15" presetID="16" presetClass="entr" presetSubtype="21" fill="hold" nodeType="afterEffect">
                                  <p:stCondLst>
                                    <p:cond delay="150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1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67000">
              <a:srgbClr val="000000"/>
            </a:gs>
            <a:gs pos="13000">
              <a:srgbClr val="000040"/>
            </a:gs>
            <a:gs pos="35000">
              <a:srgbClr val="400040"/>
            </a:gs>
            <a:gs pos="75000">
              <a:srgbClr val="8F0040"/>
            </a:gs>
            <a:gs pos="89999">
              <a:srgbClr val="F27300"/>
            </a:gs>
            <a:gs pos="100000">
              <a:srgbClr val="FFBF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1" name="Picture 3" descr="C:\Users\Rae\Desktop\a-13th-month-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216940"/>
            <a:ext cx="2209800" cy="10689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Rae\Desktop\59625702-rbol-contra-el-cielo-sobre-el-lago-tranquilo-siluetas-de-maderas-preciosas-y-salida-de-la-luna-br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73100" y="-1524000"/>
            <a:ext cx="1371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Rae\Desktop\1200-12042682-man-worship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734531" cy="7010400"/>
          </a:xfrm>
          <a:prstGeom prst="rect">
            <a:avLst/>
          </a:prstGeom>
          <a:noFill/>
          <a:effectLst>
            <a:outerShdw blurRad="1181100" dist="596900" sx="93000" sy="93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a:xfrm>
            <a:off x="-304800" y="-304800"/>
            <a:ext cx="9039331" cy="1600200"/>
          </a:xfrm>
          <a:prstGeom prst="rect">
            <a:avLst/>
          </a:prstGeom>
        </p:spPr>
        <p:txBody>
          <a:bodyPr>
            <a:normAutofit fontScale="92500" lnSpcReduction="10000"/>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None/>
            </a:pPr>
            <a:r>
              <a:rPr lang="en-US" sz="6500" b="1" dirty="0">
                <a:ln w="50800"/>
                <a:solidFill>
                  <a:schemeClr val="bg1"/>
                </a:solidFill>
                <a:latin typeface="Blackadder ITC" pitchFamily="82" charset="0"/>
              </a:rPr>
              <a:t>Oh Moon!  </a:t>
            </a:r>
            <a:r>
              <a:rPr lang="en-US" sz="6500" b="1" dirty="0" smtClean="0">
                <a:ln w="50800"/>
                <a:solidFill>
                  <a:schemeClr val="bg1"/>
                </a:solidFill>
                <a:latin typeface="Blackadder ITC" pitchFamily="82" charset="0"/>
              </a:rPr>
              <a:t> </a:t>
            </a:r>
            <a:r>
              <a:rPr lang="en-US" sz="4700" b="1" dirty="0" smtClean="0">
                <a:ln w="50800"/>
                <a:solidFill>
                  <a:schemeClr val="accent4">
                    <a:lumMod val="75000"/>
                  </a:schemeClr>
                </a:solidFill>
                <a:latin typeface="Ravie" pitchFamily="82" charset="0"/>
              </a:rPr>
              <a:t>Question #2:</a:t>
            </a:r>
            <a:endParaRPr lang="en-US" b="1" dirty="0">
              <a:ln w="50800"/>
              <a:solidFill>
                <a:schemeClr val="bg1">
                  <a:shade val="50000"/>
                </a:schemeClr>
              </a:solidFill>
            </a:endParaRPr>
          </a:p>
        </p:txBody>
      </p:sp>
      <p:sp>
        <p:nvSpPr>
          <p:cNvPr id="10" name="Content Placeholder 3"/>
          <p:cNvSpPr txBox="1">
            <a:spLocks/>
          </p:cNvSpPr>
          <p:nvPr/>
        </p:nvSpPr>
        <p:spPr>
          <a:xfrm>
            <a:off x="4214865" y="1295400"/>
            <a:ext cx="7549399" cy="990600"/>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4600" b="1" dirty="0" smtClean="0">
                <a:ln w="50800"/>
                <a:solidFill>
                  <a:srgbClr val="7CBFC6"/>
                </a:solidFill>
                <a:effectLst>
                  <a:glow rad="228600">
                    <a:schemeClr val="accent6">
                      <a:satMod val="175000"/>
                      <a:alpha val="40000"/>
                    </a:schemeClr>
                  </a:glow>
                </a:effectLst>
                <a:latin typeface="Arial Rounded MT Bold" pitchFamily="34" charset="0"/>
              </a:rPr>
              <a:t>Does creation serve you?</a:t>
            </a:r>
            <a:endParaRPr lang="en-US" sz="1400" b="1" dirty="0" smtClean="0">
              <a:ln w="50800"/>
              <a:solidFill>
                <a:schemeClr val="bg1">
                  <a:shade val="50000"/>
                </a:schemeClr>
              </a:solidFill>
            </a:endParaRPr>
          </a:p>
          <a:p>
            <a:pPr marL="0" indent="0" algn="ctr">
              <a:buFont typeface="Wingdings"/>
              <a:buNone/>
            </a:pPr>
            <a:endParaRPr lang="en-US" b="1" dirty="0" smtClean="0">
              <a:ln w="50800"/>
              <a:solidFill>
                <a:schemeClr val="bg1">
                  <a:shade val="50000"/>
                </a:schemeClr>
              </a:solidFill>
            </a:endParaRPr>
          </a:p>
          <a:p>
            <a:pPr marL="0" indent="0">
              <a:buFont typeface="Wingdings"/>
              <a:buNone/>
            </a:pPr>
            <a:endParaRPr lang="en-US" b="1" dirty="0">
              <a:ln w="50800"/>
              <a:solidFill>
                <a:schemeClr val="bg1">
                  <a:shade val="50000"/>
                </a:schemeClr>
              </a:solidFill>
            </a:endParaRPr>
          </a:p>
        </p:txBody>
      </p:sp>
      <p:sp>
        <p:nvSpPr>
          <p:cNvPr id="11" name="Rectangle 10"/>
          <p:cNvSpPr/>
          <p:nvPr/>
        </p:nvSpPr>
        <p:spPr>
          <a:xfrm rot="21159400">
            <a:off x="7994964" y="2154243"/>
            <a:ext cx="2784737"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7200" b="1" cap="none" spc="0" dirty="0" smtClean="0">
                <a:ln w="38100">
                  <a:solidFill>
                    <a:srgbClr val="FFC000"/>
                  </a:solidFill>
                </a:ln>
                <a:solidFill>
                  <a:srgbClr val="7030A0"/>
                </a:solidFill>
                <a:effectLst>
                  <a:outerShdw blurRad="50800" dist="39000" dir="5460000" algn="tl">
                    <a:srgbClr val="000000">
                      <a:alpha val="38000"/>
                    </a:srgbClr>
                  </a:outerShdw>
                </a:effectLst>
                <a:latin typeface="Ravie" pitchFamily="82" charset="0"/>
              </a:rPr>
              <a:t>Yes!</a:t>
            </a:r>
            <a:endParaRPr lang="en-US" sz="7200" b="1" cap="none" spc="0" dirty="0">
              <a:ln w="38100">
                <a:solidFill>
                  <a:srgbClr val="FFC000"/>
                </a:solidFill>
              </a:ln>
              <a:solidFill>
                <a:srgbClr val="7030A0"/>
              </a:solidFill>
              <a:effectLst>
                <a:outerShdw blurRad="50800" dist="39000" dir="5460000" algn="tl">
                  <a:srgbClr val="000000">
                    <a:alpha val="38000"/>
                  </a:srgbClr>
                </a:outerShdw>
              </a:effectLst>
              <a:latin typeface="Ravie" pitchFamily="82" charset="0"/>
            </a:endParaRPr>
          </a:p>
        </p:txBody>
      </p:sp>
      <p:pic>
        <p:nvPicPr>
          <p:cNvPr id="2050" name="Picture 2" descr="C:\Users\Rae\Desktop\13th month bann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6998" y="5029200"/>
            <a:ext cx="4367266" cy="1422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Content Placeholder 3"/>
          <p:cNvSpPr txBox="1">
            <a:spLocks/>
          </p:cNvSpPr>
          <p:nvPr/>
        </p:nvSpPr>
        <p:spPr>
          <a:xfrm>
            <a:off x="7162800" y="3368040"/>
            <a:ext cx="4753864" cy="1643062"/>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r>
              <a:rPr lang="en-US" sz="4600" b="1" dirty="0" smtClean="0">
                <a:ln w="50800"/>
                <a:solidFill>
                  <a:srgbClr val="7CBFC6"/>
                </a:solidFill>
                <a:effectLst>
                  <a:glow rad="228600">
                    <a:schemeClr val="accent6">
                      <a:satMod val="175000"/>
                      <a:alpha val="40000"/>
                    </a:schemeClr>
                  </a:glow>
                </a:effectLst>
                <a:latin typeface="Arial Rounded MT Bold" pitchFamily="34" charset="0"/>
              </a:rPr>
              <a:t>Every new moon day &amp; …</a:t>
            </a:r>
            <a:endParaRPr lang="en-US" sz="1400" b="1" dirty="0" smtClean="0">
              <a:ln w="50800"/>
              <a:solidFill>
                <a:schemeClr val="bg1">
                  <a:shade val="50000"/>
                </a:schemeClr>
              </a:solidFill>
            </a:endParaRPr>
          </a:p>
          <a:p>
            <a:pPr marL="0" indent="0" algn="ctr">
              <a:buFont typeface="Wingdings"/>
              <a:buNone/>
            </a:pPr>
            <a:endParaRPr lang="en-US" b="1" dirty="0" smtClean="0">
              <a:ln w="50800"/>
              <a:solidFill>
                <a:schemeClr val="bg1">
                  <a:shade val="50000"/>
                </a:schemeClr>
              </a:solidFill>
            </a:endParaRPr>
          </a:p>
          <a:p>
            <a:pPr marL="0" indent="0">
              <a:buFont typeface="Wingdings"/>
              <a:buNone/>
            </a:pPr>
            <a:endParaRPr lang="en-US" b="1" dirty="0">
              <a:ln w="50800"/>
              <a:solidFill>
                <a:schemeClr val="bg1">
                  <a:shade val="50000"/>
                </a:schemeClr>
              </a:solidFill>
            </a:endParaRPr>
          </a:p>
        </p:txBody>
      </p:sp>
      <p:sp>
        <p:nvSpPr>
          <p:cNvPr id="2" name="Slide Number Placeholder 1"/>
          <p:cNvSpPr>
            <a:spLocks noGrp="1"/>
          </p:cNvSpPr>
          <p:nvPr>
            <p:ph type="sldNum" sz="quarter" idx="12"/>
          </p:nvPr>
        </p:nvSpPr>
        <p:spPr>
          <a:xfrm>
            <a:off x="152400" y="6324600"/>
            <a:ext cx="711200" cy="381000"/>
          </a:xfrm>
        </p:spPr>
        <p:txBody>
          <a:bodyPr/>
          <a:lstStyle/>
          <a:p>
            <a:fld id="{AA4C6552-42F6-43F2-A3FB-E92E8C09004E}" type="slidenum">
              <a:rPr lang="en-US" smtClean="0">
                <a:solidFill>
                  <a:schemeClr val="bg1"/>
                </a:solidFill>
              </a:rPr>
              <a:pPr/>
              <a:t>86</a:t>
            </a:fld>
            <a:endParaRPr lang="en-US" dirty="0">
              <a:solidFill>
                <a:schemeClr val="bg1"/>
              </a:solidFill>
            </a:endParaRPr>
          </a:p>
        </p:txBody>
      </p:sp>
    </p:spTree>
    <p:extLst>
      <p:ext uri="{BB962C8B-B14F-4D97-AF65-F5344CB8AC3E}">
        <p14:creationId xmlns:p14="http://schemas.microsoft.com/office/powerpoint/2010/main" val="225686425"/>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par>
                          <p:cTn id="8" fill="hold">
                            <p:stCondLst>
                              <p:cond delay="3500"/>
                            </p:stCondLst>
                            <p:childTnLst>
                              <p:par>
                                <p:cTn id="9" presetID="26" presetClass="entr" presetSubtype="0"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childTnLst>
                          </p:cTn>
                        </p:par>
                        <p:par>
                          <p:cTn id="25" fill="hold">
                            <p:stCondLst>
                              <p:cond delay="6500"/>
                            </p:stCondLst>
                            <p:childTnLst>
                              <p:par>
                                <p:cTn id="26" presetID="42" presetClass="entr" presetSubtype="0" fill="hold" grpId="0" nodeType="afterEffect">
                                  <p:stCondLst>
                                    <p:cond delay="125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8750"/>
                            </p:stCondLst>
                            <p:childTnLst>
                              <p:par>
                                <p:cTn id="32" presetID="42" presetClass="entr" presetSubtype="0" fill="hold" nodeType="afterEffect">
                                  <p:stCondLst>
                                    <p:cond delay="125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1000"/>
                                        <p:tgtEl>
                                          <p:spTgt spid="2050"/>
                                        </p:tgtEl>
                                      </p:cBhvr>
                                    </p:animEffect>
                                    <p:anim calcmode="lin" valueType="num">
                                      <p:cBhvr>
                                        <p:cTn id="35" dur="1000" fill="hold"/>
                                        <p:tgtEl>
                                          <p:spTgt spid="2050"/>
                                        </p:tgtEl>
                                        <p:attrNameLst>
                                          <p:attrName>ppt_x</p:attrName>
                                        </p:attrNameLst>
                                      </p:cBhvr>
                                      <p:tavLst>
                                        <p:tav tm="0">
                                          <p:val>
                                            <p:strVal val="#ppt_x"/>
                                          </p:val>
                                        </p:tav>
                                        <p:tav tm="100000">
                                          <p:val>
                                            <p:strVal val="#ppt_x"/>
                                          </p:val>
                                        </p:tav>
                                      </p:tavLst>
                                    </p:anim>
                                    <p:anim calcmode="lin" valueType="num">
                                      <p:cBhvr>
                                        <p:cTn id="3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P spid="1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89360" y="6324600"/>
            <a:ext cx="711200" cy="381000"/>
          </a:xfrm>
        </p:spPr>
        <p:txBody>
          <a:bodyPr/>
          <a:lstStyle/>
          <a:p>
            <a:fld id="{AA4C6552-42F6-43F2-A3FB-E92E8C09004E}" type="slidenum">
              <a:rPr lang="en-US" smtClean="0">
                <a:solidFill>
                  <a:schemeClr val="tx1"/>
                </a:solidFill>
              </a:rPr>
              <a:pPr/>
              <a:t>87</a:t>
            </a:fld>
            <a:endParaRPr lang="en-US" dirty="0">
              <a:solidFill>
                <a:schemeClr val="tx1"/>
              </a:solidFill>
            </a:endParaRPr>
          </a:p>
        </p:txBody>
      </p:sp>
      <p:sp>
        <p:nvSpPr>
          <p:cNvPr id="3" name="Rectangle 2"/>
          <p:cNvSpPr/>
          <p:nvPr/>
        </p:nvSpPr>
        <p:spPr>
          <a:xfrm>
            <a:off x="-304800" y="838200"/>
            <a:ext cx="12573000" cy="186204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a:contourClr>
                <a:schemeClr val="accent3">
                  <a:tint val="100000"/>
                  <a:shade val="100000"/>
                  <a:satMod val="100000"/>
                  <a:hueMod val="100000"/>
                </a:schemeClr>
              </a:contourClr>
            </a:sp3d>
          </a:bodyPr>
          <a:lstStyle/>
          <a:p>
            <a:pPr algn="ctr"/>
            <a:r>
              <a:rPr lang="en-US" sz="9600" b="1" cap="none" spc="0" dirty="0" smtClean="0">
                <a:ln>
                  <a:solidFill>
                    <a:schemeClr val="accent5">
                      <a:lumMod val="50000"/>
                    </a:schemeClr>
                  </a:solidFill>
                </a:ln>
                <a:solidFill>
                  <a:srgbClr val="FFC000"/>
                </a:solidFill>
                <a:effectLst/>
                <a:latin typeface="Colonna MT" pitchFamily="82" charset="0"/>
              </a:rPr>
              <a:t>Oh…</a:t>
            </a:r>
            <a:r>
              <a:rPr lang="en-US" sz="11500" b="1" cap="none" spc="0" dirty="0" smtClean="0">
                <a:ln>
                  <a:solidFill>
                    <a:schemeClr val="accent5">
                      <a:lumMod val="50000"/>
                    </a:schemeClr>
                  </a:solidFill>
                </a:ln>
                <a:solidFill>
                  <a:srgbClr val="FFC000"/>
                </a:solidFill>
                <a:effectLst/>
                <a:latin typeface="Colonna MT" pitchFamily="82" charset="0"/>
              </a:rPr>
              <a:t>Harvest Moon!</a:t>
            </a:r>
            <a:endParaRPr lang="en-US" sz="11500" b="1" cap="none" spc="0" dirty="0">
              <a:ln>
                <a:solidFill>
                  <a:schemeClr val="accent5">
                    <a:lumMod val="50000"/>
                  </a:schemeClr>
                </a:solidFill>
              </a:ln>
              <a:solidFill>
                <a:srgbClr val="FFC000"/>
              </a:solidFill>
              <a:effectLst/>
              <a:latin typeface="Colonna MT" pitchFamily="82" charset="0"/>
            </a:endParaRPr>
          </a:p>
        </p:txBody>
      </p:sp>
      <p:sp>
        <p:nvSpPr>
          <p:cNvPr id="4" name="Content Placeholder 3"/>
          <p:cNvSpPr txBox="1">
            <a:spLocks/>
          </p:cNvSpPr>
          <p:nvPr/>
        </p:nvSpPr>
        <p:spPr>
          <a:xfrm>
            <a:off x="4525264" y="-36194"/>
            <a:ext cx="6676136" cy="1228726"/>
          </a:xfrm>
          <a:prstGeom prst="rect">
            <a:avLst/>
          </a:prstGeom>
        </p:spPr>
        <p:txBody>
          <a:bodyPr>
            <a:normAutofit fontScale="70000" lnSpcReduction="20000"/>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70000"/>
              </a:lnSpc>
              <a:buNone/>
            </a:pPr>
            <a:r>
              <a:rPr lang="en-US" sz="6500" b="1" dirty="0" smtClean="0">
                <a:ln w="50800"/>
                <a:solidFill>
                  <a:schemeClr val="bg1"/>
                </a:solidFill>
                <a:latin typeface="Blackadder ITC" pitchFamily="82" charset="0"/>
              </a:rPr>
              <a:t> </a:t>
            </a:r>
            <a:r>
              <a:rPr lang="en-US" sz="6900" b="1" dirty="0" smtClean="0">
                <a:ln w="50800"/>
                <a:solidFill>
                  <a:schemeClr val="accent4">
                    <a:lumMod val="75000"/>
                  </a:schemeClr>
                </a:solidFill>
                <a:latin typeface="Ravie" pitchFamily="82" charset="0"/>
              </a:rPr>
              <a:t>Question #3</a:t>
            </a:r>
            <a:endParaRPr lang="en-US" b="1" dirty="0" smtClean="0">
              <a:ln w="50800"/>
              <a:solidFill>
                <a:schemeClr val="bg1">
                  <a:shade val="50000"/>
                </a:schemeClr>
              </a:solidFill>
            </a:endParaRPr>
          </a:p>
          <a:p>
            <a:pPr marL="0" indent="0">
              <a:buFont typeface="Wingdings"/>
              <a:buNone/>
            </a:pPr>
            <a:endParaRPr lang="en-US" b="1" dirty="0">
              <a:ln w="50800"/>
              <a:solidFill>
                <a:schemeClr val="bg1">
                  <a:shade val="50000"/>
                </a:schemeClr>
              </a:solidFill>
            </a:endParaRPr>
          </a:p>
        </p:txBody>
      </p:sp>
      <p:sp>
        <p:nvSpPr>
          <p:cNvPr id="5" name="Content Placeholder 3"/>
          <p:cNvSpPr txBox="1">
            <a:spLocks/>
          </p:cNvSpPr>
          <p:nvPr/>
        </p:nvSpPr>
        <p:spPr>
          <a:xfrm>
            <a:off x="2567651" y="2133600"/>
            <a:ext cx="9548149" cy="4953000"/>
          </a:xfrm>
          <a:prstGeom prst="rect">
            <a:avLst/>
          </a:prstGeom>
        </p:spPr>
        <p:txBody>
          <a:bodyPr>
            <a:normAutofit/>
            <a:scene3d>
              <a:camera prst="orthographicFront"/>
              <a:lightRig rig="balanced" dir="t">
                <a:rot lat="0" lon="0" rev="2100000"/>
              </a:lightRig>
            </a:scene3d>
            <a:sp3d extrusionH="57150" prstMaterial="metal">
              <a:bevelT w="38100" h="25400"/>
              <a:contourClr>
                <a:schemeClr val="bg2"/>
              </a:contourClr>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150000"/>
              </a:lnSpc>
              <a:buNone/>
            </a:pPr>
            <a:r>
              <a:rPr lang="en-US" sz="4600" b="1" dirty="0" smtClean="0">
                <a:ln w="50800"/>
                <a:solidFill>
                  <a:srgbClr val="7CBFC6"/>
                </a:solidFill>
                <a:effectLst>
                  <a:glow rad="228600">
                    <a:schemeClr val="accent6">
                      <a:satMod val="175000"/>
                      <a:alpha val="40000"/>
                    </a:schemeClr>
                  </a:glow>
                </a:effectLst>
                <a:latin typeface="Arial Rounded MT Bold" pitchFamily="34" charset="0"/>
              </a:rPr>
              <a:t>Do you serve creation?</a:t>
            </a:r>
          </a:p>
          <a:p>
            <a:pPr marL="0" indent="0" algn="ctr">
              <a:lnSpc>
                <a:spcPct val="110000"/>
              </a:lnSpc>
              <a:buNone/>
            </a:pPr>
            <a:r>
              <a:rPr lang="en-US" sz="4600" b="1" dirty="0" smtClean="0">
                <a:ln w="50800"/>
                <a:solidFill>
                  <a:srgbClr val="FFC000"/>
                </a:solidFill>
                <a:effectLst>
                  <a:glow rad="228600">
                    <a:schemeClr val="accent6">
                      <a:satMod val="175000"/>
                      <a:alpha val="40000"/>
                    </a:schemeClr>
                  </a:glow>
                </a:effectLst>
                <a:latin typeface="Arial Rounded MT Bold" pitchFamily="34" charset="0"/>
              </a:rPr>
              <a:t>Deut 33:14  </a:t>
            </a:r>
            <a:br>
              <a:rPr lang="en-US" sz="4600" b="1" dirty="0" smtClean="0">
                <a:ln w="50800"/>
                <a:solidFill>
                  <a:srgbClr val="FFC000"/>
                </a:solidFill>
                <a:effectLst>
                  <a:glow rad="228600">
                    <a:schemeClr val="accent6">
                      <a:satMod val="175000"/>
                      <a:alpha val="40000"/>
                    </a:schemeClr>
                  </a:glow>
                </a:effectLst>
                <a:latin typeface="Arial Rounded MT Bold" pitchFamily="34" charset="0"/>
              </a:rPr>
            </a:br>
            <a:r>
              <a:rPr lang="en-US" sz="4600" b="1" dirty="0" smtClean="0">
                <a:ln w="50800"/>
                <a:solidFill>
                  <a:srgbClr val="7CBFC6"/>
                </a:solidFill>
                <a:effectLst>
                  <a:glow rad="228600">
                    <a:schemeClr val="accent6">
                      <a:satMod val="175000"/>
                      <a:alpha val="40000"/>
                    </a:schemeClr>
                  </a:glow>
                </a:effectLst>
                <a:latin typeface="Arial Rounded MT Bold" pitchFamily="34" charset="0"/>
              </a:rPr>
              <a:t>… and </a:t>
            </a:r>
            <a:r>
              <a:rPr lang="en-US" sz="4600" b="1" dirty="0">
                <a:ln w="50800"/>
                <a:solidFill>
                  <a:srgbClr val="7CBFC6"/>
                </a:solidFill>
                <a:effectLst>
                  <a:glow rad="228600">
                    <a:schemeClr val="accent6">
                      <a:satMod val="175000"/>
                      <a:alpha val="40000"/>
                    </a:schemeClr>
                  </a:glow>
                </a:effectLst>
                <a:latin typeface="Arial Rounded MT Bold" pitchFamily="34" charset="0"/>
              </a:rPr>
              <a:t>for the precious things </a:t>
            </a:r>
            <a:r>
              <a:rPr lang="en-US" sz="4600" b="1" dirty="0" smtClean="0">
                <a:ln w="50800"/>
                <a:solidFill>
                  <a:srgbClr val="7CBFC6"/>
                </a:solidFill>
                <a:effectLst>
                  <a:glow rad="228600">
                    <a:schemeClr val="accent6">
                      <a:satMod val="175000"/>
                      <a:alpha val="40000"/>
                    </a:schemeClr>
                  </a:glow>
                </a:effectLst>
                <a:latin typeface="Arial Rounded MT Bold" pitchFamily="34" charset="0"/>
              </a:rPr>
              <a:t/>
            </a:r>
            <a:br>
              <a:rPr lang="en-US" sz="4600" b="1" dirty="0" smtClean="0">
                <a:ln w="50800"/>
                <a:solidFill>
                  <a:srgbClr val="7CBFC6"/>
                </a:solidFill>
                <a:effectLst>
                  <a:glow rad="228600">
                    <a:schemeClr val="accent6">
                      <a:satMod val="175000"/>
                      <a:alpha val="40000"/>
                    </a:schemeClr>
                  </a:glow>
                </a:effectLst>
                <a:latin typeface="Arial Rounded MT Bold" pitchFamily="34" charset="0"/>
              </a:rPr>
            </a:br>
            <a:r>
              <a:rPr lang="en-US" sz="4600" b="1" dirty="0" smtClean="0">
                <a:ln w="50800"/>
                <a:solidFill>
                  <a:srgbClr val="7CBFC6"/>
                </a:solidFill>
                <a:effectLst>
                  <a:glow rad="228600">
                    <a:schemeClr val="accent6">
                      <a:satMod val="175000"/>
                      <a:alpha val="40000"/>
                    </a:schemeClr>
                  </a:glow>
                </a:effectLst>
                <a:latin typeface="Arial Rounded MT Bold" pitchFamily="34" charset="0"/>
              </a:rPr>
              <a:t>put </a:t>
            </a:r>
            <a:r>
              <a:rPr lang="en-US" sz="4600" b="1" dirty="0">
                <a:ln w="50800"/>
                <a:solidFill>
                  <a:srgbClr val="7CBFC6"/>
                </a:solidFill>
                <a:effectLst>
                  <a:glow rad="228600">
                    <a:schemeClr val="accent6">
                      <a:satMod val="175000"/>
                      <a:alpha val="40000"/>
                    </a:schemeClr>
                  </a:glow>
                </a:effectLst>
                <a:latin typeface="Arial Rounded MT Bold" pitchFamily="34" charset="0"/>
              </a:rPr>
              <a:t>forth by the </a:t>
            </a:r>
            <a:r>
              <a:rPr lang="en-US" sz="4600" b="1" dirty="0" smtClean="0">
                <a:ln w="50800"/>
                <a:solidFill>
                  <a:srgbClr val="7CBFC6"/>
                </a:solidFill>
                <a:effectLst>
                  <a:glow rad="228600">
                    <a:schemeClr val="accent6">
                      <a:satMod val="175000"/>
                      <a:alpha val="40000"/>
                    </a:schemeClr>
                  </a:glow>
                </a:effectLst>
                <a:latin typeface="Arial Rounded MT Bold" pitchFamily="34" charset="0"/>
              </a:rPr>
              <a:t>moon …</a:t>
            </a:r>
            <a:br>
              <a:rPr lang="en-US" sz="4600" b="1" dirty="0" smtClean="0">
                <a:ln w="50800"/>
                <a:solidFill>
                  <a:srgbClr val="7CBFC6"/>
                </a:solidFill>
                <a:effectLst>
                  <a:glow rad="228600">
                    <a:schemeClr val="accent6">
                      <a:satMod val="175000"/>
                      <a:alpha val="40000"/>
                    </a:schemeClr>
                  </a:glow>
                </a:effectLst>
                <a:latin typeface="Arial Rounded MT Bold" pitchFamily="34" charset="0"/>
              </a:rPr>
            </a:br>
            <a:r>
              <a:rPr lang="en-US" sz="3600" b="1" dirty="0">
                <a:ln w="50800"/>
                <a:solidFill>
                  <a:srgbClr val="FFC000"/>
                </a:solidFill>
                <a:effectLst>
                  <a:glow rad="228600">
                    <a:schemeClr val="accent6">
                      <a:satMod val="175000"/>
                      <a:alpha val="40000"/>
                    </a:schemeClr>
                  </a:glow>
                </a:effectLst>
                <a:latin typeface="Arial Rounded MT Bold" pitchFamily="34" charset="0"/>
              </a:rPr>
              <a:t>(ordinances </a:t>
            </a:r>
            <a:r>
              <a:rPr lang="en-US" sz="3600" b="1" dirty="0" smtClean="0">
                <a:ln w="50800"/>
                <a:solidFill>
                  <a:srgbClr val="FFC000"/>
                </a:solidFill>
                <a:effectLst>
                  <a:glow rad="228600">
                    <a:schemeClr val="accent6">
                      <a:satMod val="175000"/>
                      <a:alpha val="40000"/>
                    </a:schemeClr>
                  </a:glow>
                </a:effectLst>
                <a:latin typeface="Arial Rounded MT Bold" pitchFamily="34" charset="0"/>
              </a:rPr>
              <a:t>of H3391 </a:t>
            </a:r>
            <a:r>
              <a:rPr lang="en-US" sz="3600" b="1" dirty="0">
                <a:ln w="50800"/>
                <a:solidFill>
                  <a:srgbClr val="FFC000"/>
                </a:solidFill>
                <a:effectLst>
                  <a:glow rad="228600">
                    <a:schemeClr val="accent6">
                      <a:satMod val="175000"/>
                      <a:alpha val="40000"/>
                    </a:schemeClr>
                  </a:glow>
                </a:effectLst>
                <a:latin typeface="Arial Rounded MT Bold" pitchFamily="34" charset="0"/>
              </a:rPr>
              <a:t>&lt;</a:t>
            </a:r>
            <a:r>
              <a:rPr lang="en-US" sz="3600" b="1" dirty="0" err="1">
                <a:ln w="50800"/>
                <a:solidFill>
                  <a:srgbClr val="FFC000"/>
                </a:solidFill>
                <a:effectLst>
                  <a:glow rad="228600">
                    <a:schemeClr val="accent6">
                      <a:satMod val="175000"/>
                      <a:alpha val="40000"/>
                    </a:schemeClr>
                  </a:glow>
                </a:effectLst>
                <a:latin typeface="Arial Rounded MT Bold" pitchFamily="34" charset="0"/>
              </a:rPr>
              <a:t>yerach</a:t>
            </a:r>
            <a:r>
              <a:rPr lang="en-US" sz="3600" b="1" dirty="0" smtClean="0">
                <a:ln w="50800"/>
                <a:solidFill>
                  <a:srgbClr val="FFC000"/>
                </a:solidFill>
                <a:effectLst>
                  <a:glow rad="228600">
                    <a:schemeClr val="accent6">
                      <a:satMod val="175000"/>
                      <a:alpha val="40000"/>
                    </a:schemeClr>
                  </a:glow>
                </a:effectLst>
                <a:latin typeface="Arial Rounded MT Bold" pitchFamily="34" charset="0"/>
              </a:rPr>
              <a:t>&gt;)</a:t>
            </a:r>
            <a:endParaRPr lang="en-US" sz="3600" b="1" dirty="0">
              <a:ln w="50800"/>
              <a:solidFill>
                <a:srgbClr val="FFC000"/>
              </a:solidFill>
              <a:effectLst>
                <a:glow rad="228600">
                  <a:schemeClr val="accent6">
                    <a:satMod val="175000"/>
                    <a:alpha val="40000"/>
                  </a:schemeClr>
                </a:glow>
              </a:effectLst>
              <a:latin typeface="Arial Rounded MT Bold" pitchFamily="34" charset="0"/>
            </a:endParaRPr>
          </a:p>
          <a:p>
            <a:pPr marL="0" indent="0" algn="ctr">
              <a:lnSpc>
                <a:spcPct val="150000"/>
              </a:lnSpc>
              <a:buNone/>
            </a:pPr>
            <a:endParaRPr lang="en-US" sz="4600" b="1" dirty="0">
              <a:ln w="50800"/>
              <a:solidFill>
                <a:srgbClr val="7CBFC6"/>
              </a:solidFill>
              <a:effectLst>
                <a:glow rad="228600">
                  <a:schemeClr val="accent6">
                    <a:satMod val="175000"/>
                    <a:alpha val="40000"/>
                  </a:schemeClr>
                </a:glow>
              </a:effectLst>
              <a:latin typeface="Arial Rounded MT Bold" pitchFamily="34" charset="0"/>
            </a:endParaRPr>
          </a:p>
          <a:p>
            <a:pPr marL="0" indent="0" algn="ctr">
              <a:lnSpc>
                <a:spcPct val="170000"/>
              </a:lnSpc>
              <a:buNone/>
            </a:pPr>
            <a:endParaRPr lang="en-US" sz="4600" b="1" dirty="0" smtClean="0">
              <a:ln w="50800"/>
              <a:solidFill>
                <a:srgbClr val="7CBFC6"/>
              </a:solidFill>
              <a:effectLst>
                <a:glow rad="228600">
                  <a:schemeClr val="accent6">
                    <a:satMod val="175000"/>
                    <a:alpha val="40000"/>
                  </a:schemeClr>
                </a:glow>
              </a:effectLst>
              <a:latin typeface="Arial Rounded MT Bold" pitchFamily="34" charset="0"/>
            </a:endParaRPr>
          </a:p>
          <a:p>
            <a:pPr marL="0" indent="0" algn="ctr">
              <a:lnSpc>
                <a:spcPct val="170000"/>
              </a:lnSpc>
              <a:buFont typeface="Wingdings"/>
              <a:buNone/>
            </a:pPr>
            <a:endParaRPr lang="en-US" sz="1400" b="1" dirty="0" smtClean="0">
              <a:ln w="50800"/>
              <a:solidFill>
                <a:schemeClr val="bg1">
                  <a:shade val="50000"/>
                </a:schemeClr>
              </a:solidFill>
            </a:endParaRPr>
          </a:p>
          <a:p>
            <a:pPr marL="0" indent="0" algn="ctr">
              <a:buFont typeface="Wingdings"/>
              <a:buNone/>
            </a:pPr>
            <a:endParaRPr lang="en-US" b="1" dirty="0" smtClean="0">
              <a:ln w="50800"/>
              <a:solidFill>
                <a:schemeClr val="bg1">
                  <a:shade val="50000"/>
                </a:schemeClr>
              </a:solidFill>
            </a:endParaRPr>
          </a:p>
          <a:p>
            <a:pPr marL="0" indent="0">
              <a:buFont typeface="Wingdings"/>
              <a:buNone/>
            </a:pPr>
            <a:endParaRPr lang="en-US" b="1" dirty="0">
              <a:ln w="50800"/>
              <a:solidFill>
                <a:schemeClr val="bg1">
                  <a:shade val="50000"/>
                </a:schemeClr>
              </a:solidFill>
            </a:endParaRPr>
          </a:p>
        </p:txBody>
      </p:sp>
      <p:sp>
        <p:nvSpPr>
          <p:cNvPr id="6" name="Rectangle 5"/>
          <p:cNvSpPr/>
          <p:nvPr/>
        </p:nvSpPr>
        <p:spPr>
          <a:xfrm rot="21159400">
            <a:off x="823747" y="3111863"/>
            <a:ext cx="2784737"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7200" b="1" cap="none" spc="0" dirty="0" smtClean="0">
                <a:ln w="38100">
                  <a:solidFill>
                    <a:srgbClr val="8E002F"/>
                  </a:solidFill>
                </a:ln>
                <a:solidFill>
                  <a:srgbClr val="7CBFC6"/>
                </a:solidFill>
                <a:effectLst>
                  <a:outerShdw blurRad="50800" dist="39000" dir="5460000" algn="tl">
                    <a:srgbClr val="000000">
                      <a:alpha val="38000"/>
                    </a:srgbClr>
                  </a:outerShdw>
                </a:effectLst>
                <a:latin typeface="Ravie" pitchFamily="82" charset="0"/>
              </a:rPr>
              <a:t>Yes!</a:t>
            </a:r>
            <a:endParaRPr lang="en-US" sz="7200" b="1" cap="none" spc="0" dirty="0">
              <a:ln w="38100">
                <a:solidFill>
                  <a:srgbClr val="8E002F"/>
                </a:solidFill>
              </a:ln>
              <a:solidFill>
                <a:srgbClr val="7CBFC6"/>
              </a:solidFill>
              <a:effectLst>
                <a:outerShdw blurRad="50800" dist="39000" dir="5460000" algn="tl">
                  <a:srgbClr val="000000">
                    <a:alpha val="38000"/>
                  </a:srgbClr>
                </a:outerShdw>
              </a:effectLst>
              <a:latin typeface="Ravie" pitchFamily="82" charset="0"/>
            </a:endParaRPr>
          </a:p>
        </p:txBody>
      </p:sp>
    </p:spTree>
    <p:extLst>
      <p:ext uri="{BB962C8B-B14F-4D97-AF65-F5344CB8AC3E}">
        <p14:creationId xmlns:p14="http://schemas.microsoft.com/office/powerpoint/2010/main" val="222386018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p:stCondLst>
                              <p:cond delay="4000"/>
                            </p:stCondLst>
                            <p:childTnLst>
                              <p:par>
                                <p:cTn id="13" presetID="22" presetClass="entr" presetSubtype="1" fill="hold" nodeType="afterEffect">
                                  <p:stCondLst>
                                    <p:cond delay="7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2000"/>
                                        <p:tgtEl>
                                          <p:spTgt spid="5">
                                            <p:txEl>
                                              <p:pRg st="0" end="0"/>
                                            </p:txEl>
                                          </p:spTgt>
                                        </p:tgtEl>
                                      </p:cBhvr>
                                    </p:animEffect>
                                  </p:childTnLst>
                                </p:cTn>
                              </p:par>
                            </p:childTnLst>
                          </p:cTn>
                        </p:par>
                        <p:par>
                          <p:cTn id="16" fill="hold">
                            <p:stCondLst>
                              <p:cond delay="6750"/>
                            </p:stCondLst>
                            <p:childTnLst>
                              <p:par>
                                <p:cTn id="17" presetID="26"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435">
                                          <p:stCondLst>
                                            <p:cond delay="0"/>
                                          </p:stCondLst>
                                        </p:cTn>
                                        <p:tgtEl>
                                          <p:spTgt spid="6"/>
                                        </p:tgtEl>
                                      </p:cBhvr>
                                    </p:animEffect>
                                    <p:anim calcmode="lin" valueType="num">
                                      <p:cBhvr>
                                        <p:cTn id="20" dur="136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25" dur="19">
                                          <p:stCondLst>
                                            <p:cond delay="487"/>
                                          </p:stCondLst>
                                        </p:cTn>
                                        <p:tgtEl>
                                          <p:spTgt spid="6"/>
                                        </p:tgtEl>
                                      </p:cBhvr>
                                      <p:to x="100000" y="60000"/>
                                    </p:animScale>
                                    <p:animScale>
                                      <p:cBhvr>
                                        <p:cTn id="26" dur="124" decel="50000">
                                          <p:stCondLst>
                                            <p:cond delay="507"/>
                                          </p:stCondLst>
                                        </p:cTn>
                                        <p:tgtEl>
                                          <p:spTgt spid="6"/>
                                        </p:tgtEl>
                                      </p:cBhvr>
                                      <p:to x="100000" y="100000"/>
                                    </p:animScale>
                                    <p:animScale>
                                      <p:cBhvr>
                                        <p:cTn id="27" dur="19">
                                          <p:stCondLst>
                                            <p:cond delay="984"/>
                                          </p:stCondLst>
                                        </p:cTn>
                                        <p:tgtEl>
                                          <p:spTgt spid="6"/>
                                        </p:tgtEl>
                                      </p:cBhvr>
                                      <p:to x="100000" y="80000"/>
                                    </p:animScale>
                                    <p:animScale>
                                      <p:cBhvr>
                                        <p:cTn id="28" dur="124" decel="50000">
                                          <p:stCondLst>
                                            <p:cond delay="1003"/>
                                          </p:stCondLst>
                                        </p:cTn>
                                        <p:tgtEl>
                                          <p:spTgt spid="6"/>
                                        </p:tgtEl>
                                      </p:cBhvr>
                                      <p:to x="100000" y="100000"/>
                                    </p:animScale>
                                    <p:animScale>
                                      <p:cBhvr>
                                        <p:cTn id="29" dur="19">
                                          <p:stCondLst>
                                            <p:cond delay="1231"/>
                                          </p:stCondLst>
                                        </p:cTn>
                                        <p:tgtEl>
                                          <p:spTgt spid="6"/>
                                        </p:tgtEl>
                                      </p:cBhvr>
                                      <p:to x="100000" y="90000"/>
                                    </p:animScale>
                                    <p:animScale>
                                      <p:cBhvr>
                                        <p:cTn id="30" dur="124" decel="50000">
                                          <p:stCondLst>
                                            <p:cond delay="1251"/>
                                          </p:stCondLst>
                                        </p:cTn>
                                        <p:tgtEl>
                                          <p:spTgt spid="6"/>
                                        </p:tgtEl>
                                      </p:cBhvr>
                                      <p:to x="100000" y="100000"/>
                                    </p:animScale>
                                    <p:animScale>
                                      <p:cBhvr>
                                        <p:cTn id="31" dur="19">
                                          <p:stCondLst>
                                            <p:cond delay="1356"/>
                                          </p:stCondLst>
                                        </p:cTn>
                                        <p:tgtEl>
                                          <p:spTgt spid="6"/>
                                        </p:tgtEl>
                                      </p:cBhvr>
                                      <p:to x="100000" y="95000"/>
                                    </p:animScale>
                                    <p:animScale>
                                      <p:cBhvr>
                                        <p:cTn id="32" dur="124" decel="50000">
                                          <p:stCondLst>
                                            <p:cond delay="1376"/>
                                          </p:stCondLst>
                                        </p:cTn>
                                        <p:tgtEl>
                                          <p:spTgt spid="6"/>
                                        </p:tgtEl>
                                      </p:cBhvr>
                                      <p:to x="100000" y="100000"/>
                                    </p:animScale>
                                  </p:childTnLst>
                                </p:cTn>
                              </p:par>
                            </p:childTnLst>
                          </p:cTn>
                        </p:par>
                        <p:par>
                          <p:cTn id="33" fill="hold">
                            <p:stCondLst>
                              <p:cond delay="8250"/>
                            </p:stCondLst>
                            <p:childTnLst>
                              <p:par>
                                <p:cTn id="34" presetID="22" presetClass="entr" presetSubtype="1" fill="hold" nodeType="afterEffect">
                                  <p:stCondLst>
                                    <p:cond delay="75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963410" y="0"/>
            <a:ext cx="9249103" cy="6858000"/>
          </a:xfrm>
          <a:prstGeom prst="rect">
            <a:avLst/>
          </a:prstGeom>
        </p:spPr>
      </p:pic>
      <p:sp>
        <p:nvSpPr>
          <p:cNvPr id="3" name="TextBox 2"/>
          <p:cNvSpPr txBox="1"/>
          <p:nvPr/>
        </p:nvSpPr>
        <p:spPr>
          <a:xfrm>
            <a:off x="304799" y="2132984"/>
            <a:ext cx="2573040" cy="4278094"/>
          </a:xfrm>
          <a:prstGeom prst="rect">
            <a:avLst/>
          </a:prstGeom>
          <a:solidFill>
            <a:schemeClr val="accent5">
              <a:lumMod val="75000"/>
            </a:schemeClr>
          </a:solid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3400" b="1" dirty="0" smtClean="0">
                <a:solidFill>
                  <a:schemeClr val="accent4">
                    <a:lumMod val="20000"/>
                    <a:lumOff val="80000"/>
                  </a:schemeClr>
                </a:solidFill>
              </a:rPr>
              <a:t>Can the phases of the moon separate </a:t>
            </a:r>
            <a:br>
              <a:rPr lang="en-US" sz="3400" b="1" dirty="0" smtClean="0">
                <a:solidFill>
                  <a:schemeClr val="accent4">
                    <a:lumMod val="20000"/>
                    <a:lumOff val="80000"/>
                  </a:schemeClr>
                </a:solidFill>
              </a:rPr>
            </a:br>
            <a:r>
              <a:rPr lang="en-US" sz="3400" b="1" dirty="0" smtClean="0">
                <a:solidFill>
                  <a:schemeClr val="accent4">
                    <a:lumMod val="20000"/>
                    <a:lumOff val="80000"/>
                  </a:schemeClr>
                </a:solidFill>
              </a:rPr>
              <a:t>or rule Yahuah’s Festal months?</a:t>
            </a:r>
            <a:endParaRPr lang="en-US" sz="3400" b="1" dirty="0">
              <a:solidFill>
                <a:schemeClr val="accent4">
                  <a:lumMod val="20000"/>
                  <a:lumOff val="80000"/>
                </a:schemeClr>
              </a:solidFill>
            </a:endParaRPr>
          </a:p>
        </p:txBody>
      </p:sp>
      <p:sp>
        <p:nvSpPr>
          <p:cNvPr id="5" name="Slide Number Placeholder 1"/>
          <p:cNvSpPr>
            <a:spLocks noGrp="1"/>
          </p:cNvSpPr>
          <p:nvPr>
            <p:ph type="sldNum" sz="quarter" idx="12"/>
          </p:nvPr>
        </p:nvSpPr>
        <p:spPr>
          <a:xfrm>
            <a:off x="11272777" y="6457294"/>
            <a:ext cx="914400" cy="373698"/>
          </a:xfrm>
        </p:spPr>
        <p:txBody>
          <a:bodyPr>
            <a:normAutofit/>
          </a:bodyPr>
          <a:lstStyle/>
          <a:p>
            <a:fld id="{AA4C6552-42F6-43F2-A3FB-E92E8C09004E}" type="slidenum">
              <a:rPr lang="en-US" sz="1600" b="1" smtClean="0">
                <a:solidFill>
                  <a:schemeClr val="bg1"/>
                </a:solidFill>
              </a:rPr>
              <a:pPr/>
              <a:t>88</a:t>
            </a:fld>
            <a:endParaRPr lang="en-US" b="1" dirty="0">
              <a:solidFill>
                <a:schemeClr val="bg1"/>
              </a:solidFill>
            </a:endParaRPr>
          </a:p>
        </p:txBody>
      </p:sp>
      <p:sp>
        <p:nvSpPr>
          <p:cNvPr id="8" name="TextBox 7"/>
          <p:cNvSpPr txBox="1"/>
          <p:nvPr/>
        </p:nvSpPr>
        <p:spPr>
          <a:xfrm rot="21095411">
            <a:off x="378681" y="505267"/>
            <a:ext cx="4258293" cy="1323439"/>
          </a:xfrm>
          <a:prstGeom prst="rect">
            <a:avLst/>
          </a:prstGeom>
          <a:solidFill>
            <a:srgbClr val="00808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Back to our </a:t>
            </a:r>
            <a:br>
              <a:rPr lang="en-US" sz="4000" b="1" dirty="0" smtClean="0">
                <a:solidFill>
                  <a:schemeClr val="bg1"/>
                </a:solidFill>
              </a:rPr>
            </a:br>
            <a:r>
              <a:rPr lang="en-US" sz="4000" b="1" dirty="0" smtClean="0">
                <a:solidFill>
                  <a:schemeClr val="bg1"/>
                </a:solidFill>
              </a:rPr>
              <a:t>Original Question</a:t>
            </a:r>
            <a:endParaRPr lang="en-US" sz="4000" b="1" dirty="0">
              <a:solidFill>
                <a:schemeClr val="bg1"/>
              </a:solidFill>
            </a:endParaRPr>
          </a:p>
        </p:txBody>
      </p:sp>
      <p:sp>
        <p:nvSpPr>
          <p:cNvPr id="6" name="Rectangle 5"/>
          <p:cNvSpPr/>
          <p:nvPr/>
        </p:nvSpPr>
        <p:spPr>
          <a:xfrm rot="21159400">
            <a:off x="5057266" y="1383342"/>
            <a:ext cx="5155579" cy="31547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9900" b="1" cap="none" spc="0" dirty="0" smtClean="0">
                <a:ln w="11430"/>
                <a:solidFill>
                  <a:srgbClr val="8E002F"/>
                </a:solidFill>
                <a:effectLst>
                  <a:outerShdw blurRad="50800" dist="39000" dir="5460000" algn="tl">
                    <a:srgbClr val="000000">
                      <a:alpha val="38000"/>
                    </a:srgbClr>
                  </a:outerShdw>
                </a:effectLst>
                <a:latin typeface="Ravie" pitchFamily="82" charset="0"/>
              </a:rPr>
              <a:t>No!</a:t>
            </a:r>
            <a:endParaRPr lang="en-US" sz="19900" b="1" cap="none" spc="0" dirty="0">
              <a:ln w="11430"/>
              <a:solidFill>
                <a:srgbClr val="8E002F"/>
              </a:solidFill>
              <a:effectLst>
                <a:outerShdw blurRad="50800" dist="39000" dir="5460000" algn="tl">
                  <a:srgbClr val="000000">
                    <a:alpha val="38000"/>
                  </a:srgbClr>
                </a:outerShdw>
              </a:effectLst>
              <a:latin typeface="Ravie" pitchFamily="82" charset="0"/>
            </a:endParaRPr>
          </a:p>
        </p:txBody>
      </p:sp>
      <p:sp>
        <p:nvSpPr>
          <p:cNvPr id="7" name="TextBox 6"/>
          <p:cNvSpPr txBox="1"/>
          <p:nvPr/>
        </p:nvSpPr>
        <p:spPr>
          <a:xfrm rot="21095411">
            <a:off x="4399454" y="4517738"/>
            <a:ext cx="6715722" cy="1323439"/>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pPr algn="ctr"/>
            <a:r>
              <a:rPr lang="en-US" sz="4000" b="1" dirty="0" smtClean="0">
                <a:solidFill>
                  <a:schemeClr val="bg1"/>
                </a:solidFill>
              </a:rPr>
              <a:t>The </a:t>
            </a:r>
            <a:r>
              <a:rPr lang="en-US" sz="4000" b="1" dirty="0">
                <a:solidFill>
                  <a:schemeClr val="bg1"/>
                </a:solidFill>
              </a:rPr>
              <a:t>Hebrew H3391 </a:t>
            </a:r>
            <a:r>
              <a:rPr lang="en-US" sz="4000" b="1" dirty="0" smtClean="0">
                <a:solidFill>
                  <a:schemeClr val="bg1"/>
                </a:solidFill>
              </a:rPr>
              <a:t>&lt;</a:t>
            </a:r>
            <a:r>
              <a:rPr lang="en-US" sz="4000" b="1" dirty="0" err="1" smtClean="0">
                <a:solidFill>
                  <a:schemeClr val="bg1"/>
                </a:solidFill>
              </a:rPr>
              <a:t>yerach</a:t>
            </a:r>
            <a:r>
              <a:rPr lang="en-US" sz="4000" b="1" dirty="0" smtClean="0">
                <a:solidFill>
                  <a:schemeClr val="bg1"/>
                </a:solidFill>
              </a:rPr>
              <a:t>&gt; does not allow this option!</a:t>
            </a:r>
            <a:endParaRPr lang="en-US" sz="4000" b="1" dirty="0">
              <a:solidFill>
                <a:schemeClr val="bg1"/>
              </a:solidFill>
            </a:endParaRPr>
          </a:p>
        </p:txBody>
      </p:sp>
    </p:spTree>
    <p:extLst>
      <p:ext uri="{BB962C8B-B14F-4D97-AF65-F5344CB8AC3E}">
        <p14:creationId xmlns:p14="http://schemas.microsoft.com/office/powerpoint/2010/main" val="315581168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strVal val="#ppt_w+.3"/>
                                          </p:val>
                                        </p:tav>
                                        <p:tav tm="100000">
                                          <p:val>
                                            <p:strVal val="#ppt_w"/>
                                          </p:val>
                                        </p:tav>
                                      </p:tavLst>
                                    </p:anim>
                                    <p:anim calcmode="lin" valueType="num">
                                      <p:cBhvr>
                                        <p:cTn id="8" dur="1750" fill="hold"/>
                                        <p:tgtEl>
                                          <p:spTgt spid="8"/>
                                        </p:tgtEl>
                                        <p:attrNameLst>
                                          <p:attrName>ppt_h</p:attrName>
                                        </p:attrNameLst>
                                      </p:cBhvr>
                                      <p:tavLst>
                                        <p:tav tm="0">
                                          <p:val>
                                            <p:strVal val="#ppt_h"/>
                                          </p:val>
                                        </p:tav>
                                        <p:tav tm="100000">
                                          <p:val>
                                            <p:strVal val="#ppt_h"/>
                                          </p:val>
                                        </p:tav>
                                      </p:tavLst>
                                    </p:anim>
                                    <p:animEffect transition="in" filter="fade">
                                      <p:cBhvr>
                                        <p:cTn id="9" dur="1750"/>
                                        <p:tgtEl>
                                          <p:spTgt spid="8"/>
                                        </p:tgtEl>
                                      </p:cBhvr>
                                    </p:animEffect>
                                  </p:childTnLst>
                                </p:cTn>
                              </p:par>
                            </p:childTnLst>
                          </p:cTn>
                        </p:par>
                        <p:par>
                          <p:cTn id="10" fill="hold">
                            <p:stCondLst>
                              <p:cond delay="1750"/>
                            </p:stCondLst>
                            <p:childTnLst>
                              <p:par>
                                <p:cTn id="11" presetID="22" presetClass="entr" presetSubtype="1"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3000"/>
                                        <p:tgtEl>
                                          <p:spTgt spid="3"/>
                                        </p:tgtEl>
                                      </p:cBhvr>
                                    </p:animEffect>
                                  </p:childTnLst>
                                </p:cTn>
                              </p:par>
                            </p:childTnLst>
                          </p:cTn>
                        </p:par>
                        <p:par>
                          <p:cTn id="14" fill="hold">
                            <p:stCondLst>
                              <p:cond delay="5750"/>
                            </p:stCondLst>
                            <p:childTnLst>
                              <p:par>
                                <p:cTn id="15" presetID="26"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par>
                          <p:cTn id="31" fill="hold">
                            <p:stCondLst>
                              <p:cond delay="8750"/>
                            </p:stCondLst>
                            <p:childTnLst>
                              <p:par>
                                <p:cTn id="32" presetID="50" presetClass="entr" presetSubtype="0" decel="10000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750" fill="hold"/>
                                        <p:tgtEl>
                                          <p:spTgt spid="7"/>
                                        </p:tgtEl>
                                        <p:attrNameLst>
                                          <p:attrName>ppt_w</p:attrName>
                                        </p:attrNameLst>
                                      </p:cBhvr>
                                      <p:tavLst>
                                        <p:tav tm="0">
                                          <p:val>
                                            <p:strVal val="#ppt_w+.3"/>
                                          </p:val>
                                        </p:tav>
                                        <p:tav tm="100000">
                                          <p:val>
                                            <p:strVal val="#ppt_w"/>
                                          </p:val>
                                        </p:tav>
                                      </p:tavLst>
                                    </p:anim>
                                    <p:anim calcmode="lin" valueType="num">
                                      <p:cBhvr>
                                        <p:cTn id="35" dur="1750" fill="hold"/>
                                        <p:tgtEl>
                                          <p:spTgt spid="7"/>
                                        </p:tgtEl>
                                        <p:attrNameLst>
                                          <p:attrName>ppt_h</p:attrName>
                                        </p:attrNameLst>
                                      </p:cBhvr>
                                      <p:tavLst>
                                        <p:tav tm="0">
                                          <p:val>
                                            <p:strVal val="#ppt_h"/>
                                          </p:val>
                                        </p:tav>
                                        <p:tav tm="100000">
                                          <p:val>
                                            <p:strVal val="#ppt_h"/>
                                          </p:val>
                                        </p:tav>
                                      </p:tavLst>
                                    </p:anim>
                                    <p:animEffect transition="in" filter="fade">
                                      <p:cBhvr>
                                        <p:cTn id="36"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1430"/>
                <a:solidFill>
                  <a:srgbClr val="C00000"/>
                </a:solidFill>
                <a:effectLst>
                  <a:outerShdw blurRad="50800" dist="39000" dir="5460000" algn="tl">
                    <a:srgbClr val="000000">
                      <a:alpha val="38000"/>
                    </a:srgbClr>
                  </a:outerShdw>
                </a:effectLst>
                <a:latin typeface="Ravie" pitchFamily="82" charset="0"/>
              </a:rPr>
              <a:t>Question:</a:t>
            </a:r>
            <a:r>
              <a:rPr lang="en-US" sz="3100" b="1" dirty="0" smtClean="0">
                <a:ln w="11430"/>
                <a:solidFill>
                  <a:srgbClr val="C00000"/>
                </a:solidFill>
                <a:effectLst>
                  <a:outerShdw blurRad="50800" dist="39000" dir="5460000" algn="tl">
                    <a:srgbClr val="000000">
                      <a:alpha val="38000"/>
                    </a:srgbClr>
                  </a:outerShdw>
                </a:effectLst>
                <a:latin typeface="Ravie" pitchFamily="82" charset="0"/>
              </a:rPr>
              <a:t>  </a:t>
            </a:r>
            <a:r>
              <a:rPr lang="en-US" b="1" dirty="0" smtClean="0">
                <a:ln w="11430"/>
                <a:solidFill>
                  <a:srgbClr val="008080"/>
                </a:solidFill>
                <a:effectLst>
                  <a:outerShdw blurRad="50800" dist="39000" dir="5460000" algn="tl">
                    <a:srgbClr val="000000">
                      <a:alpha val="38000"/>
                    </a:srgbClr>
                  </a:outerShdw>
                </a:effectLst>
              </a:rPr>
              <a:t>Does the </a:t>
            </a:r>
            <a:r>
              <a:rPr lang="en-US" b="1" dirty="0" smtClean="0">
                <a:ln w="11430"/>
                <a:solidFill>
                  <a:srgbClr val="C00000"/>
                </a:solidFill>
                <a:effectLst>
                  <a:outerShdw blurRad="50800" dist="39000" dir="5460000" algn="tl">
                    <a:srgbClr val="000000">
                      <a:alpha val="38000"/>
                    </a:srgbClr>
                  </a:outerShdw>
                </a:effectLst>
              </a:rPr>
              <a:t>“moon” </a:t>
            </a:r>
            <a:r>
              <a:rPr lang="en-US" b="1" dirty="0" smtClean="0">
                <a:ln w="11430"/>
                <a:solidFill>
                  <a:srgbClr val="008080"/>
                </a:solidFill>
                <a:effectLst>
                  <a:outerShdw blurRad="50800" dist="39000" dir="5460000" algn="tl">
                    <a:srgbClr val="000000">
                      <a:alpha val="38000"/>
                    </a:srgbClr>
                  </a:outerShdw>
                </a:effectLst>
              </a:rPr>
              <a:t>begin the</a:t>
            </a:r>
            <a:r>
              <a:rPr lang="en-US" b="1" dirty="0" smtClean="0">
                <a:ln w="11430"/>
                <a:solidFill>
                  <a:srgbClr val="C00000"/>
                </a:solidFill>
                <a:effectLst>
                  <a:outerShdw blurRad="50800" dist="39000" dir="5460000" algn="tl">
                    <a:srgbClr val="000000">
                      <a:alpha val="38000"/>
                    </a:srgbClr>
                  </a:outerShdw>
                </a:effectLst>
              </a:rPr>
              <a:t> </a:t>
            </a:r>
            <a:r>
              <a:rPr lang="en-US" b="1" dirty="0" smtClean="0">
                <a:ln w="11430"/>
                <a:solidFill>
                  <a:srgbClr val="0070C0"/>
                </a:solidFill>
                <a:effectLst>
                  <a:outerShdw blurRad="50800" dist="39000" dir="5460000" algn="tl">
                    <a:srgbClr val="000000">
                      <a:alpha val="38000"/>
                    </a:srgbClr>
                  </a:outerShdw>
                </a:effectLst>
              </a:rPr>
              <a:t>“month”?</a:t>
            </a:r>
            <a:endParaRPr lang="en-US" b="1" dirty="0">
              <a:ln w="11430"/>
              <a:solidFill>
                <a:srgbClr val="0070C0"/>
              </a:solidFill>
              <a:effectLst>
                <a:outerShdw blurRad="50800" dist="39000" dir="5460000" algn="tl">
                  <a:srgbClr val="000000">
                    <a:alpha val="38000"/>
                  </a:srgbClr>
                </a:outerShdw>
              </a:effectLst>
            </a:endParaRPr>
          </a:p>
        </p:txBody>
      </p:sp>
      <p:pic>
        <p:nvPicPr>
          <p:cNvPr id="5" name="Content Placeholder 4"/>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7696200" y="1815464"/>
            <a:ext cx="3860800" cy="2895600"/>
          </a:xfrm>
          <a:prstGeom prst="rect">
            <a:avLst/>
          </a:prstGeom>
          <a:ln w="190500" cap="sq">
            <a:solidFill>
              <a:srgbClr val="C8C6BD"/>
            </a:solidFill>
            <a:prstDash val="solid"/>
            <a:miter lim="800000"/>
          </a:ln>
          <a:effectLst>
            <a:glow rad="139700">
              <a:schemeClr val="accent2">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coolSlant"/>
            <a:extrusionClr>
              <a:srgbClr val="000000"/>
            </a:extrusionClr>
          </a:sp3d>
        </p:spPr>
      </p:pic>
      <p:graphicFrame>
        <p:nvGraphicFramePr>
          <p:cNvPr id="6" name="Content Placeholder 5"/>
          <p:cNvGraphicFramePr>
            <a:graphicFrameLocks/>
          </p:cNvGraphicFramePr>
          <p:nvPr>
            <p:extLst>
              <p:ext uri="{D42A27DB-BD31-4B8C-83A1-F6EECF244321}">
                <p14:modId xmlns:p14="http://schemas.microsoft.com/office/powerpoint/2010/main" val="2810755710"/>
              </p:ext>
            </p:extLst>
          </p:nvPr>
        </p:nvGraphicFramePr>
        <p:xfrm>
          <a:off x="711200" y="1752600"/>
          <a:ext cx="6527800" cy="2987040"/>
        </p:xfrm>
        <a:graphic>
          <a:graphicData uri="http://schemas.openxmlformats.org/drawingml/2006/table">
            <a:tbl>
              <a:tblPr firstRow="1" bandRow="1">
                <a:tableStyleId>{5C22544A-7EE6-4342-B048-85BDC9FD1C3A}</a:tableStyleId>
              </a:tblPr>
              <a:tblGrid>
                <a:gridCol w="6527800"/>
              </a:tblGrid>
              <a:tr h="370840">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kern="1200" dirty="0" smtClean="0">
                          <a:solidFill>
                            <a:schemeClr val="dk1"/>
                          </a:solidFill>
                          <a:effectLst>
                            <a:glow rad="228600">
                              <a:srgbClr val="FF9900">
                                <a:alpha val="40000"/>
                              </a:srgbClr>
                            </a:glow>
                            <a:outerShdw blurRad="69850" dist="43180" dir="5400000" sx="0" sy="0">
                              <a:srgbClr val="000000">
                                <a:alpha val="65000"/>
                              </a:srgbClr>
                            </a:outerShdw>
                          </a:effectLst>
                          <a:latin typeface="+mn-lt"/>
                          <a:ea typeface="+mn-ea"/>
                          <a:cs typeface="+mn-cs"/>
                        </a:rPr>
                        <a:t>H3394</a:t>
                      </a:r>
                      <a:r>
                        <a:rPr kumimoji="0" lang="en-US" sz="1800" b="1" kern="1200" dirty="0" smtClean="0">
                          <a:solidFill>
                            <a:schemeClr val="dk1"/>
                          </a:solidFill>
                          <a:effectLst/>
                          <a:latin typeface="+mn-lt"/>
                          <a:ea typeface="+mn-ea"/>
                          <a:cs typeface="+mn-cs"/>
                        </a:rPr>
                        <a:t>   &lt;</a:t>
                      </a:r>
                      <a:r>
                        <a:rPr kumimoji="0" lang="en-US" sz="1800" b="1" kern="1200" dirty="0" err="1" smtClean="0">
                          <a:solidFill>
                            <a:schemeClr val="dk1"/>
                          </a:solidFill>
                          <a:effectLst>
                            <a:glow rad="228600">
                              <a:srgbClr val="FF9900">
                                <a:alpha val="40000"/>
                              </a:srgbClr>
                            </a:glow>
                            <a:outerShdw blurRad="69850" dist="43180" dir="5400000" sx="0" sy="0">
                              <a:srgbClr val="000000">
                                <a:alpha val="65000"/>
                              </a:srgbClr>
                            </a:outerShdw>
                          </a:effectLst>
                          <a:latin typeface="+mn-lt"/>
                          <a:ea typeface="+mn-ea"/>
                          <a:cs typeface="+mn-cs"/>
                        </a:rPr>
                        <a:t>yareach</a:t>
                      </a:r>
                      <a:r>
                        <a:rPr kumimoji="0" lang="en-US" sz="1800" b="1" kern="1200" dirty="0" smtClean="0">
                          <a:solidFill>
                            <a:schemeClr val="dk1"/>
                          </a:solidFill>
                          <a:effectLst/>
                          <a:latin typeface="+mn-lt"/>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kern="1200" cap="none" spc="0" dirty="0" smtClean="0">
                          <a:ln w="1905">
                            <a:solidFill>
                              <a:schemeClr val="tx1"/>
                            </a:solidFill>
                          </a:ln>
                          <a:solidFill>
                            <a:srgbClr val="FFC000"/>
                          </a:solidFill>
                          <a:effectLst>
                            <a:innerShdw blurRad="69850" dist="43180" dir="5400000">
                              <a:srgbClr val="000000">
                                <a:alpha val="65000"/>
                              </a:srgbClr>
                            </a:innerShdw>
                          </a:effectLst>
                          <a:latin typeface="+mn-lt"/>
                          <a:ea typeface="+mn-ea"/>
                          <a:cs typeface="+mn-cs"/>
                        </a:rPr>
                        <a:t>The</a:t>
                      </a:r>
                      <a:r>
                        <a:rPr kumimoji="0" lang="en-US" sz="2800" b="1" kern="1200" cap="none" spc="0" baseline="0" dirty="0" smtClean="0">
                          <a:ln w="1905">
                            <a:solidFill>
                              <a:schemeClr val="tx1"/>
                            </a:solidFill>
                          </a:ln>
                          <a:solidFill>
                            <a:srgbClr val="FFC000"/>
                          </a:solidFill>
                          <a:effectLst>
                            <a:innerShdw blurRad="69850" dist="43180" dir="5400000">
                              <a:srgbClr val="000000">
                                <a:alpha val="65000"/>
                              </a:srgbClr>
                            </a:innerShdw>
                          </a:effectLst>
                          <a:latin typeface="+mn-lt"/>
                          <a:ea typeface="+mn-ea"/>
                          <a:cs typeface="+mn-cs"/>
                        </a:rPr>
                        <a:t> literal moon in the sky.</a:t>
                      </a:r>
                      <a:endParaRPr lang="en-US" sz="2800" dirty="0">
                        <a:ln w="1905">
                          <a:solidFill>
                            <a:schemeClr val="tx1"/>
                          </a:solidFill>
                        </a:ln>
                        <a:solidFill>
                          <a:srgbClr val="FFC000"/>
                        </a:solidFill>
                      </a:endParaRPr>
                    </a:p>
                  </a:txBody>
                  <a:tcPr marL="121920" marR="121920">
                    <a:cell3D prstMaterial="dkEdge">
                      <a:bevel w="77470" h="12700" prst="softRound"/>
                      <a:lightRig rig="flood" dir="t"/>
                    </a:cell3D>
                    <a:solidFill>
                      <a:schemeClr val="accent1">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chemeClr val="dk1"/>
                          </a:solidFill>
                          <a:effectLst/>
                          <a:latin typeface="+mn-lt"/>
                          <a:ea typeface="+mn-ea"/>
                          <a:cs typeface="+mn-cs"/>
                        </a:rPr>
                        <a:t>2.   </a:t>
                      </a:r>
                      <a:r>
                        <a:rPr kumimoji="0" lang="en-US" sz="1800" b="1" kern="1200" dirty="0" smtClean="0">
                          <a:solidFill>
                            <a:schemeClr val="dk1"/>
                          </a:solidFill>
                          <a:effectLst>
                            <a:glow rad="228600">
                              <a:srgbClr val="00B050">
                                <a:alpha val="40000"/>
                              </a:srgbClr>
                            </a:glow>
                          </a:effectLst>
                          <a:latin typeface="+mn-lt"/>
                          <a:ea typeface="+mn-ea"/>
                          <a:cs typeface="+mn-cs"/>
                        </a:rPr>
                        <a:t>H3391</a:t>
                      </a:r>
                      <a:r>
                        <a:rPr kumimoji="0" lang="en-US" sz="1800" b="1" kern="1200" dirty="0" smtClean="0">
                          <a:solidFill>
                            <a:schemeClr val="dk1"/>
                          </a:solidFill>
                          <a:effectLst/>
                          <a:latin typeface="+mn-lt"/>
                          <a:ea typeface="+mn-ea"/>
                          <a:cs typeface="+mn-cs"/>
                        </a:rPr>
                        <a:t>    &lt;</a:t>
                      </a:r>
                      <a:r>
                        <a:rPr kumimoji="0" lang="en-US" sz="1800" b="1" kern="1200" dirty="0" err="1" smtClean="0">
                          <a:solidFill>
                            <a:schemeClr val="dk1"/>
                          </a:solidFill>
                          <a:effectLst>
                            <a:glow rad="228600">
                              <a:srgbClr val="00B050">
                                <a:alpha val="40000"/>
                              </a:srgbClr>
                            </a:glow>
                          </a:effectLst>
                          <a:latin typeface="+mn-lt"/>
                          <a:ea typeface="+mn-ea"/>
                          <a:cs typeface="+mn-cs"/>
                        </a:rPr>
                        <a:t>yerach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r>
                        <a:rPr lang="en-US" sz="2400" b="1" cap="none" spc="50" baseline="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Lunation cycle for the Synodic month.</a:t>
                      </a:r>
                      <a:endParaRPr lang="en-US" sz="2400" dirty="0"/>
                    </a:p>
                  </a:txBody>
                  <a:tcPr marL="121920" marR="121920">
                    <a:cell3D prstMaterial="dkEdge">
                      <a:bevel w="77470" h="12700" prst="softRound"/>
                      <a:lightRig rig="flood" dir="t"/>
                    </a:cell3D>
                  </a:tcPr>
                </a:tc>
              </a:tr>
              <a:tr h="370840">
                <a:tc>
                  <a:txBody>
                    <a:bodyPr/>
                    <a:lstStyle/>
                    <a:p>
                      <a:r>
                        <a:rPr kumimoji="0" lang="en-US" sz="1800" b="1" kern="1200" dirty="0" smtClean="0">
                          <a:solidFill>
                            <a:schemeClr val="dk1"/>
                          </a:solidFill>
                          <a:effectLst/>
                          <a:latin typeface="+mn-lt"/>
                          <a:ea typeface="+mn-ea"/>
                          <a:cs typeface="+mn-cs"/>
                        </a:rPr>
                        <a:t>3.   </a:t>
                      </a:r>
                      <a:r>
                        <a:rPr kumimoji="0" lang="en-US" sz="1800" b="1" kern="1200" dirty="0" smtClean="0">
                          <a:solidFill>
                            <a:schemeClr val="dk1"/>
                          </a:solidFill>
                          <a:effectLst>
                            <a:glow rad="228600">
                              <a:schemeClr val="accent3">
                                <a:satMod val="175000"/>
                                <a:alpha val="40000"/>
                              </a:schemeClr>
                            </a:glow>
                          </a:effectLst>
                          <a:latin typeface="+mn-lt"/>
                          <a:ea typeface="+mn-ea"/>
                          <a:cs typeface="+mn-cs"/>
                        </a:rPr>
                        <a:t>H3842</a:t>
                      </a:r>
                      <a:r>
                        <a:rPr kumimoji="0" lang="en-US" sz="1800" b="1" kern="1200" dirty="0" smtClean="0">
                          <a:solidFill>
                            <a:schemeClr val="dk1"/>
                          </a:solidFill>
                          <a:effectLst/>
                          <a:latin typeface="+mn-lt"/>
                          <a:ea typeface="+mn-ea"/>
                          <a:cs typeface="+mn-cs"/>
                        </a:rPr>
                        <a:t>   &lt;</a:t>
                      </a:r>
                      <a:r>
                        <a:rPr kumimoji="0" lang="en-US" sz="1800" b="1" kern="1200" dirty="0" err="1" smtClean="0">
                          <a:solidFill>
                            <a:schemeClr val="dk1"/>
                          </a:solidFill>
                          <a:effectLst>
                            <a:glow rad="228600">
                              <a:schemeClr val="accent3">
                                <a:satMod val="175000"/>
                                <a:alpha val="40000"/>
                              </a:schemeClr>
                            </a:glow>
                          </a:effectLst>
                          <a:latin typeface="+mn-lt"/>
                          <a:ea typeface="+mn-ea"/>
                          <a:cs typeface="+mn-cs"/>
                        </a:rPr>
                        <a:t>lebanah</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r>
                        <a:rPr kumimoji="0" lang="en-US" sz="1800" b="0" kern="120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n-lt"/>
                          <a:ea typeface="+mn-ea"/>
                          <a:cs typeface="+mn-cs"/>
                        </a:rPr>
                        <a:t> </a:t>
                      </a:r>
                      <a:r>
                        <a:rPr kumimoji="0" lang="en-US" sz="2400" b="0" kern="120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n-lt"/>
                          <a:ea typeface="+mn-ea"/>
                          <a:cs typeface="+mn-cs"/>
                        </a:rPr>
                        <a:t>The</a:t>
                      </a:r>
                      <a:r>
                        <a:rPr kumimoji="0" lang="en-US" sz="2400" b="0" kern="1200" cap="none" spc="0" baseline="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n-lt"/>
                          <a:ea typeface="+mn-ea"/>
                          <a:cs typeface="+mn-cs"/>
                        </a:rPr>
                        <a:t> color/whiteness of the moon.</a:t>
                      </a:r>
                      <a:endParaRPr kumimoji="0" lang="en-US" sz="2400" b="0" kern="120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latin typeface="+mn-lt"/>
                        <a:ea typeface="+mn-ea"/>
                        <a:cs typeface="+mn-cs"/>
                      </a:endParaRPr>
                    </a:p>
                  </a:txBody>
                  <a:tcPr marL="121920" marR="121920">
                    <a:cell3D prstMaterial="dkEdge">
                      <a:bevel w="77470" h="12700" prst="softRound"/>
                      <a:lightRig rig="flood" dir="t"/>
                    </a:cell3D>
                    <a:solidFill>
                      <a:schemeClr val="accent2">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chemeClr val="dk1"/>
                          </a:solidFill>
                          <a:effectLst/>
                          <a:latin typeface="+mn-lt"/>
                          <a:ea typeface="+mn-ea"/>
                          <a:cs typeface="+mn-cs"/>
                        </a:rPr>
                        <a:t>4.  </a:t>
                      </a:r>
                      <a:r>
                        <a:rPr kumimoji="0" lang="en-US" sz="1800" b="1" kern="1200" dirty="0" smtClean="0">
                          <a:solidFill>
                            <a:schemeClr val="dk1"/>
                          </a:solidFill>
                          <a:effectLst>
                            <a:glow rad="228600">
                              <a:schemeClr val="accent5">
                                <a:satMod val="175000"/>
                                <a:alpha val="40000"/>
                              </a:schemeClr>
                            </a:glow>
                          </a:effectLst>
                          <a:latin typeface="+mn-lt"/>
                          <a:ea typeface="+mn-ea"/>
                          <a:cs typeface="+mn-cs"/>
                        </a:rPr>
                        <a:t>H7720</a:t>
                      </a:r>
                      <a:r>
                        <a:rPr kumimoji="0" lang="en-US" sz="1800" b="1" kern="1200" dirty="0" smtClean="0">
                          <a:solidFill>
                            <a:schemeClr val="dk1"/>
                          </a:solidFill>
                          <a:effectLst/>
                          <a:latin typeface="+mn-lt"/>
                          <a:ea typeface="+mn-ea"/>
                          <a:cs typeface="+mn-cs"/>
                        </a:rPr>
                        <a:t>    &lt;</a:t>
                      </a:r>
                      <a:r>
                        <a:rPr kumimoji="0" lang="en-US" sz="1800" b="1" kern="1200" dirty="0" err="1" smtClean="0">
                          <a:solidFill>
                            <a:schemeClr val="dk1"/>
                          </a:solidFill>
                          <a:effectLst>
                            <a:glow rad="228600">
                              <a:schemeClr val="accent5">
                                <a:satMod val="175000"/>
                                <a:alpha val="40000"/>
                              </a:schemeClr>
                            </a:glow>
                          </a:effectLst>
                          <a:latin typeface="+mn-lt"/>
                          <a:ea typeface="+mn-ea"/>
                          <a:cs typeface="+mn-cs"/>
                        </a:rPr>
                        <a:t>saharon</a:t>
                      </a:r>
                      <a:r>
                        <a:rPr kumimoji="0" lang="en-US" sz="1800" b="1" kern="1200" dirty="0" smtClean="0">
                          <a:solidFill>
                            <a:schemeClr val="dk1"/>
                          </a:solidFill>
                          <a:effectLst/>
                          <a:latin typeface="+mn-lt"/>
                          <a:ea typeface="+mn-ea"/>
                          <a:cs typeface="+mn-cs"/>
                        </a:rPr>
                        <a:t>&gt;</a:t>
                      </a:r>
                      <a:endParaRPr kumimoji="0" lang="en-US" sz="1800" kern="1200" dirty="0" smtClean="0">
                        <a:solidFill>
                          <a:schemeClr val="dk1"/>
                        </a:solidFill>
                        <a:effectLst/>
                        <a:latin typeface="+mn-lt"/>
                        <a:ea typeface="+mn-ea"/>
                        <a:cs typeface="+mn-cs"/>
                      </a:endParaRPr>
                    </a:p>
                    <a:p>
                      <a:r>
                        <a:rPr lang="en-US" sz="2400" b="1" cap="none" spc="0" dirty="0" smtClean="0">
                          <a:ln w="6350" cmpd="sng">
                            <a:solidFill>
                              <a:srgbClr val="002060"/>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Round objects compared to the moon.</a:t>
                      </a:r>
                      <a:endParaRPr lang="en-US" sz="2400" dirty="0">
                        <a:ln w="6350" cmpd="sng">
                          <a:solidFill>
                            <a:srgbClr val="002060"/>
                          </a:solidFill>
                          <a:prstDash val="solid"/>
                          <a:miter lim="800000"/>
                        </a:ln>
                      </a:endParaRPr>
                    </a:p>
                  </a:txBody>
                  <a:tcPr marL="121920" marR="121920">
                    <a:cell3D prstMaterial="dkEdge">
                      <a:bevel w="77470" h="12700" prst="softRound"/>
                      <a:lightRig rig="flood" dir="t"/>
                    </a:cell3D>
                  </a:tcPr>
                </a:tc>
              </a:tr>
            </a:tbl>
          </a:graphicData>
        </a:graphic>
      </p:graphicFrame>
      <p:sp>
        <p:nvSpPr>
          <p:cNvPr id="7" name="Rectangle 6"/>
          <p:cNvSpPr/>
          <p:nvPr/>
        </p:nvSpPr>
        <p:spPr>
          <a:xfrm>
            <a:off x="0" y="4800600"/>
            <a:ext cx="11674475"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latin typeface="Arial Rounded MT Bold" pitchFamily="34" charset="0"/>
              </a:rPr>
              <a:t>Not one of the 4 Hebrew Words for moon supports </a:t>
            </a:r>
            <a:br>
              <a:rPr lang="en-US" sz="3200" b="1" dirty="0" smtClean="0">
                <a:ln w="11430"/>
                <a:solidFill>
                  <a:srgbClr val="C00000"/>
                </a:solidFill>
                <a:effectLst>
                  <a:outerShdw blurRad="50800" dist="39000" dir="5460000" algn="tl">
                    <a:srgbClr val="000000">
                      <a:alpha val="38000"/>
                    </a:srgbClr>
                  </a:outerShdw>
                </a:effectLst>
                <a:latin typeface="Arial Rounded MT Bold" pitchFamily="34" charset="0"/>
              </a:rPr>
            </a:br>
            <a:r>
              <a:rPr lang="en-US" sz="3200" b="1" dirty="0" smtClean="0">
                <a:ln w="11430"/>
                <a:solidFill>
                  <a:srgbClr val="C00000"/>
                </a:solidFill>
                <a:effectLst>
                  <a:outerShdw blurRad="50800" dist="39000" dir="5460000" algn="tl">
                    <a:srgbClr val="000000">
                      <a:alpha val="38000"/>
                    </a:srgbClr>
                  </a:outerShdw>
                </a:effectLst>
                <a:latin typeface="Arial Rounded MT Bold" pitchFamily="34" charset="0"/>
              </a:rPr>
              <a:t>Yahuah’s Festal month beginning with the moon.</a:t>
            </a:r>
          </a:p>
        </p:txBody>
      </p:sp>
      <p:sp>
        <p:nvSpPr>
          <p:cNvPr id="3" name="Slide Number Placeholder 2"/>
          <p:cNvSpPr>
            <a:spLocks noGrp="1"/>
          </p:cNvSpPr>
          <p:nvPr>
            <p:ph type="sldNum" sz="quarter" idx="16"/>
          </p:nvPr>
        </p:nvSpPr>
        <p:spPr/>
        <p:txBody>
          <a:bodyPr>
            <a:normAutofit fontScale="85000" lnSpcReduction="20000"/>
          </a:bodyPr>
          <a:lstStyle/>
          <a:p>
            <a:fld id="{AA4C6552-42F6-43F2-A3FB-E92E8C09004E}" type="slidenum">
              <a:rPr lang="en-US" smtClean="0">
                <a:solidFill>
                  <a:schemeClr val="tx2"/>
                </a:solidFill>
              </a:rPr>
              <a:t>89</a:t>
            </a:fld>
            <a:endParaRPr lang="en-US" dirty="0">
              <a:solidFill>
                <a:schemeClr val="tx2"/>
              </a:solidFill>
            </a:endParaRPr>
          </a:p>
        </p:txBody>
      </p:sp>
      <p:sp>
        <p:nvSpPr>
          <p:cNvPr id="8" name="TextBox 7"/>
          <p:cNvSpPr txBox="1"/>
          <p:nvPr/>
        </p:nvSpPr>
        <p:spPr>
          <a:xfrm>
            <a:off x="433387" y="6019800"/>
            <a:ext cx="11353800" cy="523220"/>
          </a:xfrm>
          <a:prstGeom prst="rect">
            <a:avLst/>
          </a:prstGeom>
          <a:solidFill>
            <a:schemeClr val="accent4">
              <a:lumMod val="20000"/>
              <a:lumOff val="80000"/>
            </a:schemeClr>
          </a:solidFill>
          <a:ln w="76200">
            <a:solidFill>
              <a:schemeClr val="accent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scene3d>
              <a:camera prst="orthographicFront"/>
              <a:lightRig rig="threePt" dir="t"/>
            </a:scene3d>
            <a:sp3d extrusionH="57150">
              <a:bevelT w="38100" h="38100" prst="angle"/>
            </a:sp3d>
          </a:bodyPr>
          <a:lstStyle/>
          <a:p>
            <a:pPr algn="ctr"/>
            <a:r>
              <a:rPr lang="en-US" sz="2800" b="1" dirty="0">
                <a:solidFill>
                  <a:srgbClr val="9FB8CD">
                    <a:lumMod val="50000"/>
                  </a:srgbClr>
                </a:solidFill>
                <a:latin typeface="Segoe Print" pitchFamily="2" charset="0"/>
                <a:cs typeface="Khmer UI" pitchFamily="34" charset="0"/>
              </a:rPr>
              <a:t>So, where did this idea </a:t>
            </a:r>
            <a:r>
              <a:rPr lang="en-US" sz="2800" b="1" dirty="0" smtClean="0">
                <a:solidFill>
                  <a:srgbClr val="9FB8CD">
                    <a:lumMod val="50000"/>
                  </a:srgbClr>
                </a:solidFill>
                <a:latin typeface="Segoe Print" pitchFamily="2" charset="0"/>
                <a:cs typeface="Khmer UI" pitchFamily="34" charset="0"/>
              </a:rPr>
              <a:t>come </a:t>
            </a:r>
            <a:r>
              <a:rPr lang="en-US" sz="2800" b="1" dirty="0">
                <a:solidFill>
                  <a:srgbClr val="9FB8CD">
                    <a:lumMod val="50000"/>
                  </a:srgbClr>
                </a:solidFill>
                <a:latin typeface="Segoe Print" pitchFamily="2" charset="0"/>
                <a:cs typeface="Khmer UI" pitchFamily="34" charset="0"/>
              </a:rPr>
              <a:t>from</a:t>
            </a:r>
            <a:r>
              <a:rPr lang="en-US" sz="2800" b="1" dirty="0" smtClean="0">
                <a:solidFill>
                  <a:srgbClr val="9FB8CD">
                    <a:lumMod val="50000"/>
                  </a:srgbClr>
                </a:solidFill>
                <a:latin typeface="Segoe Print" pitchFamily="2" charset="0"/>
                <a:cs typeface="Khmer UI" pitchFamily="34" charset="0"/>
              </a:rPr>
              <a:t>?  </a:t>
            </a:r>
            <a:r>
              <a:rPr lang="en-US" sz="2800" b="1" dirty="0" smtClean="0">
                <a:solidFill>
                  <a:srgbClr val="006600"/>
                </a:solidFill>
                <a:latin typeface="Segoe Print" pitchFamily="2" charset="0"/>
                <a:cs typeface="Khmer UI" pitchFamily="34" charset="0"/>
              </a:rPr>
              <a:t>Is it</a:t>
            </a:r>
            <a:r>
              <a:rPr lang="en-US" sz="2800" b="1" dirty="0" smtClean="0">
                <a:solidFill>
                  <a:srgbClr val="B83D68"/>
                </a:solidFill>
                <a:latin typeface="Segoe Print" pitchFamily="2" charset="0"/>
                <a:cs typeface="Khmer UI" pitchFamily="34" charset="0"/>
              </a:rPr>
              <a:t> </a:t>
            </a:r>
            <a:r>
              <a:rPr lang="en-US" sz="2800" b="1" dirty="0" smtClean="0">
                <a:solidFill>
                  <a:srgbClr val="0070C0"/>
                </a:solidFill>
                <a:latin typeface="Segoe Print" pitchFamily="2" charset="0"/>
                <a:cs typeface="Khmer UI" pitchFamily="34" charset="0"/>
              </a:rPr>
              <a:t>ALL</a:t>
            </a:r>
            <a:r>
              <a:rPr lang="en-US" sz="2800" b="1" dirty="0" smtClean="0">
                <a:solidFill>
                  <a:srgbClr val="B83D68"/>
                </a:solidFill>
                <a:latin typeface="Segoe Print" pitchFamily="2" charset="0"/>
                <a:cs typeface="Khmer UI" pitchFamily="34" charset="0"/>
              </a:rPr>
              <a:t> </a:t>
            </a:r>
            <a:r>
              <a:rPr lang="en-US" sz="2800" b="1" dirty="0">
                <a:solidFill>
                  <a:srgbClr val="006600"/>
                </a:solidFill>
                <a:latin typeface="Segoe Print" pitchFamily="2" charset="0"/>
                <a:cs typeface="Khmer UI" pitchFamily="34" charset="0"/>
              </a:rPr>
              <a:t>m</a:t>
            </a:r>
            <a:r>
              <a:rPr lang="en-US" sz="2800" b="1" dirty="0" smtClean="0">
                <a:solidFill>
                  <a:srgbClr val="006600"/>
                </a:solidFill>
                <a:latin typeface="Segoe Print" pitchFamily="2" charset="0"/>
                <a:cs typeface="Khmer UI" pitchFamily="34" charset="0"/>
              </a:rPr>
              <a:t>an-made?</a:t>
            </a:r>
            <a:endParaRPr lang="en-US" sz="2800" b="1" dirty="0">
              <a:solidFill>
                <a:srgbClr val="006600"/>
              </a:solidFill>
              <a:latin typeface="Segoe Print" pitchFamily="2" charset="0"/>
              <a:cs typeface="Khmer UI" pitchFamily="34" charset="0"/>
            </a:endParaRPr>
          </a:p>
        </p:txBody>
      </p:sp>
      <p:sp>
        <p:nvSpPr>
          <p:cNvPr id="10" name="Rectangle 9"/>
          <p:cNvSpPr/>
          <p:nvPr/>
        </p:nvSpPr>
        <p:spPr>
          <a:xfrm rot="21159400">
            <a:off x="5374386" y="1753428"/>
            <a:ext cx="118333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C00000"/>
                </a:solidFill>
                <a:effectLst>
                  <a:outerShdw blurRad="50800" dist="39000" dir="5460000" algn="tl">
                    <a:srgbClr val="000000">
                      <a:alpha val="38000"/>
                    </a:srgbClr>
                  </a:outerShdw>
                </a:effectLst>
                <a:latin typeface="Ravie" pitchFamily="82" charset="0"/>
              </a:rPr>
              <a:t>No!</a:t>
            </a:r>
            <a:endParaRPr lang="en-US" sz="4000" b="1" cap="none" spc="0" dirty="0">
              <a:ln w="11430"/>
              <a:solidFill>
                <a:srgbClr val="C00000"/>
              </a:solidFill>
              <a:effectLst>
                <a:outerShdw blurRad="50800" dist="39000" dir="5460000" algn="tl">
                  <a:srgbClr val="000000">
                    <a:alpha val="38000"/>
                  </a:srgbClr>
                </a:outerShdw>
              </a:effectLst>
              <a:latin typeface="Ravie" pitchFamily="82" charset="0"/>
            </a:endParaRPr>
          </a:p>
        </p:txBody>
      </p:sp>
      <p:sp>
        <p:nvSpPr>
          <p:cNvPr id="11" name="Rectangle 10"/>
          <p:cNvSpPr/>
          <p:nvPr/>
        </p:nvSpPr>
        <p:spPr>
          <a:xfrm rot="21159400">
            <a:off x="5939076" y="2511121"/>
            <a:ext cx="118333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C00000"/>
                </a:solidFill>
                <a:effectLst>
                  <a:outerShdw blurRad="50800" dist="39000" dir="5460000" algn="tl">
                    <a:srgbClr val="000000">
                      <a:alpha val="38000"/>
                    </a:srgbClr>
                  </a:outerShdw>
                </a:effectLst>
                <a:latin typeface="Ravie" pitchFamily="82" charset="0"/>
              </a:rPr>
              <a:t>No!</a:t>
            </a:r>
            <a:endParaRPr lang="en-US" sz="4000" b="1" cap="none" spc="0" dirty="0">
              <a:ln w="11430"/>
              <a:solidFill>
                <a:srgbClr val="C00000"/>
              </a:solidFill>
              <a:effectLst>
                <a:outerShdw blurRad="50800" dist="39000" dir="5460000" algn="tl">
                  <a:srgbClr val="000000">
                    <a:alpha val="38000"/>
                  </a:srgbClr>
                </a:outerShdw>
              </a:effectLst>
              <a:latin typeface="Ravie" pitchFamily="82" charset="0"/>
            </a:endParaRPr>
          </a:p>
        </p:txBody>
      </p:sp>
      <p:sp>
        <p:nvSpPr>
          <p:cNvPr id="12" name="Rectangle 11"/>
          <p:cNvSpPr/>
          <p:nvPr/>
        </p:nvSpPr>
        <p:spPr>
          <a:xfrm rot="21159400">
            <a:off x="5526787" y="3257993"/>
            <a:ext cx="118333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C00000"/>
                </a:solidFill>
                <a:effectLst>
                  <a:outerShdw blurRad="50800" dist="39000" dir="5460000" algn="tl">
                    <a:srgbClr val="000000">
                      <a:alpha val="38000"/>
                    </a:srgbClr>
                  </a:outerShdw>
                </a:effectLst>
                <a:latin typeface="Ravie" pitchFamily="82" charset="0"/>
              </a:rPr>
              <a:t>No!</a:t>
            </a:r>
            <a:endParaRPr lang="en-US" sz="4000" b="1" cap="none" spc="0" dirty="0">
              <a:ln w="11430"/>
              <a:solidFill>
                <a:srgbClr val="C00000"/>
              </a:solidFill>
              <a:effectLst>
                <a:outerShdw blurRad="50800" dist="39000" dir="5460000" algn="tl">
                  <a:srgbClr val="000000">
                    <a:alpha val="38000"/>
                  </a:srgbClr>
                </a:outerShdw>
              </a:effectLst>
              <a:latin typeface="Ravie" pitchFamily="82" charset="0"/>
            </a:endParaRPr>
          </a:p>
        </p:txBody>
      </p:sp>
      <p:sp>
        <p:nvSpPr>
          <p:cNvPr id="13" name="Rectangle 12"/>
          <p:cNvSpPr/>
          <p:nvPr/>
        </p:nvSpPr>
        <p:spPr>
          <a:xfrm rot="21159400">
            <a:off x="5939076" y="3958920"/>
            <a:ext cx="1183337"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cap="none" spc="0" dirty="0" smtClean="0">
                <a:ln w="11430"/>
                <a:solidFill>
                  <a:srgbClr val="C00000"/>
                </a:solidFill>
                <a:effectLst>
                  <a:outerShdw blurRad="50800" dist="39000" dir="5460000" algn="tl">
                    <a:srgbClr val="000000">
                      <a:alpha val="38000"/>
                    </a:srgbClr>
                  </a:outerShdw>
                </a:effectLst>
                <a:latin typeface="Ravie" pitchFamily="82" charset="0"/>
              </a:rPr>
              <a:t>No!</a:t>
            </a:r>
            <a:endParaRPr lang="en-US" sz="4000" b="1" cap="none" spc="0" dirty="0">
              <a:ln w="11430"/>
              <a:solidFill>
                <a:srgbClr val="C00000"/>
              </a:solidFill>
              <a:effectLst>
                <a:outerShdw blurRad="50800" dist="39000" dir="5460000" algn="tl">
                  <a:srgbClr val="000000">
                    <a:alpha val="38000"/>
                  </a:srgbClr>
                </a:outerShdw>
              </a:effectLst>
              <a:latin typeface="Ravie" pitchFamily="82" charset="0"/>
            </a:endParaRPr>
          </a:p>
        </p:txBody>
      </p:sp>
      <p:pic>
        <p:nvPicPr>
          <p:cNvPr id="14" name="Picture 7" descr="C:\Users\Rae\Desktop\flowers snow yell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 name="Picture 14" descr="C:\Users\Rae\Desktop\flowers snow pur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6" name="Picture 2" descr="C:\Users\Rae\Desktop\flowers snow pink.jp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744201" y="4556537"/>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7" name="Picture 3" descr="C:\Users\Rae\Desktop\flowers snow yellow.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8" name="Picture 4" descr="C:\Users\Rae\Desktop\flowers snow mtn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140347" y="3082147"/>
            <a:ext cx="2988319" cy="1446550"/>
          </a:xfrm>
          <a:prstGeom prst="rect">
            <a:avLst/>
          </a:prstGeom>
          <a:noFill/>
        </p:spPr>
        <p:txBody>
          <a:bodyPr wrap="none" lIns="91440" tIns="45720" rIns="91440" bIns="45720">
            <a:spAutoFit/>
          </a:bodyPr>
          <a:lstStyle/>
          <a:p>
            <a:pPr algn="r"/>
            <a:r>
              <a:rPr lang="en-US"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Only</a:t>
            </a:r>
            <a:br>
              <a:rPr lang="en-US"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4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Ordinances</a:t>
            </a:r>
            <a:endParaRPr lang="en-US" sz="4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33723242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2"/>
                                        </p:tgtEl>
                                        <p:attrNameLst>
                                          <p:attrName>ppt_x</p:attrName>
                                          <p:attrName>ppt_y</p:attrName>
                                        </p:attrNameLst>
                                      </p:cBhvr>
                                    </p:animMotion>
                                    <p:animRot by="1500000">
                                      <p:cBhvr>
                                        <p:cTn id="7" dur="250" fill="hold">
                                          <p:stCondLst>
                                            <p:cond delay="0"/>
                                          </p:stCondLst>
                                        </p:cTn>
                                        <p:tgtEl>
                                          <p:spTgt spid="2"/>
                                        </p:tgtEl>
                                        <p:attrNameLst>
                                          <p:attrName>r</p:attrName>
                                        </p:attrNameLst>
                                      </p:cBhvr>
                                    </p:animRot>
                                    <p:animRot by="-1500000">
                                      <p:cBhvr>
                                        <p:cTn id="8" dur="250" fill="hold">
                                          <p:stCondLst>
                                            <p:cond delay="250"/>
                                          </p:stCondLst>
                                        </p:cTn>
                                        <p:tgtEl>
                                          <p:spTgt spid="2"/>
                                        </p:tgtEl>
                                        <p:attrNameLst>
                                          <p:attrName>r</p:attrName>
                                        </p:attrNameLst>
                                      </p:cBhvr>
                                    </p:animRot>
                                    <p:animRot by="-1500000">
                                      <p:cBhvr>
                                        <p:cTn id="9" dur="250" fill="hold">
                                          <p:stCondLst>
                                            <p:cond delay="500"/>
                                          </p:stCondLst>
                                        </p:cTn>
                                        <p:tgtEl>
                                          <p:spTgt spid="2"/>
                                        </p:tgtEl>
                                        <p:attrNameLst>
                                          <p:attrName>r</p:attrName>
                                        </p:attrNameLst>
                                      </p:cBhvr>
                                    </p:animRot>
                                    <p:animRot by="1500000">
                                      <p:cBhvr>
                                        <p:cTn id="10" dur="250" fill="hold">
                                          <p:stCondLst>
                                            <p:cond delay="75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80">
                                          <p:stCondLst>
                                            <p:cond delay="0"/>
                                          </p:stCondLst>
                                        </p:cTn>
                                        <p:tgtEl>
                                          <p:spTgt spid="12"/>
                                        </p:tgtEl>
                                      </p:cBhvr>
                                    </p:animEffect>
                                    <p:anim calcmode="lin" valueType="num">
                                      <p:cBhvr>
                                        <p:cTn id="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7" dur="26">
                                          <p:stCondLst>
                                            <p:cond delay="650"/>
                                          </p:stCondLst>
                                        </p:cTn>
                                        <p:tgtEl>
                                          <p:spTgt spid="12"/>
                                        </p:tgtEl>
                                      </p:cBhvr>
                                      <p:to x="100000" y="60000"/>
                                    </p:animScale>
                                    <p:animScale>
                                      <p:cBhvr>
                                        <p:cTn id="58" dur="166" decel="50000">
                                          <p:stCondLst>
                                            <p:cond delay="676"/>
                                          </p:stCondLst>
                                        </p:cTn>
                                        <p:tgtEl>
                                          <p:spTgt spid="12"/>
                                        </p:tgtEl>
                                      </p:cBhvr>
                                      <p:to x="100000" y="100000"/>
                                    </p:animScale>
                                    <p:animScale>
                                      <p:cBhvr>
                                        <p:cTn id="59" dur="26">
                                          <p:stCondLst>
                                            <p:cond delay="1312"/>
                                          </p:stCondLst>
                                        </p:cTn>
                                        <p:tgtEl>
                                          <p:spTgt spid="12"/>
                                        </p:tgtEl>
                                      </p:cBhvr>
                                      <p:to x="100000" y="80000"/>
                                    </p:animScale>
                                    <p:animScale>
                                      <p:cBhvr>
                                        <p:cTn id="60" dur="166" decel="50000">
                                          <p:stCondLst>
                                            <p:cond delay="1338"/>
                                          </p:stCondLst>
                                        </p:cTn>
                                        <p:tgtEl>
                                          <p:spTgt spid="12"/>
                                        </p:tgtEl>
                                      </p:cBhvr>
                                      <p:to x="100000" y="100000"/>
                                    </p:animScale>
                                    <p:animScale>
                                      <p:cBhvr>
                                        <p:cTn id="61" dur="26">
                                          <p:stCondLst>
                                            <p:cond delay="1642"/>
                                          </p:stCondLst>
                                        </p:cTn>
                                        <p:tgtEl>
                                          <p:spTgt spid="12"/>
                                        </p:tgtEl>
                                      </p:cBhvr>
                                      <p:to x="100000" y="90000"/>
                                    </p:animScale>
                                    <p:animScale>
                                      <p:cBhvr>
                                        <p:cTn id="62" dur="166" decel="50000">
                                          <p:stCondLst>
                                            <p:cond delay="1668"/>
                                          </p:stCondLst>
                                        </p:cTn>
                                        <p:tgtEl>
                                          <p:spTgt spid="12"/>
                                        </p:tgtEl>
                                      </p:cBhvr>
                                      <p:to x="100000" y="100000"/>
                                    </p:animScale>
                                    <p:animScale>
                                      <p:cBhvr>
                                        <p:cTn id="63" dur="26">
                                          <p:stCondLst>
                                            <p:cond delay="1808"/>
                                          </p:stCondLst>
                                        </p:cTn>
                                        <p:tgtEl>
                                          <p:spTgt spid="12"/>
                                        </p:tgtEl>
                                      </p:cBhvr>
                                      <p:to x="100000" y="95000"/>
                                    </p:animScale>
                                    <p:animScale>
                                      <p:cBhvr>
                                        <p:cTn id="64" dur="166" decel="50000">
                                          <p:stCondLst>
                                            <p:cond delay="1834"/>
                                          </p:stCondLst>
                                        </p:cTn>
                                        <p:tgtEl>
                                          <p:spTgt spid="12"/>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80">
                                          <p:stCondLst>
                                            <p:cond delay="0"/>
                                          </p:stCondLst>
                                        </p:cTn>
                                        <p:tgtEl>
                                          <p:spTgt spid="13"/>
                                        </p:tgtEl>
                                      </p:cBhvr>
                                    </p:animEffect>
                                    <p:anim calcmode="lin" valueType="num">
                                      <p:cBhvr>
                                        <p:cTn id="7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5" dur="26">
                                          <p:stCondLst>
                                            <p:cond delay="650"/>
                                          </p:stCondLst>
                                        </p:cTn>
                                        <p:tgtEl>
                                          <p:spTgt spid="13"/>
                                        </p:tgtEl>
                                      </p:cBhvr>
                                      <p:to x="100000" y="60000"/>
                                    </p:animScale>
                                    <p:animScale>
                                      <p:cBhvr>
                                        <p:cTn id="76" dur="166" decel="50000">
                                          <p:stCondLst>
                                            <p:cond delay="676"/>
                                          </p:stCondLst>
                                        </p:cTn>
                                        <p:tgtEl>
                                          <p:spTgt spid="13"/>
                                        </p:tgtEl>
                                      </p:cBhvr>
                                      <p:to x="100000" y="100000"/>
                                    </p:animScale>
                                    <p:animScale>
                                      <p:cBhvr>
                                        <p:cTn id="77" dur="26">
                                          <p:stCondLst>
                                            <p:cond delay="1312"/>
                                          </p:stCondLst>
                                        </p:cTn>
                                        <p:tgtEl>
                                          <p:spTgt spid="13"/>
                                        </p:tgtEl>
                                      </p:cBhvr>
                                      <p:to x="100000" y="80000"/>
                                    </p:animScale>
                                    <p:animScale>
                                      <p:cBhvr>
                                        <p:cTn id="78" dur="166" decel="50000">
                                          <p:stCondLst>
                                            <p:cond delay="1338"/>
                                          </p:stCondLst>
                                        </p:cTn>
                                        <p:tgtEl>
                                          <p:spTgt spid="13"/>
                                        </p:tgtEl>
                                      </p:cBhvr>
                                      <p:to x="100000" y="100000"/>
                                    </p:animScale>
                                    <p:animScale>
                                      <p:cBhvr>
                                        <p:cTn id="79" dur="26">
                                          <p:stCondLst>
                                            <p:cond delay="1642"/>
                                          </p:stCondLst>
                                        </p:cTn>
                                        <p:tgtEl>
                                          <p:spTgt spid="13"/>
                                        </p:tgtEl>
                                      </p:cBhvr>
                                      <p:to x="100000" y="90000"/>
                                    </p:animScale>
                                    <p:animScale>
                                      <p:cBhvr>
                                        <p:cTn id="80" dur="166" decel="50000">
                                          <p:stCondLst>
                                            <p:cond delay="1668"/>
                                          </p:stCondLst>
                                        </p:cTn>
                                        <p:tgtEl>
                                          <p:spTgt spid="13"/>
                                        </p:tgtEl>
                                      </p:cBhvr>
                                      <p:to x="100000" y="100000"/>
                                    </p:animScale>
                                    <p:animScale>
                                      <p:cBhvr>
                                        <p:cTn id="81" dur="26">
                                          <p:stCondLst>
                                            <p:cond delay="1808"/>
                                          </p:stCondLst>
                                        </p:cTn>
                                        <p:tgtEl>
                                          <p:spTgt spid="13"/>
                                        </p:tgtEl>
                                      </p:cBhvr>
                                      <p:to x="100000" y="95000"/>
                                    </p:animScale>
                                    <p:animScale>
                                      <p:cBhvr>
                                        <p:cTn id="82" dur="166" decel="50000">
                                          <p:stCondLst>
                                            <p:cond delay="1834"/>
                                          </p:stCondLst>
                                        </p:cTn>
                                        <p:tgtEl>
                                          <p:spTgt spid="13"/>
                                        </p:tgtEl>
                                      </p:cBhvr>
                                      <p:to x="100000" y="100000"/>
                                    </p:animScale>
                                  </p:childTnLst>
                                </p:cTn>
                              </p:par>
                            </p:childTnLst>
                          </p:cTn>
                        </p:par>
                        <p:par>
                          <p:cTn id="83" fill="hold">
                            <p:stCondLst>
                              <p:cond delay="2000"/>
                            </p:stCondLst>
                            <p:childTnLst>
                              <p:par>
                                <p:cTn id="84" presetID="22" presetClass="entr" presetSubtype="8" fill="hold" nodeType="afterEffect">
                                  <p:stCondLst>
                                    <p:cond delay="1000"/>
                                  </p:stCondLst>
                                  <p:childTnLst>
                                    <p:set>
                                      <p:cBhvr>
                                        <p:cTn id="85" dur="1" fill="hold">
                                          <p:stCondLst>
                                            <p:cond delay="0"/>
                                          </p:stCondLst>
                                        </p:cTn>
                                        <p:tgtEl>
                                          <p:spTgt spid="7">
                                            <p:txEl>
                                              <p:pRg st="0" end="0"/>
                                            </p:txEl>
                                          </p:spTgt>
                                        </p:tgtEl>
                                        <p:attrNameLst>
                                          <p:attrName>style.visibility</p:attrName>
                                        </p:attrNameLst>
                                      </p:cBhvr>
                                      <p:to>
                                        <p:strVal val="visible"/>
                                      </p:to>
                                    </p:set>
                                    <p:animEffect transition="in" filter="wipe(left)">
                                      <p:cBhvr>
                                        <p:cTn id="86" dur="2000"/>
                                        <p:tgtEl>
                                          <p:spTgt spid="7">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1000"/>
                                        <p:tgtEl>
                                          <p:spTgt spid="4"/>
                                        </p:tgtEl>
                                      </p:cBhvr>
                                    </p:animEffect>
                                    <p:anim calcmode="lin" valueType="num">
                                      <p:cBhvr>
                                        <p:cTn id="92" dur="1000" fill="hold"/>
                                        <p:tgtEl>
                                          <p:spTgt spid="4"/>
                                        </p:tgtEl>
                                        <p:attrNameLst>
                                          <p:attrName>ppt_x</p:attrName>
                                        </p:attrNameLst>
                                      </p:cBhvr>
                                      <p:tavLst>
                                        <p:tav tm="0">
                                          <p:val>
                                            <p:strVal val="#ppt_x"/>
                                          </p:val>
                                        </p:tav>
                                        <p:tav tm="100000">
                                          <p:val>
                                            <p:strVal val="#ppt_x"/>
                                          </p:val>
                                        </p:tav>
                                      </p:tavLst>
                                    </p:anim>
                                    <p:anim calcmode="lin" valueType="num">
                                      <p:cBhvr>
                                        <p:cTn id="93" dur="1000" fill="hold"/>
                                        <p:tgtEl>
                                          <p:spTgt spid="4"/>
                                        </p:tgtEl>
                                        <p:attrNameLst>
                                          <p:attrName>ppt_y</p:attrName>
                                        </p:attrNameLst>
                                      </p:cBhvr>
                                      <p:tavLst>
                                        <p:tav tm="0">
                                          <p:val>
                                            <p:strVal val="#ppt_y+.1"/>
                                          </p:val>
                                        </p:tav>
                                        <p:tav tm="100000">
                                          <p:val>
                                            <p:strVal val="#ppt_y"/>
                                          </p:val>
                                        </p:tav>
                                      </p:tavLst>
                                    </p:anim>
                                  </p:childTnLst>
                                </p:cTn>
                              </p:par>
                            </p:childTnLst>
                          </p:cTn>
                        </p:par>
                        <p:par>
                          <p:cTn id="94" fill="hold">
                            <p:stCondLst>
                              <p:cond delay="1000"/>
                            </p:stCondLst>
                            <p:childTnLst>
                              <p:par>
                                <p:cTn id="95" presetID="22" presetClass="entr" presetSubtype="8" fill="hold" nodeType="afterEffect">
                                  <p:stCondLst>
                                    <p:cond delay="1750"/>
                                  </p:stCondLst>
                                  <p:childTnLst>
                                    <p:set>
                                      <p:cBhvr>
                                        <p:cTn id="96" dur="1" fill="hold">
                                          <p:stCondLst>
                                            <p:cond delay="0"/>
                                          </p:stCondLst>
                                        </p:cTn>
                                        <p:tgtEl>
                                          <p:spTgt spid="8">
                                            <p:txEl>
                                              <p:pRg st="0" end="0"/>
                                            </p:txEl>
                                          </p:spTgt>
                                        </p:tgtEl>
                                        <p:attrNameLst>
                                          <p:attrName>style.visibility</p:attrName>
                                        </p:attrNameLst>
                                      </p:cBhvr>
                                      <p:to>
                                        <p:strVal val="visible"/>
                                      </p:to>
                                    </p:set>
                                    <p:animEffect transition="in" filter="wipe(left)">
                                      <p:cBhvr>
                                        <p:cTn id="9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4">
                <a:lumMod val="60000"/>
                <a:lumOff val="40000"/>
              </a:schemeClr>
            </a:gs>
            <a:gs pos="64000">
              <a:srgbClr val="ECDFF5"/>
            </a:gs>
            <a:gs pos="42000">
              <a:schemeClr val="bg1"/>
            </a:gs>
          </a:gsLst>
          <a:lin ang="27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AA4C6552-42F6-43F2-A3FB-E92E8C09004E}" type="slidenum">
              <a:rPr lang="en-US" smtClean="0"/>
              <a:pPr/>
              <a:t>9</a:t>
            </a:fld>
            <a:endParaRPr lang="en-US" dirty="0"/>
          </a:p>
        </p:txBody>
      </p:sp>
      <p:sp>
        <p:nvSpPr>
          <p:cNvPr id="5" name="Title 1"/>
          <p:cNvSpPr txBox="1">
            <a:spLocks/>
          </p:cNvSpPr>
          <p:nvPr/>
        </p:nvSpPr>
        <p:spPr>
          <a:xfrm>
            <a:off x="76200" y="262759"/>
            <a:ext cx="12115800" cy="99060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smtClean="0">
                <a:ln w="11430"/>
                <a:solidFill>
                  <a:schemeClr val="accent2">
                    <a:lumMod val="50000"/>
                  </a:schemeClr>
                </a:solidFill>
                <a:effectLst>
                  <a:outerShdw blurRad="50800" dist="39000" dir="5460000" algn="tl">
                    <a:srgbClr val="000000">
                      <a:alpha val="38000"/>
                    </a:srgbClr>
                  </a:outerShdw>
                </a:effectLst>
                <a:latin typeface="Arial Rounded MT Bold" pitchFamily="34" charset="0"/>
              </a:rPr>
              <a:t>Moon Hebrew Word #s &amp; Grammar</a:t>
            </a:r>
            <a:endParaRPr lang="en-US" sz="5400" b="1" dirty="0">
              <a:ln w="11430"/>
              <a:solidFill>
                <a:schemeClr val="accent2">
                  <a:lumMod val="50000"/>
                </a:schemeClr>
              </a:solidFill>
              <a:effectLst>
                <a:outerShdw blurRad="50800" dist="39000" dir="5460000" algn="tl">
                  <a:srgbClr val="000000">
                    <a:alpha val="38000"/>
                  </a:srgbClr>
                </a:outerShdw>
              </a:effectLst>
              <a:latin typeface="Arial Rounded MT Bold"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82752584"/>
              </p:ext>
            </p:extLst>
          </p:nvPr>
        </p:nvGraphicFramePr>
        <p:xfrm>
          <a:off x="742448" y="1828800"/>
          <a:ext cx="11201400" cy="4732224"/>
        </p:xfrm>
        <a:graphic>
          <a:graphicData uri="http://schemas.openxmlformats.org/drawingml/2006/table">
            <a:tbl>
              <a:tblPr firstRow="1" bandRow="1">
                <a:tableStyleId>{5C22544A-7EE6-4342-B048-85BDC9FD1C3A}</a:tableStyleId>
              </a:tblPr>
              <a:tblGrid>
                <a:gridCol w="5600700"/>
                <a:gridCol w="5600700"/>
              </a:tblGrid>
              <a:tr h="819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819320">
                <a:tc>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kern="1200" dirty="0" smtClean="0">
                          <a:effectLst>
                            <a:outerShdw blurRad="69850" dist="43180" dir="5400000" sx="0" sy="0">
                              <a:srgbClr val="000000">
                                <a:alpha val="65000"/>
                              </a:srgbClr>
                            </a:outerShdw>
                          </a:effectLst>
                        </a:rPr>
                        <a:t>1</a:t>
                      </a:r>
                      <a:r>
                        <a:rPr kumimoji="0" lang="en-US" sz="2800" b="0" kern="1200" dirty="0" smtClean="0">
                          <a:effectLst>
                            <a:outerShdw blurRad="69850" dist="43180" dir="5400000" sx="0" sy="0">
                              <a:srgbClr val="000000">
                                <a:alpha val="65000"/>
                              </a:srgbClr>
                            </a:outerShdw>
                          </a:effectLst>
                        </a:rPr>
                        <a:t>. </a:t>
                      </a:r>
                      <a:r>
                        <a:rPr kumimoji="0" lang="en-US" sz="2800" kern="1200" dirty="0" smtClean="0">
                          <a:effectLst>
                            <a:glow rad="101600">
                              <a:srgbClr val="FFC000">
                                <a:alpha val="60000"/>
                              </a:srgbClr>
                            </a:glow>
                            <a:outerShdw blurRad="69850" dist="43180" dir="5400000" sx="0" sy="0">
                              <a:srgbClr val="000000">
                                <a:alpha val="65000"/>
                              </a:srgbClr>
                            </a:outerShdw>
                          </a:effectLst>
                        </a:rPr>
                        <a:t>H3394</a:t>
                      </a:r>
                      <a:r>
                        <a:rPr kumimoji="0" lang="en-US" sz="2800" kern="1200" dirty="0" smtClean="0">
                          <a:effectLst/>
                        </a:rPr>
                        <a:t> </a:t>
                      </a:r>
                      <a:r>
                        <a:rPr kumimoji="0" lang="en-US" sz="2800" b="0" kern="1200" dirty="0" smtClean="0">
                          <a:effectLst/>
                        </a:rPr>
                        <a:t>= 26 listings      &lt;</a:t>
                      </a:r>
                      <a:r>
                        <a:rPr kumimoji="0" lang="en-US" sz="2800" b="0" kern="1200" dirty="0" err="1" smtClean="0">
                          <a:effectLst>
                            <a:glow rad="101600">
                              <a:srgbClr val="FFC000">
                                <a:alpha val="60000"/>
                              </a:srgbClr>
                            </a:glow>
                            <a:outerShdw blurRad="69850" dist="43180" dir="5400000" sx="0" sy="0">
                              <a:srgbClr val="000000">
                                <a:alpha val="65000"/>
                              </a:srgbClr>
                            </a:outerShdw>
                          </a:effectLst>
                        </a:rPr>
                        <a:t>yareach</a:t>
                      </a:r>
                      <a:r>
                        <a:rPr kumimoji="0" lang="en-US" sz="2800" b="0" kern="1200" dirty="0" smtClean="0">
                          <a:effectLst/>
                        </a:rPr>
                        <a:t>&gt;</a:t>
                      </a:r>
                      <a:endParaRPr kumimoji="0" lang="en-US" sz="2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smtClean="0">
                        <a:ln>
                          <a:noFill/>
                        </a:ln>
                        <a:solidFill>
                          <a:prstClr val="black"/>
                        </a:solidFill>
                        <a:effectLst/>
                        <a:uLnTx/>
                        <a:uFillTx/>
                        <a:latin typeface="Candara"/>
                        <a:ea typeface="+mn-ea"/>
                        <a:cs typeface="+mn-cs"/>
                      </a:endParaRPr>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2</a:t>
                      </a:r>
                      <a:r>
                        <a:rPr kumimoji="0" lang="en-US" sz="2800" kern="1200" dirty="0" smtClean="0">
                          <a:effectLst/>
                        </a:rPr>
                        <a:t>. </a:t>
                      </a:r>
                      <a:r>
                        <a:rPr kumimoji="0" lang="en-US" sz="2800" b="1" kern="1200" dirty="0" smtClean="0">
                          <a:effectLst>
                            <a:glow rad="101600">
                              <a:srgbClr val="00B050">
                                <a:alpha val="60000"/>
                              </a:srgbClr>
                            </a:glow>
                          </a:effectLst>
                        </a:rPr>
                        <a:t>H3391</a:t>
                      </a:r>
                      <a:r>
                        <a:rPr kumimoji="0" lang="en-US" sz="2800" kern="1200" dirty="0" smtClean="0">
                          <a:effectLst/>
                        </a:rPr>
                        <a:t>  = 2 listings        &lt;</a:t>
                      </a:r>
                      <a:r>
                        <a:rPr kumimoji="0" lang="en-US" sz="2800" kern="1200" dirty="0" err="1" smtClean="0">
                          <a:effectLst>
                            <a:glow rad="101600">
                              <a:srgbClr val="00B050">
                                <a:alpha val="60000"/>
                              </a:srgbClr>
                            </a:glow>
                          </a:effectLst>
                        </a:rPr>
                        <a:t>yerach</a:t>
                      </a:r>
                      <a:r>
                        <a:rPr kumimoji="0" lang="en-US" sz="2800" kern="1200" dirty="0" smtClean="0">
                          <a:effectLst/>
                        </a:rPr>
                        <a:t>&gt;</a:t>
                      </a:r>
                      <a:endParaRPr lang="en-US" sz="2800" b="1" u="sng"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r>
                        <a:rPr kumimoji="0" lang="en-US" sz="1800" kern="1200" dirty="0" smtClean="0">
                          <a:effectLst/>
                        </a:rPr>
                        <a:t>3</a:t>
                      </a:r>
                      <a:r>
                        <a:rPr kumimoji="0" lang="en-US" sz="2800" kern="1200" dirty="0" smtClean="0">
                          <a:effectLst/>
                        </a:rPr>
                        <a:t>. </a:t>
                      </a:r>
                      <a:r>
                        <a:rPr kumimoji="0" lang="en-US" sz="2800" b="1" kern="1200" dirty="0" smtClean="0">
                          <a:effectLst>
                            <a:glow rad="228600">
                              <a:schemeClr val="accent4">
                                <a:satMod val="175000"/>
                                <a:alpha val="40000"/>
                              </a:schemeClr>
                            </a:glow>
                          </a:effectLst>
                        </a:rPr>
                        <a:t>H3842</a:t>
                      </a:r>
                      <a:r>
                        <a:rPr kumimoji="0" lang="en-US" sz="2800" kern="1200" dirty="0" smtClean="0">
                          <a:effectLst/>
                        </a:rPr>
                        <a:t> = 3 listings        &lt;</a:t>
                      </a:r>
                      <a:r>
                        <a:rPr kumimoji="0" lang="en-US" sz="2800" kern="1200" dirty="0" err="1" smtClean="0">
                          <a:effectLst>
                            <a:glow rad="228600">
                              <a:schemeClr val="accent4">
                                <a:satMod val="175000"/>
                                <a:alpha val="40000"/>
                              </a:schemeClr>
                            </a:glow>
                          </a:effectLst>
                        </a:rPr>
                        <a:t>lebanah</a:t>
                      </a:r>
                      <a:r>
                        <a:rPr kumimoji="0" lang="en-US" sz="2800" kern="1200" dirty="0" smtClean="0">
                          <a:effectLst/>
                        </a:rPr>
                        <a:t>&gt;</a:t>
                      </a:r>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sng" kern="1200" dirty="0" smtClean="0">
                        <a:solidFill>
                          <a:schemeClr val="dk1"/>
                        </a:solidFill>
                        <a:effectLst/>
                        <a:latin typeface="+mn-lt"/>
                        <a:ea typeface="+mn-ea"/>
                        <a:cs typeface="+mn-cs"/>
                      </a:endParaRPr>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4.  </a:t>
                      </a:r>
                      <a:r>
                        <a:rPr kumimoji="0" lang="en-US" sz="2800" b="1" kern="1200" dirty="0" smtClean="0">
                          <a:effectLst>
                            <a:glow rad="228600">
                              <a:schemeClr val="accent5">
                                <a:satMod val="175000"/>
                                <a:alpha val="40000"/>
                              </a:schemeClr>
                            </a:glow>
                          </a:effectLst>
                        </a:rPr>
                        <a:t>H7720</a:t>
                      </a:r>
                      <a:r>
                        <a:rPr kumimoji="0" lang="en-US" sz="2800" kern="1200" dirty="0" smtClean="0">
                          <a:effectLst/>
                        </a:rPr>
                        <a:t>  = 1 listing          &lt;</a:t>
                      </a:r>
                      <a:r>
                        <a:rPr kumimoji="0" lang="en-US" sz="2800" kern="1200" dirty="0" err="1" smtClean="0">
                          <a:effectLst>
                            <a:glow rad="228600">
                              <a:schemeClr val="accent5">
                                <a:satMod val="175000"/>
                                <a:alpha val="40000"/>
                              </a:schemeClr>
                            </a:glow>
                          </a:effectLst>
                        </a:rPr>
                        <a:t>saharon</a:t>
                      </a:r>
                      <a:r>
                        <a:rPr kumimoji="0" lang="en-US" sz="2800" kern="1200" dirty="0" smtClean="0">
                          <a:effectLst/>
                        </a:rPr>
                        <a:t>&gt;</a:t>
                      </a:r>
                    </a:p>
                  </a:txBody>
                  <a:tcPr>
                    <a:cell3D prstMaterial="dkEdge">
                      <a:bevel w="77470" h="12700" prst="softRound"/>
                      <a:lightRig rig="flood" dir="t"/>
                    </a:cell3D>
                  </a:tcPr>
                </a:tc>
                <a:tc>
                  <a:txBody>
                    <a:bodyPr/>
                    <a:lstStyle/>
                    <a:p>
                      <a:endParaRPr lang="en-US" b="1"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effectLst/>
                        </a:rPr>
                        <a:t>5</a:t>
                      </a:r>
                      <a:r>
                        <a:rPr kumimoji="0" lang="en-US" sz="2800" kern="1200" dirty="0" smtClean="0">
                          <a:effectLst/>
                        </a:rPr>
                        <a:t>. </a:t>
                      </a:r>
                      <a:r>
                        <a:rPr kumimoji="0" lang="en-US" sz="2800" b="1" kern="1200" dirty="0" smtClean="0">
                          <a:effectLst>
                            <a:glow rad="228600">
                              <a:srgbClr val="00B0F0">
                                <a:alpha val="40000"/>
                              </a:srgbClr>
                            </a:glow>
                          </a:effectLst>
                        </a:rPr>
                        <a:t>H2320</a:t>
                      </a:r>
                      <a:r>
                        <a:rPr kumimoji="0" lang="en-US" sz="2800" kern="1200" dirty="0" smtClean="0">
                          <a:effectLst/>
                        </a:rPr>
                        <a:t>  = 20 listings     &lt;</a:t>
                      </a:r>
                      <a:r>
                        <a:rPr kumimoji="0" lang="en-US" sz="2800" kern="1200" dirty="0" err="1" smtClean="0">
                          <a:effectLst>
                            <a:glow rad="228600">
                              <a:srgbClr val="00B0F0">
                                <a:alpha val="40000"/>
                              </a:srgbClr>
                            </a:glow>
                          </a:effectLst>
                        </a:rPr>
                        <a:t>chodesh</a:t>
                      </a:r>
                      <a:r>
                        <a:rPr kumimoji="0" lang="en-US" sz="2800" kern="1200" dirty="0" smtClean="0">
                          <a:effectLst/>
                        </a:rPr>
                        <a:t>&gt;</a:t>
                      </a:r>
                      <a:endParaRPr lang="en-US" sz="2800" dirty="0"/>
                    </a:p>
                  </a:txBody>
                  <a:tcPr>
                    <a:cell3D prstMaterial="dkEdge">
                      <a:bevel w="77470" h="12700" prst="softRound"/>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cell3D prstMaterial="dkEdge">
                      <a:bevel w="77470" h="12700" prst="softRound"/>
                      <a:lightRig rig="flood" dir="t"/>
                    </a:cell3D>
                  </a:tcPr>
                </a:tc>
              </a:tr>
              <a:tr h="598136">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kumimoji="0" lang="en-US" sz="4000" b="1" kern="1200" dirty="0" smtClean="0">
                          <a:solidFill>
                            <a:srgbClr val="0070C0"/>
                          </a:solidFill>
                          <a:effectLst/>
                        </a:rPr>
                        <a:t>Total of </a:t>
                      </a:r>
                      <a:r>
                        <a:rPr kumimoji="0" lang="en-US" sz="4000" b="1" u="sng" kern="1200" dirty="0" smtClean="0">
                          <a:solidFill>
                            <a:srgbClr val="C00000"/>
                          </a:solidFill>
                          <a:effectLst/>
                        </a:rPr>
                        <a:t>52</a:t>
                      </a:r>
                      <a:r>
                        <a:rPr kumimoji="0" lang="en-US" sz="4000" b="1" kern="1200" dirty="0" smtClean="0">
                          <a:effectLst/>
                        </a:rPr>
                        <a:t> </a:t>
                      </a:r>
                      <a:r>
                        <a:rPr kumimoji="0" lang="en-US" sz="4000" b="1" kern="1200" dirty="0" smtClean="0">
                          <a:solidFill>
                            <a:srgbClr val="0070C0"/>
                          </a:solidFill>
                          <a:effectLst/>
                        </a:rPr>
                        <a:t>references.</a:t>
                      </a:r>
                      <a:endParaRPr kumimoji="0" lang="en-US" sz="2400" b="1" kern="1200" dirty="0" smtClean="0">
                        <a:solidFill>
                          <a:srgbClr val="0070C0"/>
                        </a:solidFill>
                        <a:effectLst/>
                        <a:latin typeface="+mn-lt"/>
                        <a:ea typeface="+mn-ea"/>
                        <a:cs typeface="+mn-cs"/>
                      </a:endParaRPr>
                    </a:p>
                  </a:txBody>
                  <a:tcPr anchor="ctr">
                    <a:cell3D prstMaterial="dkEdge">
                      <a:bevel w="77470" h="12700" prst="softRound"/>
                      <a:lightRig rig="flood" dir="t"/>
                    </a:cell3D>
                  </a:tcPr>
                </a:tc>
                <a:tc>
                  <a:txBody>
                    <a:bodyPr/>
                    <a:lstStyle/>
                    <a:p>
                      <a:pPr algn="ctr"/>
                      <a:endParaRPr kumimoji="0" lang="en-US" sz="1800" kern="1200" dirty="0" smtClean="0">
                        <a:solidFill>
                          <a:schemeClr val="dk1"/>
                        </a:solidFill>
                        <a:effectLst/>
                        <a:latin typeface="+mn-lt"/>
                        <a:ea typeface="+mn-ea"/>
                        <a:cs typeface="+mn-cs"/>
                      </a:endParaRPr>
                    </a:p>
                  </a:txBody>
                  <a:tcPr>
                    <a:cell3D prstMaterial="dkEdge">
                      <a:bevel w="77470" h="12700" prst="softRound"/>
                      <a:lightRig rig="flood" dir="t"/>
                    </a:cell3D>
                  </a:tcPr>
                </a:tc>
              </a:tr>
            </a:tbl>
          </a:graphicData>
        </a:graphic>
      </p:graphicFrame>
      <p:sp>
        <p:nvSpPr>
          <p:cNvPr id="7" name="Rectangle 6"/>
          <p:cNvSpPr/>
          <p:nvPr/>
        </p:nvSpPr>
        <p:spPr>
          <a:xfrm>
            <a:off x="1678061" y="1787325"/>
            <a:ext cx="3328155" cy="92333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Hebrew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8" name="Rectangle 7"/>
          <p:cNvSpPr/>
          <p:nvPr/>
        </p:nvSpPr>
        <p:spPr>
          <a:xfrm>
            <a:off x="6337582" y="1788072"/>
            <a:ext cx="5473417"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Pr>
              <a:t>Part of speech</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endParaRPr>
          </a:p>
        </p:txBody>
      </p:sp>
      <p:sp>
        <p:nvSpPr>
          <p:cNvPr id="9" name="Rectangle 8"/>
          <p:cNvSpPr/>
          <p:nvPr/>
        </p:nvSpPr>
        <p:spPr>
          <a:xfrm>
            <a:off x="6386385" y="2686389"/>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9900"/>
                </a:solidFill>
                <a:effectLst/>
              </a:rPr>
              <a:t>Noun – literal moon</a:t>
            </a:r>
            <a:endParaRPr lang="en-US" sz="4000" b="1" cap="all" spc="0" dirty="0">
              <a:ln w="9000" cmpd="sng">
                <a:solidFill>
                  <a:schemeClr val="accent4">
                    <a:shade val="50000"/>
                    <a:satMod val="120000"/>
                  </a:schemeClr>
                </a:solidFill>
                <a:prstDash val="solid"/>
              </a:ln>
              <a:solidFill>
                <a:srgbClr val="FF9900"/>
              </a:solidFill>
              <a:effectLst/>
            </a:endParaRPr>
          </a:p>
        </p:txBody>
      </p:sp>
      <p:sp>
        <p:nvSpPr>
          <p:cNvPr id="10" name="Rectangle 9"/>
          <p:cNvSpPr/>
          <p:nvPr/>
        </p:nvSpPr>
        <p:spPr>
          <a:xfrm>
            <a:off x="6368405" y="3389442"/>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00B050"/>
                </a:solidFill>
                <a:effectLst/>
              </a:rPr>
              <a:t>verb – lunation cycle</a:t>
            </a:r>
            <a:endParaRPr lang="en-US" sz="4000" b="1" cap="all" spc="0" dirty="0">
              <a:ln w="9000" cmpd="sng">
                <a:solidFill>
                  <a:schemeClr val="accent4">
                    <a:shade val="50000"/>
                    <a:satMod val="120000"/>
                  </a:schemeClr>
                </a:solidFill>
                <a:prstDash val="solid"/>
              </a:ln>
              <a:solidFill>
                <a:srgbClr val="00B050"/>
              </a:solidFill>
              <a:effectLst/>
            </a:endParaRPr>
          </a:p>
        </p:txBody>
      </p:sp>
      <p:sp>
        <p:nvSpPr>
          <p:cNvPr id="11" name="Rectangle 10"/>
          <p:cNvSpPr/>
          <p:nvPr/>
        </p:nvSpPr>
        <p:spPr>
          <a:xfrm>
            <a:off x="6386385" y="4038600"/>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FFFF00"/>
                </a:solidFill>
                <a:effectLst/>
              </a:rPr>
              <a:t>Adjective – color</a:t>
            </a:r>
            <a:endParaRPr lang="en-US" sz="4000" b="1" cap="all" spc="0" dirty="0">
              <a:ln w="9000" cmpd="sng">
                <a:solidFill>
                  <a:schemeClr val="accent4">
                    <a:shade val="50000"/>
                    <a:satMod val="120000"/>
                  </a:schemeClr>
                </a:solidFill>
                <a:prstDash val="solid"/>
              </a:ln>
              <a:solidFill>
                <a:srgbClr val="FFFF00"/>
              </a:solidFill>
              <a:effectLst/>
            </a:endParaRPr>
          </a:p>
        </p:txBody>
      </p:sp>
      <p:sp>
        <p:nvSpPr>
          <p:cNvPr id="12" name="Rectangle 11"/>
          <p:cNvSpPr/>
          <p:nvPr/>
        </p:nvSpPr>
        <p:spPr>
          <a:xfrm>
            <a:off x="6337583" y="4613475"/>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chemeClr val="accent5">
                    <a:lumMod val="75000"/>
                  </a:schemeClr>
                </a:solidFill>
                <a:effectLst/>
              </a:rPr>
              <a:t>Simile – comparison</a:t>
            </a:r>
            <a:endParaRPr lang="en-US" sz="4000" b="1" cap="all" spc="0" dirty="0">
              <a:ln w="9000" cmpd="sng">
                <a:solidFill>
                  <a:schemeClr val="accent4">
                    <a:shade val="50000"/>
                    <a:satMod val="120000"/>
                  </a:schemeClr>
                </a:solidFill>
                <a:prstDash val="solid"/>
              </a:ln>
              <a:solidFill>
                <a:schemeClr val="accent5">
                  <a:lumMod val="75000"/>
                </a:schemeClr>
              </a:solidFill>
              <a:effectLst/>
            </a:endParaRPr>
          </a:p>
        </p:txBody>
      </p:sp>
      <p:sp>
        <p:nvSpPr>
          <p:cNvPr id="13" name="Rectangle 12"/>
          <p:cNvSpPr/>
          <p:nvPr/>
        </p:nvSpPr>
        <p:spPr>
          <a:xfrm>
            <a:off x="6381248" y="5235714"/>
            <a:ext cx="5638800" cy="70788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cap="all" spc="0" dirty="0" smtClean="0">
                <a:ln w="9000" cmpd="sng">
                  <a:solidFill>
                    <a:schemeClr val="accent4">
                      <a:shade val="50000"/>
                      <a:satMod val="120000"/>
                    </a:schemeClr>
                  </a:solidFill>
                  <a:prstDash val="solid"/>
                </a:ln>
                <a:solidFill>
                  <a:srgbClr val="00B0F0"/>
                </a:solidFill>
                <a:effectLst/>
              </a:rPr>
              <a:t>Verb – repetition</a:t>
            </a:r>
            <a:endParaRPr lang="en-US" sz="4000" b="1" cap="all" spc="0" dirty="0">
              <a:ln w="9000" cmpd="sng">
                <a:solidFill>
                  <a:schemeClr val="accent4">
                    <a:shade val="50000"/>
                    <a:satMod val="120000"/>
                  </a:schemeClr>
                </a:solidFill>
                <a:prstDash val="solid"/>
              </a:ln>
              <a:solidFill>
                <a:srgbClr val="00B0F0"/>
              </a:solidFill>
              <a:effectLst/>
            </a:endParaRPr>
          </a:p>
        </p:txBody>
      </p:sp>
      <p:sp>
        <p:nvSpPr>
          <p:cNvPr id="14" name="Rectangle 13"/>
          <p:cNvSpPr/>
          <p:nvPr/>
        </p:nvSpPr>
        <p:spPr>
          <a:xfrm>
            <a:off x="6386385" y="5821100"/>
            <a:ext cx="5638800" cy="830997"/>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cap="all" spc="0" dirty="0" smtClean="0">
                <a:ln w="9000" cmpd="sng">
                  <a:solidFill>
                    <a:schemeClr val="accent4">
                      <a:shade val="50000"/>
                      <a:satMod val="120000"/>
                    </a:schemeClr>
                  </a:solidFill>
                  <a:prstDash val="solid"/>
                </a:ln>
                <a:solidFill>
                  <a:srgbClr val="FF0000"/>
                </a:solidFill>
                <a:effectLst/>
              </a:rPr>
              <a:t>Question:  are there really</a:t>
            </a:r>
            <a:br>
              <a:rPr lang="en-US" sz="2400" b="1" cap="all" spc="0" dirty="0" smtClean="0">
                <a:ln w="9000" cmpd="sng">
                  <a:solidFill>
                    <a:schemeClr val="accent4">
                      <a:shade val="50000"/>
                      <a:satMod val="120000"/>
                    </a:schemeClr>
                  </a:solidFill>
                  <a:prstDash val="solid"/>
                </a:ln>
                <a:solidFill>
                  <a:srgbClr val="FF0000"/>
                </a:solidFill>
                <a:effectLst/>
              </a:rPr>
            </a:br>
            <a:r>
              <a:rPr lang="en-US" sz="2400" b="1" cap="all" spc="0" dirty="0" smtClean="0">
                <a:ln w="9000" cmpd="sng">
                  <a:solidFill>
                    <a:schemeClr val="accent4">
                      <a:shade val="50000"/>
                      <a:satMod val="120000"/>
                    </a:schemeClr>
                  </a:solidFill>
                  <a:prstDash val="solid"/>
                </a:ln>
                <a:solidFill>
                  <a:srgbClr val="FF0000"/>
                </a:solidFill>
                <a:effectLst/>
              </a:rPr>
              <a:t>2 verb forms for </a:t>
            </a:r>
            <a:r>
              <a:rPr lang="en-US" sz="2400" b="1" u="sng" cap="all" spc="0" dirty="0" smtClean="0">
                <a:ln w="9000" cmpd="sng">
                  <a:solidFill>
                    <a:schemeClr val="accent4">
                      <a:shade val="50000"/>
                      <a:satMod val="120000"/>
                    </a:schemeClr>
                  </a:solidFill>
                  <a:prstDash val="solid"/>
                </a:ln>
                <a:solidFill>
                  <a:srgbClr val="FF0000"/>
                </a:solidFill>
                <a:effectLst/>
              </a:rPr>
              <a:t>ONE</a:t>
            </a:r>
            <a:r>
              <a:rPr lang="en-US" sz="2400" b="1" cap="all" spc="0" dirty="0" smtClean="0">
                <a:ln w="9000" cmpd="sng">
                  <a:solidFill>
                    <a:schemeClr val="accent4">
                      <a:shade val="50000"/>
                      <a:satMod val="120000"/>
                    </a:schemeClr>
                  </a:solidFill>
                  <a:prstDash val="solid"/>
                </a:ln>
                <a:solidFill>
                  <a:srgbClr val="FF0000"/>
                </a:solidFill>
                <a:effectLst/>
              </a:rPr>
              <a:t> “moon”?</a:t>
            </a:r>
            <a:endParaRPr lang="en-US" sz="2400" b="1" cap="all" spc="0" dirty="0">
              <a:ln w="9000" cmpd="sng">
                <a:solidFill>
                  <a:schemeClr val="accent4">
                    <a:shade val="50000"/>
                    <a:satMod val="120000"/>
                  </a:schemeClr>
                </a:solidFill>
                <a:prstDash val="solid"/>
              </a:ln>
              <a:solidFill>
                <a:srgbClr val="FF0000"/>
              </a:solidFill>
              <a:effectLst/>
            </a:endParaRPr>
          </a:p>
        </p:txBody>
      </p:sp>
      <p:sp>
        <p:nvSpPr>
          <p:cNvPr id="15" name="TextBox 14"/>
          <p:cNvSpPr txBox="1"/>
          <p:nvPr/>
        </p:nvSpPr>
        <p:spPr>
          <a:xfrm>
            <a:off x="18119" y="1876485"/>
            <a:ext cx="685800" cy="452431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800" b="1" dirty="0" smtClean="0">
                <a:ln w="11430"/>
                <a:solidFill>
                  <a:schemeClr val="accent1">
                    <a:lumMod val="75000"/>
                  </a:schemeClr>
                </a:solidFill>
                <a:effectLst>
                  <a:outerShdw blurRad="50800" dist="39000" dir="5460000" algn="tl">
                    <a:srgbClr val="000000">
                      <a:alpha val="38000"/>
                    </a:srgbClr>
                  </a:outerShdw>
                </a:effectLst>
              </a:rPr>
              <a:t>R</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V</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I</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E</a:t>
            </a:r>
            <a:br>
              <a:rPr lang="en-US" sz="4800" b="1" dirty="0" smtClean="0">
                <a:ln w="11430"/>
                <a:solidFill>
                  <a:schemeClr val="accent1">
                    <a:lumMod val="75000"/>
                  </a:schemeClr>
                </a:solidFill>
                <a:effectLst>
                  <a:outerShdw blurRad="50800" dist="39000" dir="5460000" algn="tl">
                    <a:srgbClr val="000000">
                      <a:alpha val="38000"/>
                    </a:srgbClr>
                  </a:outerShdw>
                </a:effectLst>
              </a:rPr>
            </a:br>
            <a:r>
              <a:rPr lang="en-US" sz="4800" b="1" dirty="0" smtClean="0">
                <a:ln w="11430"/>
                <a:solidFill>
                  <a:schemeClr val="accent1">
                    <a:lumMod val="75000"/>
                  </a:schemeClr>
                </a:solidFill>
                <a:effectLst>
                  <a:outerShdw blurRad="50800" dist="39000" dir="5460000" algn="tl">
                    <a:srgbClr val="000000">
                      <a:alpha val="38000"/>
                    </a:srgbClr>
                  </a:outerShdw>
                </a:effectLst>
              </a:rPr>
              <a:t>W</a:t>
            </a:r>
            <a:endParaRPr lang="en-US" sz="4800" b="1" dirty="0">
              <a:ln w="11430"/>
              <a:solidFill>
                <a:schemeClr val="accent1">
                  <a:lumMod val="75000"/>
                </a:schemeClr>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049230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1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1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1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1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up)">
                                      <p:cBhvr>
                                        <p:cTn id="37" dur="1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1000"/>
            <a:lum/>
          </a:blip>
          <a:srcRect/>
          <a:stretch>
            <a:fillRect l="-4000" r="-4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6201" y="6400800"/>
            <a:ext cx="889000" cy="457200"/>
          </a:xfrm>
        </p:spPr>
        <p:txBody>
          <a:bodyPr>
            <a:normAutofit/>
          </a:bodyPr>
          <a:lstStyle/>
          <a:p>
            <a:fld id="{AA4C6552-42F6-43F2-A3FB-E92E8C09004E}" type="slidenum">
              <a:rPr lang="en-US" sz="1800" smtClean="0"/>
              <a:pPr/>
              <a:t>90</a:t>
            </a:fld>
            <a:endParaRPr lang="en-US" dirty="0"/>
          </a:p>
        </p:txBody>
      </p:sp>
      <p:pic>
        <p:nvPicPr>
          <p:cNvPr id="6"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6"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76201" y="41493"/>
            <a:ext cx="12268199" cy="67403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The next presentation will begin to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break open H2320 ~ the only Hebrew word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found in 20 </a:t>
            </a:r>
            <a:r>
              <a:rPr lang="en-US" sz="3600" b="1" u="sng" dirty="0" smtClean="0">
                <a:ln w="11430">
                  <a:noFill/>
                </a:ln>
                <a:solidFill>
                  <a:srgbClr val="8E002F"/>
                </a:solidFill>
                <a:effectLst>
                  <a:outerShdw blurRad="50800" dist="39000" dir="5460000" algn="tl">
                    <a:srgbClr val="000000">
                      <a:alpha val="38000"/>
                    </a:srgbClr>
                  </a:outerShdw>
                </a:effectLst>
                <a:latin typeface="Segoe Print" pitchFamily="2" charset="0"/>
              </a:rPr>
              <a:t>non</a:t>
            </a: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a:t>
            </a:r>
            <a:r>
              <a:rPr lang="en-US" sz="3600" b="1" u="sng" dirty="0" smtClean="0">
                <a:ln w="11430">
                  <a:noFill/>
                </a:ln>
                <a:solidFill>
                  <a:srgbClr val="8E002F"/>
                </a:solidFill>
                <a:effectLst>
                  <a:outerShdw blurRad="50800" dist="39000" dir="5460000" algn="tl">
                    <a:srgbClr val="000000">
                      <a:alpha val="38000"/>
                    </a:srgbClr>
                  </a:outerShdw>
                </a:effectLst>
                <a:latin typeface="Segoe Print" pitchFamily="2" charset="0"/>
              </a:rPr>
              <a:t>Torah</a:t>
            </a: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 Scriptures</a:t>
            </a:r>
          </a:p>
          <a:p>
            <a:pPr algn="ctr"/>
            <a:r>
              <a:rPr lang="en-US" sz="3600" b="1" dirty="0">
                <a:ln w="11430">
                  <a:noFill/>
                </a:ln>
                <a:solidFill>
                  <a:srgbClr val="8E002F"/>
                </a:solidFill>
                <a:effectLst>
                  <a:outerShdw blurRad="50800" dist="39000" dir="5460000" algn="tl">
                    <a:srgbClr val="000000">
                      <a:alpha val="38000"/>
                    </a:srgbClr>
                  </a:outerShdw>
                </a:effectLst>
                <a:latin typeface="Segoe Print" pitchFamily="2" charset="0"/>
              </a:rPr>
              <a:t>w</a:t>
            </a: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hich names either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the Sabbath,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  the festivals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  and/or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endParaRPr lang="en-US" sz="3600" b="1" dirty="0">
              <a:ln w="11430">
                <a:noFill/>
              </a:ln>
              <a:solidFill>
                <a:srgbClr val="8E002F"/>
              </a:solidFill>
              <a:effectLst>
                <a:outerShdw blurRad="50800" dist="39000" dir="5460000" algn="tl">
                  <a:srgbClr val="000000">
                    <a:alpha val="38000"/>
                  </a:srgbClr>
                </a:outerShdw>
              </a:effectLst>
              <a:latin typeface="Segoe Print" pitchFamily="2" charset="0"/>
            </a:endParaRPr>
          </a:p>
          <a:p>
            <a:pPr algn="ct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1200" b="1" dirty="0" smtClean="0">
                <a:ln w="11430">
                  <a:noFill/>
                </a:ln>
                <a:solidFill>
                  <a:srgbClr val="8E002F"/>
                </a:solidFill>
                <a:effectLst>
                  <a:outerShdw blurRad="50800" dist="39000" dir="5460000" algn="tl">
                    <a:srgbClr val="000000">
                      <a:alpha val="38000"/>
                    </a:srgbClr>
                  </a:outerShdw>
                </a:effectLst>
                <a:latin typeface="Segoe Print" pitchFamily="2" charset="0"/>
              </a:rPr>
              <a:t> </a:t>
            </a:r>
            <a:r>
              <a:rPr lang="en-US" sz="2800" b="1" dirty="0" smtClean="0">
                <a:ln w="11430">
                  <a:noFill/>
                </a:ln>
                <a:solidFill>
                  <a:srgbClr val="8E002F"/>
                </a:solidFill>
                <a:effectLst>
                  <a:outerShdw blurRad="50800" dist="39000" dir="5460000" algn="tl">
                    <a:srgbClr val="000000">
                      <a:alpha val="38000"/>
                    </a:srgbClr>
                  </a:outerShdw>
                </a:effectLst>
                <a:latin typeface="Segoe Print" pitchFamily="2" charset="0"/>
              </a:rPr>
              <a:t>  </a:t>
            </a: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
            </a:r>
            <a:b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br>
            <a:r>
              <a:rPr lang="en-US" sz="3600" b="1" dirty="0" smtClean="0">
                <a:ln w="11430">
                  <a:noFill/>
                </a:ln>
                <a:solidFill>
                  <a:srgbClr val="8E002F"/>
                </a:solidFill>
                <a:effectLst>
                  <a:outerShdw blurRad="50800" dist="39000" dir="5460000" algn="tl">
                    <a:srgbClr val="000000">
                      <a:alpha val="38000"/>
                    </a:srgbClr>
                  </a:outerShdw>
                </a:effectLst>
                <a:latin typeface="Segoe Print" pitchFamily="2" charset="0"/>
              </a:rPr>
              <a:t>the “new moon” day …</a:t>
            </a:r>
          </a:p>
          <a:p>
            <a:pPr algn="ctr"/>
            <a:r>
              <a:rPr lang="en-US" sz="4400" b="1" dirty="0" smtClean="0">
                <a:ln w="11430">
                  <a:noFill/>
                </a:ln>
                <a:solidFill>
                  <a:srgbClr val="002060"/>
                </a:solidFill>
                <a:effectLst>
                  <a:outerShdw blurRad="50800" dist="39000" dir="5460000" algn="tl">
                    <a:srgbClr val="000000">
                      <a:alpha val="38000"/>
                    </a:srgbClr>
                  </a:outerShdw>
                </a:effectLst>
                <a:latin typeface="Segoe Print" pitchFamily="2" charset="0"/>
              </a:rPr>
              <a:t>or is it the “</a:t>
            </a:r>
            <a:r>
              <a:rPr lang="en-US" sz="4400" b="1" u="sng" dirty="0" smtClean="0">
                <a:ln w="11430">
                  <a:noFill/>
                </a:ln>
                <a:solidFill>
                  <a:srgbClr val="002060"/>
                </a:solidFill>
                <a:effectLst>
                  <a:outerShdw blurRad="50800" dist="39000" dir="5460000" algn="tl">
                    <a:srgbClr val="000000">
                      <a:alpha val="38000"/>
                    </a:srgbClr>
                  </a:outerShdw>
                </a:effectLst>
                <a:latin typeface="Segoe Print" pitchFamily="2" charset="0"/>
              </a:rPr>
              <a:t>new</a:t>
            </a:r>
            <a:r>
              <a:rPr lang="en-US" sz="4400" b="1" dirty="0" smtClean="0">
                <a:ln w="11430">
                  <a:noFill/>
                </a:ln>
                <a:solidFill>
                  <a:srgbClr val="002060"/>
                </a:solidFill>
                <a:effectLst>
                  <a:outerShdw blurRad="50800" dist="39000" dir="5460000" algn="tl">
                    <a:srgbClr val="000000">
                      <a:alpha val="38000"/>
                    </a:srgbClr>
                  </a:outerShdw>
                </a:effectLst>
                <a:latin typeface="Segoe Print" pitchFamily="2" charset="0"/>
              </a:rPr>
              <a:t> </a:t>
            </a:r>
            <a:r>
              <a:rPr lang="en-US" sz="4400" b="1" u="sng" dirty="0" smtClean="0">
                <a:ln w="11430">
                  <a:noFill/>
                </a:ln>
                <a:solidFill>
                  <a:srgbClr val="002060"/>
                </a:solidFill>
                <a:effectLst>
                  <a:outerShdw blurRad="50800" dist="39000" dir="5460000" algn="tl">
                    <a:srgbClr val="000000">
                      <a:alpha val="38000"/>
                    </a:srgbClr>
                  </a:outerShdw>
                </a:effectLst>
                <a:latin typeface="Segoe Print" pitchFamily="2" charset="0"/>
              </a:rPr>
              <a:t>month</a:t>
            </a:r>
            <a:r>
              <a:rPr lang="en-US" sz="4400" b="1" dirty="0" smtClean="0">
                <a:ln w="11430">
                  <a:noFill/>
                </a:ln>
                <a:solidFill>
                  <a:srgbClr val="002060"/>
                </a:solidFill>
                <a:effectLst>
                  <a:outerShdw blurRad="50800" dist="39000" dir="5460000" algn="tl">
                    <a:srgbClr val="000000">
                      <a:alpha val="38000"/>
                    </a:srgbClr>
                  </a:outerShdw>
                </a:effectLst>
                <a:latin typeface="Segoe Print" pitchFamily="2" charset="0"/>
              </a:rPr>
              <a:t>” day?</a:t>
            </a:r>
            <a:endParaRPr lang="en-US" sz="4400" b="1" cap="none" spc="0" dirty="0">
              <a:ln w="11430">
                <a:solidFill>
                  <a:schemeClr val="tx1"/>
                </a:solidFill>
              </a:ln>
              <a:solidFill>
                <a:srgbClr val="002060"/>
              </a:solidFill>
              <a:effectLst>
                <a:outerShdw blurRad="50800" dist="39000" dir="5460000" algn="tl">
                  <a:srgbClr val="000000">
                    <a:alpha val="38000"/>
                  </a:srgbClr>
                </a:outerShdw>
              </a:effectLst>
              <a:latin typeface="Segoe Print" pitchFamily="2" charset="0"/>
            </a:endParaRPr>
          </a:p>
        </p:txBody>
      </p:sp>
      <p:pic>
        <p:nvPicPr>
          <p:cNvPr id="5122" name="Picture 2" descr="C:\Users\Rae\Desktop\Art on Desktop - 1\All white man clip art\3d white people\ques mark gold.jpg"/>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554902" y="1371600"/>
            <a:ext cx="1676400" cy="1676400"/>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5123" name="Picture 3" descr="C:\Users\Rae\Desktop\Art on Desktop - 1\All white man clip art\3d white people\ques mark sitting on.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725400" y="3200256"/>
            <a:ext cx="2066925" cy="2378075"/>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5124" name="Picture 4" descr="C:\Users\Rae\Desktop\Art on Desktop - 1\All white man clip art\3d white people\ques mark loose.jpg"/>
          <p:cNvPicPr>
            <a:picLocks noChangeAspect="1" noChangeArrowheads="1"/>
          </p:cNvPicPr>
          <p:nvPr/>
        </p:nvPicPr>
        <p:blipFill>
          <a:blip r:embed="rId13">
            <a:extLst>
              <a:ext uri="{BEBA8EAE-BF5A-486C-A8C5-ECC9F3942E4B}">
                <a14:imgProps xmlns:a14="http://schemas.microsoft.com/office/drawing/2010/main">
                  <a14:imgLayer r:embed="rId14">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0267950" y="4085303"/>
            <a:ext cx="2000250" cy="2925097"/>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69769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4250"/>
                                        <p:tgtEl>
                                          <p:spTgt spid="12">
                                            <p:txEl>
                                              <p:pRg st="0" end="0"/>
                                            </p:txEl>
                                          </p:spTgt>
                                        </p:tgtEl>
                                      </p:cBhvr>
                                    </p:animEffect>
                                  </p:childTnLst>
                                </p:cTn>
                              </p:par>
                            </p:childTnLst>
                          </p:cTn>
                        </p:par>
                        <p:par>
                          <p:cTn id="8" fill="hold">
                            <p:stCondLst>
                              <p:cond delay="4250"/>
                            </p:stCondLst>
                            <p:childTnLst>
                              <p:par>
                                <p:cTn id="9" presetID="22" presetClass="entr" presetSubtype="1"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up)">
                                      <p:cBhvr>
                                        <p:cTn id="11" dur="6000"/>
                                        <p:tgtEl>
                                          <p:spTgt spid="12">
                                            <p:txEl>
                                              <p:pRg st="1" end="1"/>
                                            </p:txEl>
                                          </p:spTgt>
                                        </p:tgtEl>
                                      </p:cBhvr>
                                    </p:animEffect>
                                  </p:childTnLst>
                                </p:cTn>
                              </p:par>
                            </p:childTnLst>
                          </p:cTn>
                        </p:par>
                        <p:par>
                          <p:cTn id="12" fill="hold">
                            <p:stCondLst>
                              <p:cond delay="10250"/>
                            </p:stCondLst>
                            <p:childTnLst>
                              <p:par>
                                <p:cTn id="13" presetID="22" presetClass="entr" presetSubtype="1"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wipe(up)">
                                      <p:cBhvr>
                                        <p:cTn id="15" dur="6000"/>
                                        <p:tgtEl>
                                          <p:spTgt spid="12">
                                            <p:txEl>
                                              <p:pRg st="2" end="2"/>
                                            </p:txEl>
                                          </p:spTgt>
                                        </p:tgtEl>
                                      </p:cBhvr>
                                    </p:animEffect>
                                  </p:childTnLst>
                                </p:cTn>
                              </p:par>
                            </p:childTnLst>
                          </p:cTn>
                        </p:par>
                        <p:par>
                          <p:cTn id="16" fill="hold">
                            <p:stCondLst>
                              <p:cond delay="16250"/>
                            </p:stCondLst>
                            <p:childTnLst>
                              <p:par>
                                <p:cTn id="17" presetID="26" presetClass="entr" presetSubtype="0" fill="hold" nodeType="afterEffect">
                                  <p:stCondLst>
                                    <p:cond delay="25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wipe(down)">
                                      <p:cBhvr>
                                        <p:cTn id="19" dur="725">
                                          <p:stCondLst>
                                            <p:cond delay="0"/>
                                          </p:stCondLst>
                                        </p:cTn>
                                        <p:tgtEl>
                                          <p:spTgt spid="12">
                                            <p:txEl>
                                              <p:pRg st="3" end="3"/>
                                            </p:txEl>
                                          </p:spTgt>
                                        </p:tgtEl>
                                      </p:cBhvr>
                                    </p:animEffect>
                                    <p:anim calcmode="lin" valueType="num">
                                      <p:cBhvr>
                                        <p:cTn id="20" dur="2278" tmFilter="0,0; 0.14,0.36; 0.43,0.73; 0.71,0.91; 1.0,1.0">
                                          <p:stCondLst>
                                            <p:cond delay="0"/>
                                          </p:stCondLst>
                                        </p:cTn>
                                        <p:tgtEl>
                                          <p:spTgt spid="12">
                                            <p:txEl>
                                              <p:pRg st="3" end="3"/>
                                            </p:txEl>
                                          </p:spTgt>
                                        </p:tgtEl>
                                        <p:attrNameLst>
                                          <p:attrName>ppt_x</p:attrName>
                                        </p:attrNameLst>
                                      </p:cBhvr>
                                      <p:tavLst>
                                        <p:tav tm="0">
                                          <p:val>
                                            <p:strVal val="#ppt_x-0.25"/>
                                          </p:val>
                                        </p:tav>
                                        <p:tav tm="100000">
                                          <p:val>
                                            <p:strVal val="#ppt_x"/>
                                          </p:val>
                                        </p:tav>
                                      </p:tavLst>
                                    </p:anim>
                                    <p:anim calcmode="lin" valueType="num">
                                      <p:cBhvr>
                                        <p:cTn id="21" dur="830" tmFilter="0.0,0.0; 0.25,0.07; 0.50,0.2; 0.75,0.467; 1.0,1.0">
                                          <p:stCondLst>
                                            <p:cond delay="0"/>
                                          </p:stCondLst>
                                        </p:cTn>
                                        <p:tgtEl>
                                          <p:spTgt spid="12">
                                            <p:txEl>
                                              <p:pRg st="3" end="3"/>
                                            </p:txEl>
                                          </p:spTgt>
                                        </p:tgtEl>
                                        <p:attrNameLst>
                                          <p:attrName>ppt_y</p:attrName>
                                        </p:attrNameLst>
                                      </p:cBhvr>
                                      <p:tavLst>
                                        <p:tav tm="0" fmla="#ppt_y-sin(pi*$)/3">
                                          <p:val>
                                            <p:fltVal val="0.5"/>
                                          </p:val>
                                        </p:tav>
                                        <p:tav tm="100000">
                                          <p:val>
                                            <p:fltVal val="1"/>
                                          </p:val>
                                        </p:tav>
                                      </p:tavLst>
                                    </p:anim>
                                    <p:anim calcmode="lin" valueType="num">
                                      <p:cBhvr>
                                        <p:cTn id="22" dur="830" tmFilter="0, 0; 0.125,0.2665; 0.25,0.4; 0.375,0.465; 0.5,0.5;  0.625,0.535; 0.75,0.6; 0.875,0.7335; 1,1">
                                          <p:stCondLst>
                                            <p:cond delay="830"/>
                                          </p:stCondLst>
                                        </p:cTn>
                                        <p:tgtEl>
                                          <p:spTgt spid="12">
                                            <p:txEl>
                                              <p:pRg st="3" end="3"/>
                                            </p:txEl>
                                          </p:spTgt>
                                        </p:tgtEl>
                                        <p:attrNameLst>
                                          <p:attrName>ppt_y</p:attrName>
                                        </p:attrNameLst>
                                      </p:cBhvr>
                                      <p:tavLst>
                                        <p:tav tm="0" fmla="#ppt_y-sin(pi*$)/9">
                                          <p:val>
                                            <p:fltVal val="0"/>
                                          </p:val>
                                        </p:tav>
                                        <p:tav tm="100000">
                                          <p:val>
                                            <p:fltVal val="1"/>
                                          </p:val>
                                        </p:tav>
                                      </p:tavLst>
                                    </p:anim>
                                    <p:anim calcmode="lin" valueType="num">
                                      <p:cBhvr>
                                        <p:cTn id="23" dur="415" tmFilter="0, 0; 0.125,0.2665; 0.25,0.4; 0.375,0.465; 0.5,0.5;  0.625,0.535; 0.75,0.6; 0.875,0.7335; 1,1">
                                          <p:stCondLst>
                                            <p:cond delay="1655"/>
                                          </p:stCondLst>
                                        </p:cTn>
                                        <p:tgtEl>
                                          <p:spTgt spid="12">
                                            <p:txEl>
                                              <p:pRg st="3" end="3"/>
                                            </p:txEl>
                                          </p:spTgt>
                                        </p:tgtEl>
                                        <p:attrNameLst>
                                          <p:attrName>ppt_y</p:attrName>
                                        </p:attrNameLst>
                                      </p:cBhvr>
                                      <p:tavLst>
                                        <p:tav tm="0" fmla="#ppt_y-sin(pi*$)/27">
                                          <p:val>
                                            <p:fltVal val="0"/>
                                          </p:val>
                                        </p:tav>
                                        <p:tav tm="100000">
                                          <p:val>
                                            <p:fltVal val="1"/>
                                          </p:val>
                                        </p:tav>
                                      </p:tavLst>
                                    </p:anim>
                                    <p:anim calcmode="lin" valueType="num">
                                      <p:cBhvr>
                                        <p:cTn id="24" dur="205" tmFilter="0, 0; 0.125,0.2665; 0.25,0.4; 0.375,0.465; 0.5,0.5;  0.625,0.535; 0.75,0.6; 0.875,0.7335; 1,1">
                                          <p:stCondLst>
                                            <p:cond delay="2070"/>
                                          </p:stCondLst>
                                        </p:cTn>
                                        <p:tgtEl>
                                          <p:spTgt spid="12">
                                            <p:txEl>
                                              <p:pRg st="3" end="3"/>
                                            </p:txEl>
                                          </p:spTgt>
                                        </p:tgtEl>
                                        <p:attrNameLst>
                                          <p:attrName>ppt_y</p:attrName>
                                        </p:attrNameLst>
                                      </p:cBhvr>
                                      <p:tavLst>
                                        <p:tav tm="0" fmla="#ppt_y-sin(pi*$)/81">
                                          <p:val>
                                            <p:fltVal val="0"/>
                                          </p:val>
                                        </p:tav>
                                        <p:tav tm="100000">
                                          <p:val>
                                            <p:fltVal val="1"/>
                                          </p:val>
                                        </p:tav>
                                      </p:tavLst>
                                    </p:anim>
                                    <p:animScale>
                                      <p:cBhvr>
                                        <p:cTn id="25" dur="33">
                                          <p:stCondLst>
                                            <p:cond delay="812"/>
                                          </p:stCondLst>
                                        </p:cTn>
                                        <p:tgtEl>
                                          <p:spTgt spid="12">
                                            <p:txEl>
                                              <p:pRg st="3" end="3"/>
                                            </p:txEl>
                                          </p:spTgt>
                                        </p:tgtEl>
                                      </p:cBhvr>
                                      <p:to x="100000" y="60000"/>
                                    </p:animScale>
                                    <p:animScale>
                                      <p:cBhvr>
                                        <p:cTn id="26" dur="207" decel="50000">
                                          <p:stCondLst>
                                            <p:cond delay="845"/>
                                          </p:stCondLst>
                                        </p:cTn>
                                        <p:tgtEl>
                                          <p:spTgt spid="12">
                                            <p:txEl>
                                              <p:pRg st="3" end="3"/>
                                            </p:txEl>
                                          </p:spTgt>
                                        </p:tgtEl>
                                      </p:cBhvr>
                                      <p:to x="100000" y="100000"/>
                                    </p:animScale>
                                    <p:animScale>
                                      <p:cBhvr>
                                        <p:cTn id="27" dur="33">
                                          <p:stCondLst>
                                            <p:cond delay="1640"/>
                                          </p:stCondLst>
                                        </p:cTn>
                                        <p:tgtEl>
                                          <p:spTgt spid="12">
                                            <p:txEl>
                                              <p:pRg st="3" end="3"/>
                                            </p:txEl>
                                          </p:spTgt>
                                        </p:tgtEl>
                                      </p:cBhvr>
                                      <p:to x="100000" y="80000"/>
                                    </p:animScale>
                                    <p:animScale>
                                      <p:cBhvr>
                                        <p:cTn id="28" dur="207" decel="50000">
                                          <p:stCondLst>
                                            <p:cond delay="1673"/>
                                          </p:stCondLst>
                                        </p:cTn>
                                        <p:tgtEl>
                                          <p:spTgt spid="12">
                                            <p:txEl>
                                              <p:pRg st="3" end="3"/>
                                            </p:txEl>
                                          </p:spTgt>
                                        </p:tgtEl>
                                      </p:cBhvr>
                                      <p:to x="100000" y="100000"/>
                                    </p:animScale>
                                    <p:animScale>
                                      <p:cBhvr>
                                        <p:cTn id="29" dur="33">
                                          <p:stCondLst>
                                            <p:cond delay="2052"/>
                                          </p:stCondLst>
                                        </p:cTn>
                                        <p:tgtEl>
                                          <p:spTgt spid="12">
                                            <p:txEl>
                                              <p:pRg st="3" end="3"/>
                                            </p:txEl>
                                          </p:spTgt>
                                        </p:tgtEl>
                                      </p:cBhvr>
                                      <p:to x="100000" y="90000"/>
                                    </p:animScale>
                                    <p:animScale>
                                      <p:cBhvr>
                                        <p:cTn id="30" dur="207" decel="50000">
                                          <p:stCondLst>
                                            <p:cond delay="2085"/>
                                          </p:stCondLst>
                                        </p:cTn>
                                        <p:tgtEl>
                                          <p:spTgt spid="12">
                                            <p:txEl>
                                              <p:pRg st="3" end="3"/>
                                            </p:txEl>
                                          </p:spTgt>
                                        </p:tgtEl>
                                      </p:cBhvr>
                                      <p:to x="100000" y="100000"/>
                                    </p:animScale>
                                    <p:animScale>
                                      <p:cBhvr>
                                        <p:cTn id="31" dur="33">
                                          <p:stCondLst>
                                            <p:cond delay="2260"/>
                                          </p:stCondLst>
                                        </p:cTn>
                                        <p:tgtEl>
                                          <p:spTgt spid="12">
                                            <p:txEl>
                                              <p:pRg st="3" end="3"/>
                                            </p:txEl>
                                          </p:spTgt>
                                        </p:tgtEl>
                                      </p:cBhvr>
                                      <p:to x="100000" y="95000"/>
                                    </p:animScale>
                                    <p:animScale>
                                      <p:cBhvr>
                                        <p:cTn id="32" dur="207" decel="50000">
                                          <p:stCondLst>
                                            <p:cond delay="2293"/>
                                          </p:stCondLst>
                                        </p:cTn>
                                        <p:tgtEl>
                                          <p:spTgt spid="12">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03000" y="6324599"/>
            <a:ext cx="812800" cy="487395"/>
          </a:xfrm>
        </p:spPr>
        <p:txBody>
          <a:bodyPr>
            <a:normAutofit/>
          </a:bodyPr>
          <a:lstStyle/>
          <a:p>
            <a:pPr algn="r"/>
            <a:fld id="{AA4C6552-42F6-43F2-A3FB-E92E8C09004E}" type="slidenum">
              <a:rPr lang="en-US" sz="1800" smtClean="0"/>
              <a:pPr algn="r"/>
              <a:t>91</a:t>
            </a:fld>
            <a:endParaRPr lang="en-US" dirty="0"/>
          </a:p>
        </p:txBody>
      </p:sp>
      <p:sp>
        <p:nvSpPr>
          <p:cNvPr id="5" name="Rectangle 4"/>
          <p:cNvSpPr/>
          <p:nvPr/>
        </p:nvSpPr>
        <p:spPr>
          <a:xfrm>
            <a:off x="1455780" y="5882355"/>
            <a:ext cx="31053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The End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pic>
        <p:nvPicPr>
          <p:cNvPr id="6" name="Picture 7" descr="C:\Users\Rae\Desktop\flowers snow yellow pur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570" y="7315200"/>
            <a:ext cx="1900392" cy="127682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7" name="Picture 6" descr="C:\Users\Rae\Desktop\flowers snow pur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7422736"/>
            <a:ext cx="1690874" cy="1532886"/>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8" name="Picture 2" descr="C:\Users\Rae\Desktop\flowers snow pin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1170" y="7315200"/>
            <a:ext cx="1447799" cy="1565343"/>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9" name="Picture 3" descr="C:\Users\Rae\Desktop\flowers snow yello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3725" y="7527073"/>
            <a:ext cx="1522126" cy="1141595"/>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0" name="Picture 4" descr="C:\Users\Rae\Desktop\flowers snow mt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0" y="7330440"/>
            <a:ext cx="1729410" cy="13828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2050" name="Picture 2" descr="C:\Users\Rae\Desktop\question white man lime gree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63100" y="4228662"/>
            <a:ext cx="2590800" cy="2583333"/>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140862" y="152399"/>
            <a:ext cx="7188812" cy="1900536"/>
          </a:xfrm>
          <a:prstGeom prst="rect">
            <a:avLst/>
          </a:prstGeom>
        </p:spPr>
        <p:txBody>
          <a:bodyPr vert="horz" anchor="ctr">
            <a:noAutofit/>
            <a:scene3d>
              <a:camera prst="orthographicFront"/>
              <a:lightRig rig="threePt" dir="t"/>
            </a:scene3d>
            <a:sp3d extrusionH="57150">
              <a:bevelT w="38100" h="38100" prst="angle"/>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000" b="1" dirty="0" smtClean="0">
                <a:ln w="17780" cmpd="sng">
                  <a:solidFill>
                    <a:schemeClr val="accent1">
                      <a:tint val="3000"/>
                    </a:schemeClr>
                  </a:solidFill>
                  <a:prstDash val="solid"/>
                  <a:miter lim="800000"/>
                </a:ln>
                <a:solidFill>
                  <a:srgbClr val="FF5050"/>
                </a:solidFill>
                <a:effectLst>
                  <a:outerShdw blurRad="55000" dist="50800" dir="5400000" algn="tl">
                    <a:srgbClr val="000000">
                      <a:alpha val="33000"/>
                    </a:srgbClr>
                  </a:outerShdw>
                </a:effectLst>
                <a:latin typeface="Arial Rounded MT Bold" pitchFamily="34" charset="0"/>
                <a:cs typeface="Aharoni" pitchFamily="2" charset="-79"/>
              </a:rPr>
              <a:t>Exposing the Counterfeit </a:t>
            </a:r>
            <a:br>
              <a:rPr lang="en-US" sz="4000" b="1" dirty="0" smtClean="0">
                <a:ln w="17780" cmpd="sng">
                  <a:solidFill>
                    <a:schemeClr val="accent1">
                      <a:tint val="3000"/>
                    </a:schemeClr>
                  </a:solidFill>
                  <a:prstDash val="solid"/>
                  <a:miter lim="800000"/>
                </a:ln>
                <a:solidFill>
                  <a:srgbClr val="FF5050"/>
                </a:solidFill>
                <a:effectLst>
                  <a:outerShdw blurRad="55000" dist="50800" dir="5400000" algn="tl">
                    <a:srgbClr val="000000">
                      <a:alpha val="33000"/>
                    </a:srgbClr>
                  </a:outerShdw>
                </a:effectLst>
                <a:latin typeface="Arial Rounded MT Bold" pitchFamily="34" charset="0"/>
                <a:cs typeface="Aharoni" pitchFamily="2" charset="-79"/>
              </a:rPr>
            </a:br>
            <a:r>
              <a:rPr lang="en-US" sz="4000" b="1" dirty="0" smtClean="0">
                <a:ln w="17780" cmpd="sng">
                  <a:solidFill>
                    <a:schemeClr val="accent1">
                      <a:tint val="3000"/>
                    </a:schemeClr>
                  </a:solidFill>
                  <a:prstDash val="solid"/>
                  <a:miter lim="800000"/>
                </a:ln>
                <a:solidFill>
                  <a:srgbClr val="FF5050"/>
                </a:solidFill>
                <a:effectLst>
                  <a:outerShdw blurRad="55000" dist="50800" dir="5400000" algn="tl">
                    <a:srgbClr val="000000">
                      <a:alpha val="33000"/>
                    </a:srgbClr>
                  </a:outerShdw>
                </a:effectLst>
                <a:latin typeface="Arial Rounded MT Bold" pitchFamily="34" charset="0"/>
                <a:cs typeface="Aharoni" pitchFamily="2" charset="-79"/>
              </a:rPr>
              <a:t>to find the Truth About </a:t>
            </a:r>
            <a:br>
              <a:rPr lang="en-US" sz="4000" b="1" dirty="0" smtClean="0">
                <a:ln w="17780" cmpd="sng">
                  <a:solidFill>
                    <a:schemeClr val="accent1">
                      <a:tint val="3000"/>
                    </a:schemeClr>
                  </a:solidFill>
                  <a:prstDash val="solid"/>
                  <a:miter lim="800000"/>
                </a:ln>
                <a:solidFill>
                  <a:srgbClr val="FF5050"/>
                </a:solidFill>
                <a:effectLst>
                  <a:outerShdw blurRad="55000" dist="50800" dir="5400000" algn="tl">
                    <a:srgbClr val="000000">
                      <a:alpha val="33000"/>
                    </a:srgbClr>
                  </a:outerShdw>
                </a:effectLst>
                <a:latin typeface="Arial Rounded MT Bold" pitchFamily="34" charset="0"/>
                <a:cs typeface="Aharoni" pitchFamily="2" charset="-79"/>
              </a:rPr>
            </a:br>
            <a:r>
              <a:rPr lang="en-US" sz="4000" b="1" dirty="0" smtClean="0">
                <a:ln>
                  <a:solidFill>
                    <a:schemeClr val="bg1"/>
                  </a:solidFill>
                </a:ln>
                <a:solidFill>
                  <a:srgbClr val="00B0F0"/>
                </a:solidFill>
                <a:latin typeface="Arial Rounded MT Bold" pitchFamily="34" charset="0"/>
              </a:rPr>
              <a:t>H2320 &lt;</a:t>
            </a:r>
            <a:r>
              <a:rPr lang="en-US" sz="4000" b="1" dirty="0" err="1" smtClean="0">
                <a:ln>
                  <a:solidFill>
                    <a:schemeClr val="bg1"/>
                  </a:solidFill>
                </a:ln>
                <a:solidFill>
                  <a:srgbClr val="00B0F0"/>
                </a:solidFill>
                <a:latin typeface="Arial Rounded MT Bold" pitchFamily="34" charset="0"/>
              </a:rPr>
              <a:t>chodesh</a:t>
            </a:r>
            <a:r>
              <a:rPr lang="en-US" sz="4000" b="1" dirty="0" smtClean="0">
                <a:ln>
                  <a:solidFill>
                    <a:schemeClr val="bg1"/>
                  </a:solidFill>
                </a:ln>
                <a:solidFill>
                  <a:srgbClr val="00B0F0"/>
                </a:solidFill>
                <a:latin typeface="Arial Rounded MT Bold" pitchFamily="34" charset="0"/>
              </a:rPr>
              <a:t>&gt;</a:t>
            </a:r>
            <a:r>
              <a:rPr lang="en-US" sz="2400" dirty="0" smtClean="0">
                <a:solidFill>
                  <a:srgbClr val="00B0F0"/>
                </a:solidFill>
                <a:latin typeface="Arial Rounded MT Bold" pitchFamily="34" charset="0"/>
              </a:rPr>
              <a:t> </a:t>
            </a:r>
            <a:endParaRPr lang="en-US" sz="2400" dirty="0">
              <a:solidFill>
                <a:srgbClr val="00B0F0"/>
              </a:solidFill>
              <a:latin typeface="Arial Rounded MT Bold" pitchFamily="34" charset="0"/>
            </a:endParaRPr>
          </a:p>
        </p:txBody>
      </p:sp>
      <p:sp>
        <p:nvSpPr>
          <p:cNvPr id="14" name="Content Placeholder 3"/>
          <p:cNvSpPr>
            <a:spLocks noGrp="1"/>
          </p:cNvSpPr>
          <p:nvPr>
            <p:ph sz="quarter" idx="1"/>
          </p:nvPr>
        </p:nvSpPr>
        <p:spPr>
          <a:xfrm>
            <a:off x="133536" y="3090272"/>
            <a:ext cx="5962464" cy="2929528"/>
          </a:xfrm>
          <a:noFill/>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lgn="ctr">
              <a:buNone/>
            </a:pPr>
            <a:r>
              <a:rPr lang="en-US" sz="4000" b="1" dirty="0" smtClean="0">
                <a:ln w="1905"/>
                <a:solidFill>
                  <a:schemeClr val="bg2">
                    <a:lumMod val="25000"/>
                  </a:schemeClr>
                </a:solidFill>
                <a:effectLst>
                  <a:innerShdw blurRad="69850" dist="43180" dir="5400000">
                    <a:srgbClr val="000000">
                      <a:alpha val="65000"/>
                    </a:srgbClr>
                  </a:innerShdw>
                </a:effectLst>
              </a:rPr>
              <a:t>“Yahuah’s Month!  </a:t>
            </a:r>
          </a:p>
          <a:p>
            <a:pPr marL="0" indent="0" algn="ctr">
              <a:buNone/>
            </a:pPr>
            <a:r>
              <a:rPr lang="en-US" sz="4000" b="1" dirty="0" smtClean="0">
                <a:ln w="1905"/>
                <a:solidFill>
                  <a:schemeClr val="bg2">
                    <a:lumMod val="25000"/>
                  </a:schemeClr>
                </a:solidFill>
                <a:effectLst>
                  <a:innerShdw blurRad="69850" dist="43180" dir="5400000">
                    <a:srgbClr val="000000">
                      <a:alpha val="65000"/>
                    </a:srgbClr>
                  </a:innerShdw>
                </a:effectLst>
              </a:rPr>
              <a:t>Oh, Yahuah’s Month!”</a:t>
            </a:r>
          </a:p>
          <a:p>
            <a:pPr marL="0" indent="0" algn="ctr">
              <a:buNone/>
            </a:pPr>
            <a:r>
              <a:rPr lang="en-US" sz="3500" b="1" dirty="0" smtClean="0">
                <a:ln w="1905"/>
                <a:solidFill>
                  <a:schemeClr val="bg2">
                    <a:lumMod val="25000"/>
                  </a:schemeClr>
                </a:solidFill>
                <a:effectLst>
                  <a:innerShdw blurRad="69850" dist="43180" dir="5400000">
                    <a:srgbClr val="000000">
                      <a:alpha val="65000"/>
                    </a:srgbClr>
                  </a:innerShdw>
                </a:effectLst>
              </a:rPr>
              <a:t/>
            </a:r>
            <a:br>
              <a:rPr lang="en-US" sz="3500" b="1" dirty="0" smtClean="0">
                <a:ln w="1905"/>
                <a:solidFill>
                  <a:schemeClr val="bg2">
                    <a:lumMod val="25000"/>
                  </a:schemeClr>
                </a:solidFill>
                <a:effectLst>
                  <a:innerShdw blurRad="69850" dist="43180" dir="5400000">
                    <a:srgbClr val="000000">
                      <a:alpha val="65000"/>
                    </a:srgbClr>
                  </a:innerShdw>
                </a:effectLst>
              </a:rPr>
            </a:br>
            <a:r>
              <a:rPr lang="en-US" sz="3500" b="1" dirty="0" smtClean="0">
                <a:ln w="1905"/>
                <a:solidFill>
                  <a:schemeClr val="bg2">
                    <a:lumMod val="25000"/>
                  </a:schemeClr>
                </a:solidFill>
                <a:effectLst>
                  <a:innerShdw blurRad="69850" dist="43180" dir="5400000">
                    <a:srgbClr val="000000">
                      <a:alpha val="65000"/>
                    </a:srgbClr>
                  </a:innerShdw>
                </a:effectLst>
              </a:rPr>
              <a:t>(on Aug 17/18)</a:t>
            </a:r>
            <a:endParaRPr lang="en-US" sz="1400" b="1" dirty="0">
              <a:ln w="50800"/>
              <a:solidFill>
                <a:schemeClr val="bg1">
                  <a:shade val="50000"/>
                </a:schemeClr>
              </a:solidFill>
            </a:endParaRPr>
          </a:p>
          <a:p>
            <a:pPr marL="0" indent="0" algn="ctr">
              <a:buNone/>
            </a:pPr>
            <a:endParaRPr lang="en-US" b="1" dirty="0" smtClean="0">
              <a:ln w="50800"/>
              <a:solidFill>
                <a:schemeClr val="bg1">
                  <a:shade val="50000"/>
                </a:schemeClr>
              </a:solidFill>
            </a:endParaRPr>
          </a:p>
          <a:p>
            <a:pPr marL="0" indent="0">
              <a:buNone/>
            </a:pPr>
            <a:endParaRPr lang="en-US" b="1" dirty="0">
              <a:ln w="50800"/>
              <a:solidFill>
                <a:schemeClr val="bg1">
                  <a:shade val="50000"/>
                </a:schemeClr>
              </a:solidFill>
            </a:endParaRPr>
          </a:p>
        </p:txBody>
      </p:sp>
      <p:sp>
        <p:nvSpPr>
          <p:cNvPr id="15" name="Rectangle 14"/>
          <p:cNvSpPr/>
          <p:nvPr/>
        </p:nvSpPr>
        <p:spPr>
          <a:xfrm>
            <a:off x="1752600" y="2200870"/>
            <a:ext cx="253466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4">
                    <a:lumMod val="75000"/>
                  </a:schemeClr>
                </a:solidFill>
                <a:effectLst>
                  <a:outerShdw blurRad="50800" dist="39000" dir="5460000" algn="tl">
                    <a:srgbClr val="000000">
                      <a:alpha val="38000"/>
                    </a:srgbClr>
                  </a:outerShdw>
                </a:effectLst>
                <a:latin typeface="Segoe Print" pitchFamily="2" charset="0"/>
              </a:rPr>
              <a:t>Part 5</a:t>
            </a:r>
            <a:endParaRPr lang="en-US" sz="5400" b="1" cap="none" spc="0" dirty="0">
              <a:ln w="11430"/>
              <a:solidFill>
                <a:schemeClr val="accent4">
                  <a:lumMod val="75000"/>
                </a:schemeClr>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17561551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1500"/>
                                        <p:tgtEl>
                                          <p:spTgt spid="13">
                                            <p:txEl>
                                              <p:pRg st="0" end="0"/>
                                            </p:txEl>
                                          </p:spTgt>
                                        </p:tgtEl>
                                      </p:cBhvr>
                                    </p:animEffect>
                                  </p:childTnLst>
                                </p:cTn>
                              </p:par>
                            </p:childTnLst>
                          </p:cTn>
                        </p:par>
                        <p:par>
                          <p:cTn id="8" fill="hold">
                            <p:stCondLst>
                              <p:cond delay="1500"/>
                            </p:stCondLst>
                            <p:childTnLst>
                              <p:par>
                                <p:cTn id="9" presetID="42" presetClass="entr" presetSubtype="0" fill="hold" grpId="0" nodeType="afterEffect">
                                  <p:stCondLst>
                                    <p:cond delay="200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250"/>
                                        <p:tgtEl>
                                          <p:spTgt spid="14">
                                            <p:txEl>
                                              <p:pRg st="0" end="0"/>
                                            </p:txEl>
                                          </p:spTgt>
                                        </p:tgtEl>
                                      </p:cBhvr>
                                    </p:animEffect>
                                    <p:anim calcmode="lin" valueType="num">
                                      <p:cBhvr>
                                        <p:cTn id="12" dur="125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25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4750"/>
                            </p:stCondLst>
                            <p:childTnLst>
                              <p:par>
                                <p:cTn id="15" presetID="42" presetClass="entr" presetSubtype="0" fill="hold" grpId="0"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1250"/>
                                        <p:tgtEl>
                                          <p:spTgt spid="14">
                                            <p:txEl>
                                              <p:pRg st="1" end="1"/>
                                            </p:txEl>
                                          </p:spTgt>
                                        </p:tgtEl>
                                      </p:cBhvr>
                                    </p:animEffect>
                                    <p:anim calcmode="lin" valueType="num">
                                      <p:cBhvr>
                                        <p:cTn id="18" dur="125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9" dur="125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42" presetClass="entr" presetSubtype="0" fill="hold" grpId="0" nodeType="after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1250"/>
                                        <p:tgtEl>
                                          <p:spTgt spid="14">
                                            <p:txEl>
                                              <p:pRg st="2" end="2"/>
                                            </p:txEl>
                                          </p:spTgt>
                                        </p:tgtEl>
                                      </p:cBhvr>
                                    </p:animEffect>
                                    <p:anim calcmode="lin" valueType="num">
                                      <p:cBhvr>
                                        <p:cTn id="24" dur="125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5" dur="125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725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20320"/>
            <a:ext cx="7315200" cy="37338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endPar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3" name="Slide Number Placeholder 2"/>
          <p:cNvSpPr>
            <a:spLocks noGrp="1"/>
          </p:cNvSpPr>
          <p:nvPr>
            <p:ph type="sldNum" sz="quarter" idx="12"/>
          </p:nvPr>
        </p:nvSpPr>
        <p:spPr>
          <a:xfrm>
            <a:off x="11353800" y="6477000"/>
            <a:ext cx="711200" cy="244476"/>
          </a:xfrm>
        </p:spPr>
        <p:txBody>
          <a:bodyPr>
            <a:noAutofit/>
          </a:bodyPr>
          <a:lstStyle/>
          <a:p>
            <a:fld id="{AA4C6552-42F6-43F2-A3FB-E92E8C09004E}" type="slidenum">
              <a:rPr lang="en-US" smtClean="0">
                <a:solidFill>
                  <a:schemeClr val="bg1"/>
                </a:solidFill>
              </a:rPr>
              <a:pPr/>
              <a:t>92</a:t>
            </a:fld>
            <a:endParaRPr lang="en-US" dirty="0">
              <a:solidFill>
                <a:schemeClr val="bg1"/>
              </a:solidFill>
            </a:endParaRPr>
          </a:p>
        </p:txBody>
      </p:sp>
      <p:pic>
        <p:nvPicPr>
          <p:cNvPr id="2050" name="Picture 2" descr="C:\Users\Rae\Desktop\Art on Desktop\white man clip art\3d white people\3d help.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2051" name="Picture 3" descr="C:\Users\Rae\Desktop\email 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856" y="4724400"/>
            <a:ext cx="1785938" cy="1287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Art on Desktop\white man clip art\3d white people\3d contact us mouse p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87200" y="1661160"/>
            <a:ext cx="2873375" cy="15803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67825" y="4356298"/>
            <a:ext cx="760893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B83D68"/>
                  </a:solidFill>
                </a:ln>
                <a:solidFill>
                  <a:srgbClr val="00000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hlinkClick r:id="rId7"/>
              </a:rPr>
              <a:t>charlene@torahtothetribes.com</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r>
            <a:b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or</a:t>
            </a:r>
            <a:b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Shofar1owr@gmail.com</a:t>
            </a:r>
            <a:r>
              <a:rPr lang="en-US" sz="36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smtClean="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6691308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18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19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21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6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0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1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2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13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14_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68245</TotalTime>
  <Words>6058</Words>
  <Application>Microsoft Office PowerPoint</Application>
  <PresentationFormat>Custom</PresentationFormat>
  <Paragraphs>825</Paragraphs>
  <Slides>92</Slides>
  <Notes>60</Notes>
  <HiddenSlides>0</HiddenSlides>
  <MMClips>0</MMClips>
  <ScaleCrop>false</ScaleCrop>
  <HeadingPairs>
    <vt:vector size="4" baseType="variant">
      <vt:variant>
        <vt:lpstr>Theme</vt:lpstr>
      </vt:variant>
      <vt:variant>
        <vt:i4>12</vt:i4>
      </vt:variant>
      <vt:variant>
        <vt:lpstr>Slide Titles</vt:lpstr>
      </vt:variant>
      <vt:variant>
        <vt:i4>92</vt:i4>
      </vt:variant>
    </vt:vector>
  </HeadingPairs>
  <TitlesOfParts>
    <vt:vector size="104" baseType="lpstr">
      <vt:lpstr>Median</vt:lpstr>
      <vt:lpstr>1_Office Theme</vt:lpstr>
      <vt:lpstr>5_Median</vt:lpstr>
      <vt:lpstr>6_Median</vt:lpstr>
      <vt:lpstr>10_Median</vt:lpstr>
      <vt:lpstr>11_Median</vt:lpstr>
      <vt:lpstr>12_Median</vt:lpstr>
      <vt:lpstr>13_Median</vt:lpstr>
      <vt:lpstr>14_Median</vt:lpstr>
      <vt:lpstr>18_Median</vt:lpstr>
      <vt:lpstr>19_Median</vt:lpstr>
      <vt:lpstr>21_Median</vt:lpstr>
      <vt:lpstr>PowerPoint Presentation</vt:lpstr>
      <vt:lpstr>What’s On The Table For This Study?</vt:lpstr>
      <vt:lpstr>Covenant Calendar Gets to Work!</vt:lpstr>
      <vt:lpstr>PowerPoint Presentation</vt:lpstr>
      <vt:lpstr>PowerPoint Presentation</vt:lpstr>
      <vt:lpstr>PowerPoint Presentation</vt:lpstr>
      <vt:lpstr>The Moon!  Oh, the Moon!</vt:lpstr>
      <vt:lpstr>The 2nd part of H3391 &lt;yerach&gt; (verb) [primitive root of H3394 &lt;yareach&gt; (noun)]                                                                        will be studied in this lesson.</vt:lpstr>
      <vt:lpstr>PowerPoint Presentation</vt:lpstr>
      <vt:lpstr> [#3]   H3842  MOON   &lt;lebanah&gt;</vt:lpstr>
      <vt:lpstr>[#4]   H7720  MOON &lt;saharon&gt;</vt:lpstr>
      <vt:lpstr>Mapping the Topics for H3391  Part 1</vt:lpstr>
      <vt:lpstr>Perfection devastation  restoration</vt:lpstr>
      <vt:lpstr>PowerPoint Presentation</vt:lpstr>
      <vt:lpstr>1st Day begins set-apart month 4th day begins lunar month</vt:lpstr>
      <vt:lpstr> Festal Month &amp; Lunar Month  Given at Creation</vt:lpstr>
      <vt:lpstr>PowerPoint Presentation</vt:lpstr>
      <vt:lpstr>Yahuah’s Special Significant Numbers</vt:lpstr>
      <vt:lpstr>PowerPoint Presentation</vt:lpstr>
      <vt:lpstr>PowerPoint Presentation</vt:lpstr>
      <vt:lpstr>Rabbis Festal Lunar Month</vt:lpstr>
      <vt:lpstr>PowerPoint Presentation</vt:lpstr>
      <vt:lpstr>PowerPoint Presentation</vt:lpstr>
      <vt:lpstr>PowerPoint Presentation</vt:lpstr>
      <vt:lpstr>PowerPoint Presentation</vt:lpstr>
      <vt:lpstr>PowerPoint Presentation</vt:lpstr>
      <vt:lpstr>[#2]   H3391  MOON  &lt;yerach&gt;</vt:lpstr>
      <vt:lpstr>Englishman’s  Concordance H3391</vt:lpstr>
      <vt:lpstr>PowerPoint Presentation</vt:lpstr>
      <vt:lpstr>Mapping the Topics for H3391  Part 2</vt:lpstr>
      <vt:lpstr>Yahuah is light Lucifer is given light</vt:lpstr>
      <vt:lpstr>PowerPoint Presentation</vt:lpstr>
      <vt:lpstr>PowerPoint Presentation</vt:lpstr>
      <vt:lpstr>PowerPoint Presentation</vt:lpstr>
      <vt:lpstr>Lunation lunar leuk  [Introduction]</vt:lpstr>
      <vt:lpstr>PowerPoint Presentation</vt:lpstr>
      <vt:lpstr>PowerPoint Presentation</vt:lpstr>
      <vt:lpstr>PowerPoint Presentation</vt:lpstr>
      <vt:lpstr>Understanding “Leuk’s”  Connection to Lunar</vt:lpstr>
      <vt:lpstr>This section may have a huge surprise!</vt:lpstr>
      <vt:lpstr>PowerPoint Presentation</vt:lpstr>
      <vt:lpstr>Understanding “Leuk’s”  Connection to Lunar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H3391  MOON   &lt;yerach&gt; is the primitive root of: H3392, H3393 &amp; H3394 MOON   &lt;yareach&gt;.  </vt:lpstr>
      <vt:lpstr>PowerPoint Presentation</vt:lpstr>
      <vt:lpstr>“Leuk”  Connects the Family Words </vt:lpstr>
      <vt:lpstr>Lucifer &amp; Jericho Cast Down</vt:lpstr>
      <vt:lpstr>What’s Wrong With This Picture?</vt:lpstr>
      <vt:lpstr>The “moon” has been cast down!</vt:lpstr>
      <vt:lpstr>Wiccan’s and Moon Worship</vt:lpstr>
      <vt:lpstr>11 Scriptures use month 2 scriptures use moon</vt:lpstr>
      <vt:lpstr>H3391 in “13” Scriptures</vt:lpstr>
      <vt:lpstr>H3391 “month” Verses from Englishman’s</vt:lpstr>
      <vt:lpstr>PowerPoint Presentation</vt:lpstr>
      <vt:lpstr>PowerPoint Presentation</vt:lpstr>
      <vt:lpstr>PowerPoint Presentation</vt:lpstr>
      <vt:lpstr>PowerPoint Presentation</vt:lpstr>
      <vt:lpstr>Deuteronomy 21:13 numbers 10:10 psalm 81:3</vt:lpstr>
      <vt:lpstr>Now that we know …</vt:lpstr>
      <vt:lpstr>Are These Scriptures Synonymous?</vt:lpstr>
      <vt:lpstr>Scrutinizing Deut 21:13</vt:lpstr>
      <vt:lpstr>PowerPoint Presentation</vt:lpstr>
      <vt:lpstr>A)  Comparing Num 10:10 to Deut 21:13</vt:lpstr>
      <vt:lpstr>#1  Puzzle Solving:  Num 10 &amp; Deut 21</vt:lpstr>
      <vt:lpstr>B)  Comparing Num 10:10 to Psa 81:3 </vt:lpstr>
      <vt:lpstr>A Closer Look at Num 10:10 &amp; Psa 81:3</vt:lpstr>
      <vt:lpstr>#2  Puzzle Solving:  Num 10 &amp; Psa 81 </vt:lpstr>
      <vt:lpstr>Scrutinizing Psalm 81:3 &amp; Num 10:10</vt:lpstr>
      <vt:lpstr>H3391   Final Conclusion  &lt;yerach&gt;</vt:lpstr>
      <vt:lpstr>H3391   Final Conclusion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Does the “moon” begin the “month”?</vt:lpstr>
      <vt:lpstr>PowerPoint Presentation</vt:lpstr>
      <vt:lpstr>PowerPoint Presentation</vt:lpstr>
      <vt:lpstr>If you need assistance  with this information,  please send your  questions to Charlene Fortsch or Timothy Astleford: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3575</cp:revision>
  <cp:lastPrinted>2018-07-20T03:41:55Z</cp:lastPrinted>
  <dcterms:created xsi:type="dcterms:W3CDTF">2016-08-07T19:53:38Z</dcterms:created>
  <dcterms:modified xsi:type="dcterms:W3CDTF">2019-11-07T06:15:58Z</dcterms:modified>
</cp:coreProperties>
</file>